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6FC"/>
    <a:srgbClr val="C4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BD47D5-1E85-49DA-9E53-F32E127401E1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5C917C-232B-4B20-A1AF-CB18793B915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244827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Методические особенности организации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учебно-познавательной </a:t>
            </a:r>
            <a:r>
              <a:rPr lang="ru-RU" dirty="0">
                <a:effectLst/>
              </a:rPr>
              <a:t>деятельности учащихся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 </a:t>
            </a:r>
            <a:r>
              <a:rPr lang="ru-RU" dirty="0">
                <a:effectLst/>
              </a:rPr>
              <a:t>использованием современных </a:t>
            </a:r>
            <a:r>
              <a:rPr lang="ru-RU" dirty="0" smtClean="0">
                <a:effectLst/>
              </a:rPr>
              <a:t>средств коммуникации</a:t>
            </a:r>
            <a:r>
              <a:rPr lang="ru-RU" dirty="0">
                <a:effectLst/>
              </a:rPr>
              <a:t>, дистанционного обучения и образовательных Интернет-ресурсов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53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756792"/>
          </a:xfrm>
        </p:spPr>
        <p:txBody>
          <a:bodyPr/>
          <a:lstStyle/>
          <a:p>
            <a:pPr marL="36576" indent="0">
              <a:buNone/>
            </a:pPr>
            <a:r>
              <a:rPr lang="ru-RU" dirty="0"/>
              <a:t>Неграмотными людьми 21 века будут не те, кто не умеет читать и писать, а те, кто не умеет учиться и </a:t>
            </a:r>
            <a:r>
              <a:rPr lang="ru-RU" dirty="0" smtClean="0"/>
              <a:t>переучиваться.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8751" y="3244334"/>
            <a:ext cx="199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Алвин</a:t>
            </a:r>
            <a:r>
              <a:rPr lang="ru-RU" dirty="0" smtClean="0"/>
              <a:t> </a:t>
            </a:r>
            <a:r>
              <a:rPr lang="ru-RU" dirty="0" err="1" smtClean="0"/>
              <a:t>Тоффлер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78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3700" dirty="0"/>
              <a:t>Упражнение «</a:t>
            </a:r>
            <a:r>
              <a:rPr lang="ru-RU" sz="3700" b="1" dirty="0"/>
              <a:t>Применение предметов</a:t>
            </a:r>
            <a:r>
              <a:rPr lang="ru-RU" sz="3700" dirty="0"/>
              <a:t>»</a:t>
            </a:r>
            <a:endParaRPr lang="ru-RU" sz="3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219">
            <a:off x="467544" y="1628800"/>
            <a:ext cx="2422828" cy="177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855">
            <a:off x="6095878" y="1800637"/>
            <a:ext cx="2716224" cy="1264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97829"/>
            <a:ext cx="2357239" cy="235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277">
            <a:off x="661163" y="4595922"/>
            <a:ext cx="2549277" cy="166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8630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555">
            <a:off x="6000835" y="3941732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0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/>
              <a:t>Электронная </a:t>
            </a:r>
            <a:r>
              <a:rPr lang="ru-RU" sz="3000" dirty="0"/>
              <a:t>почта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/>
              <a:t>Использование </a:t>
            </a:r>
            <a:r>
              <a:rPr lang="ru-RU" sz="3000" dirty="0"/>
              <a:t>программ «</a:t>
            </a:r>
            <a:r>
              <a:rPr lang="ru-RU" sz="3000" dirty="0" err="1"/>
              <a:t>Скайп</a:t>
            </a:r>
            <a:r>
              <a:rPr lang="ru-RU" sz="3000" dirty="0"/>
              <a:t>» (</a:t>
            </a:r>
            <a:r>
              <a:rPr lang="ru-RU" sz="3000" dirty="0" err="1"/>
              <a:t>Skype</a:t>
            </a:r>
            <a:r>
              <a:rPr lang="ru-RU" sz="3000" dirty="0"/>
              <a:t>), «Зум» (</a:t>
            </a:r>
            <a:r>
              <a:rPr lang="ru-RU" sz="3000" dirty="0" err="1"/>
              <a:t>Zoom</a:t>
            </a:r>
            <a:r>
              <a:rPr lang="ru-RU" sz="3000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/>
              <a:t>Гугл-документы</a:t>
            </a:r>
            <a:endParaRPr lang="ru-RU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err="1" smtClean="0"/>
              <a:t>Moodle</a:t>
            </a:r>
            <a:r>
              <a:rPr lang="ru-RU" sz="30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/>
              <a:t>Использование различных </a:t>
            </a:r>
            <a:r>
              <a:rPr lang="ru-RU" sz="3000" dirty="0"/>
              <a:t>чатов, блогов, форумов, видеоконференций и т.д.</a:t>
            </a:r>
          </a:p>
        </p:txBody>
      </p:sp>
    </p:spTree>
    <p:extLst>
      <p:ext uri="{BB962C8B-B14F-4D97-AF65-F5344CB8AC3E}">
        <p14:creationId xmlns:p14="http://schemas.microsoft.com/office/powerpoint/2010/main" val="160153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260648"/>
            <a:ext cx="4040188" cy="6264696"/>
          </a:xfrm>
        </p:spPr>
        <p:txBody>
          <a:bodyPr>
            <a:normAutofit fontScale="40000" lnSpcReduction="20000"/>
          </a:bodyPr>
          <a:lstStyle/>
          <a:p>
            <a:pPr marL="36576" indent="0">
              <a:buNone/>
            </a:pPr>
            <a:r>
              <a:rPr lang="ru-RU" sz="6300" b="1" dirty="0">
                <a:solidFill>
                  <a:schemeClr val="tx2">
                    <a:lumMod val="75000"/>
                  </a:schemeClr>
                </a:solidFill>
              </a:rPr>
              <a:t>Преимущества </a:t>
            </a:r>
            <a:r>
              <a:rPr lang="ru-RU" sz="6300" b="1" dirty="0">
                <a:solidFill>
                  <a:schemeClr val="tx2">
                    <a:lumMod val="75000"/>
                  </a:schemeClr>
                </a:solidFill>
              </a:rPr>
              <a:t>дистанционного обучения: </a:t>
            </a:r>
            <a:endParaRPr lang="ru-RU" sz="6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6300" b="1" dirty="0"/>
              <a:t>Свобода доступа, </a:t>
            </a:r>
            <a:r>
              <a:rPr lang="ru-RU" sz="6300" b="1" dirty="0" smtClean="0"/>
              <a:t>мобильность</a:t>
            </a:r>
            <a:r>
              <a:rPr lang="ru-RU" sz="6300" dirty="0" smtClean="0"/>
              <a:t>.</a:t>
            </a:r>
            <a:endParaRPr lang="ru-RU" sz="6300" dirty="0"/>
          </a:p>
          <a:p>
            <a:r>
              <a:rPr lang="ru-RU" sz="6300" b="1" dirty="0"/>
              <a:t>Снижение затрат на </a:t>
            </a:r>
            <a:r>
              <a:rPr lang="ru-RU" sz="6300" b="1" dirty="0" smtClean="0"/>
              <a:t>обучение.</a:t>
            </a:r>
            <a:r>
              <a:rPr lang="ru-RU" sz="6300" dirty="0"/>
              <a:t/>
            </a:r>
            <a:br>
              <a:rPr lang="ru-RU" sz="6300" dirty="0"/>
            </a:br>
            <a:r>
              <a:rPr lang="ru-RU" sz="6300" b="1" dirty="0" smtClean="0"/>
              <a:t>Гибкость обучения.</a:t>
            </a:r>
            <a:endParaRPr lang="ru-RU" sz="6300" dirty="0"/>
          </a:p>
          <a:p>
            <a:r>
              <a:rPr lang="ru-RU" sz="6300" b="1" dirty="0"/>
              <a:t>Возможность развиваться в ногу со </a:t>
            </a:r>
            <a:r>
              <a:rPr lang="ru-RU" sz="6300" b="1" dirty="0" smtClean="0"/>
              <a:t>временем</a:t>
            </a:r>
            <a:r>
              <a:rPr lang="ru-RU" sz="6300" dirty="0" smtClean="0"/>
              <a:t>.</a:t>
            </a:r>
            <a:endParaRPr lang="ru-RU" sz="6300" dirty="0"/>
          </a:p>
          <a:p>
            <a:r>
              <a:rPr lang="ru-RU" sz="6300" b="1" dirty="0"/>
              <a:t>Потенциально равные возможности </a:t>
            </a:r>
            <a:r>
              <a:rPr lang="ru-RU" sz="6300" b="1" dirty="0" smtClean="0"/>
              <a:t>обучения</a:t>
            </a:r>
            <a:r>
              <a:rPr lang="ru-RU" sz="6300" dirty="0" smtClean="0"/>
              <a:t>.</a:t>
            </a:r>
          </a:p>
          <a:p>
            <a:r>
              <a:rPr lang="ru-RU" sz="6300" b="1" dirty="0" smtClean="0"/>
              <a:t>Возможность </a:t>
            </a:r>
            <a:r>
              <a:rPr lang="ru-RU" sz="6300" b="1" dirty="0"/>
              <a:t>определять критерии оценки </a:t>
            </a:r>
            <a:r>
              <a:rPr lang="ru-RU" sz="6300" b="1" dirty="0" smtClean="0"/>
              <a:t>знаний</a:t>
            </a:r>
            <a:r>
              <a:rPr lang="ru-RU" sz="6300" dirty="0" smtClean="0"/>
              <a:t>.</a:t>
            </a:r>
            <a:endParaRPr lang="ru-RU" sz="6300" dirty="0"/>
          </a:p>
          <a:p>
            <a:pPr marL="36576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0648"/>
            <a:ext cx="4041775" cy="6120680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Недостатки дистанционного обучения</a:t>
            </a:r>
            <a:r>
              <a:rPr lang="ru-RU" sz="3200" b="1" dirty="0"/>
              <a:t>:</a:t>
            </a:r>
            <a:endParaRPr lang="ru-RU" sz="3200" dirty="0"/>
          </a:p>
          <a:p>
            <a:r>
              <a:rPr lang="ru-RU" sz="3200" b="1" dirty="0"/>
              <a:t>Необходима сильная </a:t>
            </a:r>
            <a:r>
              <a:rPr lang="ru-RU" sz="3200" b="1" dirty="0" smtClean="0"/>
              <a:t>мотивация</a:t>
            </a:r>
            <a:r>
              <a:rPr lang="ru-RU" sz="3200" dirty="0" smtClean="0"/>
              <a:t>.</a:t>
            </a:r>
          </a:p>
          <a:p>
            <a:r>
              <a:rPr lang="ru-RU" sz="3200" b="1" dirty="0" smtClean="0"/>
              <a:t>Электронное </a:t>
            </a:r>
            <a:r>
              <a:rPr lang="ru-RU" sz="3200" b="1" dirty="0"/>
              <a:t>обучение не подходит для развития </a:t>
            </a:r>
            <a:r>
              <a:rPr lang="ru-RU" sz="3200" b="1" dirty="0" smtClean="0"/>
              <a:t>коммуникабельности</a:t>
            </a:r>
            <a:endParaRPr lang="ru-RU" sz="3200" dirty="0"/>
          </a:p>
          <a:p>
            <a:r>
              <a:rPr lang="ru-RU" sz="3200" b="1" dirty="0"/>
              <a:t>Недостаток практических </a:t>
            </a:r>
            <a:r>
              <a:rPr lang="ru-RU" sz="3200" b="1" dirty="0" smtClean="0"/>
              <a:t>знаний</a:t>
            </a:r>
            <a:r>
              <a:rPr lang="ru-RU" sz="3200" i="1" dirty="0" smtClean="0"/>
              <a:t>.</a:t>
            </a:r>
            <a:endParaRPr lang="ru-RU" sz="3200" dirty="0"/>
          </a:p>
          <a:p>
            <a:r>
              <a:rPr lang="ru-RU" sz="3200" b="1" dirty="0"/>
              <a:t>Проблема идентификации </a:t>
            </a:r>
            <a:r>
              <a:rPr lang="ru-RU" sz="3200" b="1" dirty="0" smtClean="0"/>
              <a:t>пользователя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b="1" dirty="0"/>
              <a:t>Недостаточная компьютерная </a:t>
            </a:r>
            <a:r>
              <a:rPr lang="ru-RU" sz="3200" b="1" dirty="0" smtClean="0"/>
              <a:t>грамотность.</a:t>
            </a:r>
            <a:endParaRPr lang="ru-RU" sz="3200" dirty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323528" y="1052736"/>
            <a:ext cx="8496944" cy="4896544"/>
          </a:xfrm>
          <a:prstGeom prst="cloud">
            <a:avLst/>
          </a:prstGeom>
          <a:gradFill>
            <a:gsLst>
              <a:gs pos="0">
                <a:srgbClr val="C4F3FC"/>
              </a:gs>
              <a:gs pos="50000">
                <a:srgbClr val="7CF6FC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«Я </a:t>
            </a:r>
            <a:r>
              <a:rPr lang="ru-RU" sz="2400" dirty="0" smtClean="0"/>
              <a:t>научился(ась)…»;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Самым важным для </a:t>
            </a:r>
            <a:r>
              <a:rPr lang="ru-RU" sz="2400" dirty="0" smtClean="0"/>
              <a:t>меня было</a:t>
            </a:r>
            <a:r>
              <a:rPr lang="ru-RU" sz="2400" dirty="0"/>
              <a:t>…»;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Я </a:t>
            </a:r>
            <a:r>
              <a:rPr lang="ru-RU" sz="2400" dirty="0" smtClean="0"/>
              <a:t>был(а) удивлен(а) </a:t>
            </a:r>
            <a:r>
              <a:rPr lang="ru-RU" sz="2400" dirty="0"/>
              <a:t>тем, что</a:t>
            </a:r>
            <a:r>
              <a:rPr lang="ru-RU" sz="2400" dirty="0" smtClean="0"/>
              <a:t>…»;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«Мне очень понравилось…»</a:t>
            </a:r>
          </a:p>
        </p:txBody>
      </p:sp>
    </p:spTree>
    <p:extLst>
      <p:ext uri="{BB962C8B-B14F-4D97-AF65-F5344CB8AC3E}">
        <p14:creationId xmlns:p14="http://schemas.microsoft.com/office/powerpoint/2010/main" val="4184781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176</TotalTime>
  <Words>123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Методические особенности организации  учебно-познавательной деятельности учащихся  с использованием современных средств коммуникации, дистанционного обучения и образовательных Интернет-ресурсов</vt:lpstr>
      <vt:lpstr>Презентация PowerPoint</vt:lpstr>
      <vt:lpstr>Упражнение «Применение предметов»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особенности организации  учебно-познавательной деятельности учащихся  с использованием современных средств коммуникации, дистанционного обучения и образовательных Интернет-ресурсов</dc:title>
  <dc:creator>Oksana</dc:creator>
  <cp:lastModifiedBy>Oksana</cp:lastModifiedBy>
  <cp:revision>5</cp:revision>
  <dcterms:created xsi:type="dcterms:W3CDTF">2021-02-15T16:18:32Z</dcterms:created>
  <dcterms:modified xsi:type="dcterms:W3CDTF">2021-02-15T19:14:40Z</dcterms:modified>
</cp:coreProperties>
</file>