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8" r:id="rId2"/>
    <p:sldId id="279" r:id="rId3"/>
    <p:sldId id="277" r:id="rId4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C1542-A36F-44B3-91D8-2BE3495B5BE4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46F52-D6D2-4669-B0FB-665BA92C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4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570E-C5C8-4737-99B9-598DCB908056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3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E721-DFF2-4C47-8938-88A64073C9B7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6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E1F2-D45F-47D7-968F-A3342C0D6BEA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7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3658-7DD7-4DB0-BF6A-9578CD047A6E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6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8EDD-BD51-46B9-A3AD-2DF9C981619C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9405-C656-4D7D-8B47-7087D61BC9E2}" type="datetime1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1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79F-1822-4BBD-9E0F-E4B8E7FA4FB1}" type="datetime1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1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C543-5F2E-430D-9CED-017A1F9D656B}" type="datetime1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4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3C39-6281-4689-B2E9-862A38920763}" type="datetime1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8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838-5EE4-4D3E-8028-1DC1FE025BE0}" type="datetime1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6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FA25-FA48-45E1-AC1A-2921945834F1}" type="datetime1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8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5873-602F-4563-ABE5-440830209110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Вакуліна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5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3312368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0070C0"/>
                </a:solidFill>
              </a:rPr>
              <a:t>Склонавыя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</a:rPr>
              <a:t>канчатк</a:t>
            </a:r>
            <a:r>
              <a:rPr lang="be-BY" sz="5400" b="1" dirty="0" smtClean="0">
                <a:solidFill>
                  <a:srgbClr val="0070C0"/>
                </a:solidFill>
              </a:rPr>
              <a:t>і назоўнікаў</a:t>
            </a:r>
            <a:br>
              <a:rPr lang="be-BY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3-га</a:t>
            </a:r>
            <a:r>
              <a:rPr lang="be-BY" sz="5400" b="1" dirty="0" smtClean="0">
                <a:solidFill>
                  <a:srgbClr val="0070C0"/>
                </a:solidFill>
              </a:rPr>
              <a:t> скланення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img-fotki.yandex.ru/get/5014/28257045.680/0_72b1e_72f92ec2_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6" r="48167"/>
          <a:stretch/>
        </p:blipFill>
        <p:spPr bwMode="auto">
          <a:xfrm>
            <a:off x="-4301" y="4365104"/>
            <a:ext cx="2045846" cy="26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amaschool.ru/wp-content/uploads/2013/05/ru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5"/>
          <a:stretch/>
        </p:blipFill>
        <p:spPr bwMode="auto">
          <a:xfrm>
            <a:off x="7718156" y="0"/>
            <a:ext cx="14258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31078" y="6227197"/>
            <a:ext cx="584634" cy="54868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22114"/>
          </a:xfrm>
        </p:spPr>
        <p:txBody>
          <a:bodyPr>
            <a:normAutofit/>
          </a:bodyPr>
          <a:lstStyle/>
          <a:p>
            <a:r>
              <a:rPr lang="be-BY" dirty="0" smtClean="0">
                <a:solidFill>
                  <a:srgbClr val="FF0000"/>
                </a:solidFill>
              </a:rPr>
              <a:t>Канчаткі назоўнікаў 3-га скл.</a:t>
            </a:r>
            <a:endParaRPr lang="ru-RU" b="1" i="1" dirty="0">
              <a:solidFill>
                <a:srgbClr val="FF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2780928"/>
            <a:ext cx="936104" cy="769441"/>
            <a:chOff x="395536" y="2060848"/>
            <a:chExt cx="936104" cy="769441"/>
          </a:xfrm>
        </p:grpSpPr>
        <p:sp>
          <p:nvSpPr>
            <p:cNvPr id="5" name="Выноска со стрелкой вправо 4"/>
            <p:cNvSpPr/>
            <p:nvPr/>
          </p:nvSpPr>
          <p:spPr>
            <a:xfrm>
              <a:off x="395536" y="2132856"/>
              <a:ext cx="936104" cy="576064"/>
            </a:xfrm>
            <a:prstGeom prst="rightArrow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5536" y="2060848"/>
              <a:ext cx="792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dirty="0">
                  <a:solidFill>
                    <a:schemeClr val="accent6">
                      <a:lumMod val="75000"/>
                    </a:schemeClr>
                  </a:solidFill>
                </a:rPr>
                <a:t>Р</a:t>
              </a:r>
              <a:r>
                <a:rPr lang="be-BY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ru-RU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95536" y="2060848"/>
            <a:ext cx="936104" cy="769441"/>
            <a:chOff x="395536" y="2060848"/>
            <a:chExt cx="936104" cy="769441"/>
          </a:xfrm>
        </p:grpSpPr>
        <p:sp>
          <p:nvSpPr>
            <p:cNvPr id="10" name="Выноска со стрелкой вправо 9"/>
            <p:cNvSpPr/>
            <p:nvPr/>
          </p:nvSpPr>
          <p:spPr>
            <a:xfrm>
              <a:off x="395536" y="2132856"/>
              <a:ext cx="936104" cy="576064"/>
            </a:xfrm>
            <a:prstGeom prst="rightArrow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2060848"/>
              <a:ext cx="792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Н.</a:t>
              </a:r>
              <a:endParaRPr lang="ru-RU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5536" y="3580304"/>
            <a:ext cx="936104" cy="769441"/>
            <a:chOff x="395536" y="2060848"/>
            <a:chExt cx="936104" cy="769441"/>
          </a:xfrm>
        </p:grpSpPr>
        <p:sp>
          <p:nvSpPr>
            <p:cNvPr id="13" name="Выноска со стрелкой вправо 12"/>
            <p:cNvSpPr/>
            <p:nvPr/>
          </p:nvSpPr>
          <p:spPr>
            <a:xfrm>
              <a:off x="395536" y="2132856"/>
              <a:ext cx="936104" cy="576064"/>
            </a:xfrm>
            <a:prstGeom prst="rightArrow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536" y="2060848"/>
              <a:ext cx="792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Д.</a:t>
              </a:r>
              <a:endParaRPr lang="ru-RU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5536" y="4332844"/>
            <a:ext cx="936104" cy="769441"/>
            <a:chOff x="395536" y="2060848"/>
            <a:chExt cx="936104" cy="769441"/>
          </a:xfrm>
        </p:grpSpPr>
        <p:sp>
          <p:nvSpPr>
            <p:cNvPr id="16" name="Выноска со стрелкой вправо 15"/>
            <p:cNvSpPr/>
            <p:nvPr/>
          </p:nvSpPr>
          <p:spPr>
            <a:xfrm>
              <a:off x="395536" y="2132856"/>
              <a:ext cx="936104" cy="576064"/>
            </a:xfrm>
            <a:prstGeom prst="rightArrow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5536" y="2060848"/>
              <a:ext cx="792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В.</a:t>
              </a:r>
              <a:endParaRPr lang="ru-RU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95536" y="5125304"/>
            <a:ext cx="936104" cy="769441"/>
            <a:chOff x="395536" y="2060848"/>
            <a:chExt cx="936104" cy="769441"/>
          </a:xfrm>
        </p:grpSpPr>
        <p:sp>
          <p:nvSpPr>
            <p:cNvPr id="19" name="Выноска со стрелкой вправо 18"/>
            <p:cNvSpPr/>
            <p:nvPr/>
          </p:nvSpPr>
          <p:spPr>
            <a:xfrm>
              <a:off x="395536" y="2132856"/>
              <a:ext cx="936104" cy="576064"/>
            </a:xfrm>
            <a:prstGeom prst="rightArrow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536" y="2060848"/>
              <a:ext cx="792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Т.</a:t>
              </a:r>
              <a:endParaRPr lang="ru-RU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3528" y="5894745"/>
            <a:ext cx="1004585" cy="769441"/>
            <a:chOff x="327055" y="2060848"/>
            <a:chExt cx="1004585" cy="769441"/>
          </a:xfrm>
        </p:grpSpPr>
        <p:sp>
          <p:nvSpPr>
            <p:cNvPr id="22" name="Выноска со стрелкой вправо 21"/>
            <p:cNvSpPr/>
            <p:nvPr/>
          </p:nvSpPr>
          <p:spPr>
            <a:xfrm>
              <a:off x="395536" y="2132856"/>
              <a:ext cx="936104" cy="576064"/>
            </a:xfrm>
            <a:prstGeom prst="rightArrow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055" y="2060848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М.</a:t>
              </a:r>
              <a:endParaRPr lang="ru-RU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267744" y="2132856"/>
            <a:ext cx="57606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39752" y="4349745"/>
            <a:ext cx="57606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339752" y="278092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i="1" dirty="0">
                <a:solidFill>
                  <a:srgbClr val="0070C0"/>
                </a:solidFill>
                <a:latin typeface="Adventure" pitchFamily="2" charset="0"/>
              </a:rPr>
              <a:t>-</a:t>
            </a:r>
            <a:r>
              <a:rPr lang="be-BY" sz="5400" b="1" i="1" dirty="0" smtClean="0">
                <a:solidFill>
                  <a:srgbClr val="0070C0"/>
                </a:solidFill>
                <a:latin typeface="Adventure" pitchFamily="2" charset="0"/>
              </a:rPr>
              <a:t>і</a:t>
            </a:r>
            <a:endParaRPr lang="ru-RU" sz="5400" b="1" i="1" dirty="0">
              <a:solidFill>
                <a:srgbClr val="0070C0"/>
              </a:solidFill>
              <a:latin typeface="Adventure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9752" y="347457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i="1" dirty="0">
                <a:solidFill>
                  <a:srgbClr val="0070C0"/>
                </a:solidFill>
                <a:latin typeface="Adventure" pitchFamily="2" charset="0"/>
              </a:rPr>
              <a:t>-</a:t>
            </a:r>
            <a:r>
              <a:rPr lang="be-BY" sz="5400" b="1" i="1" dirty="0" smtClean="0">
                <a:solidFill>
                  <a:srgbClr val="0070C0"/>
                </a:solidFill>
                <a:latin typeface="Adventure" pitchFamily="2" charset="0"/>
              </a:rPr>
              <a:t>і</a:t>
            </a:r>
            <a:endParaRPr lang="ru-RU" sz="5400" b="1" i="1" dirty="0">
              <a:solidFill>
                <a:srgbClr val="0070C0"/>
              </a:solidFill>
              <a:latin typeface="Adventure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39752" y="49809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i="1" dirty="0" smtClean="0">
                <a:solidFill>
                  <a:srgbClr val="0070C0"/>
                </a:solidFill>
                <a:latin typeface="Adventure" pitchFamily="2" charset="0"/>
              </a:rPr>
              <a:t>-ю</a:t>
            </a:r>
            <a:endParaRPr lang="ru-RU" sz="5400" b="1" i="1" dirty="0">
              <a:solidFill>
                <a:srgbClr val="0070C0"/>
              </a:solidFill>
              <a:latin typeface="Adventure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7744" y="5619487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i="1" dirty="0">
                <a:solidFill>
                  <a:srgbClr val="0070C0"/>
                </a:solidFill>
                <a:latin typeface="Adventure" pitchFamily="2" charset="0"/>
              </a:rPr>
              <a:t>-</a:t>
            </a:r>
            <a:r>
              <a:rPr lang="be-BY" sz="5400" b="1" i="1" dirty="0" smtClean="0">
                <a:solidFill>
                  <a:srgbClr val="0070C0"/>
                </a:solidFill>
                <a:latin typeface="Adventure" pitchFamily="2" charset="0"/>
              </a:rPr>
              <a:t>і</a:t>
            </a:r>
            <a:endParaRPr lang="ru-RU" sz="5400" b="1" i="1" dirty="0">
              <a:solidFill>
                <a:srgbClr val="0070C0"/>
              </a:solidFill>
              <a:latin typeface="Adventure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620688"/>
            <a:ext cx="3384376" cy="14401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be-BY" sz="4000" dirty="0">
                <a:solidFill>
                  <a:srgbClr val="FF0000"/>
                </a:solidFill>
              </a:rPr>
              <a:t>аснова </a:t>
            </a:r>
            <a:r>
              <a:rPr lang="be-BY" sz="4000" dirty="0" smtClean="0">
                <a:solidFill>
                  <a:srgbClr val="FF0000"/>
                </a:solidFill>
              </a:rPr>
              <a:t> </a:t>
            </a:r>
            <a:r>
              <a:rPr lang="be-BY" sz="4000" dirty="0">
                <a:solidFill>
                  <a:srgbClr val="FF0000"/>
                </a:solidFill>
              </a:rPr>
              <a:t>на </a:t>
            </a:r>
            <a:br>
              <a:rPr lang="be-BY" sz="4000" dirty="0">
                <a:solidFill>
                  <a:srgbClr val="FF0000"/>
                </a:solidFill>
              </a:rPr>
            </a:br>
            <a:r>
              <a:rPr lang="be-BY" sz="4000" b="1" i="1" dirty="0">
                <a:solidFill>
                  <a:srgbClr val="FF0000"/>
                </a:solidFill>
              </a:rPr>
              <a:t>ж, ш, ч, р, </a:t>
            </a:r>
            <a:r>
              <a:rPr lang="be-BY" sz="4000" b="1" i="1" dirty="0" smtClean="0">
                <a:solidFill>
                  <a:srgbClr val="FF0000"/>
                </a:solidFill>
              </a:rPr>
              <a:t>ц</a:t>
            </a:r>
            <a:endParaRPr lang="ru-RU" sz="4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305489" y="620688"/>
            <a:ext cx="3384376" cy="14401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be-BY" sz="4000" dirty="0">
                <a:solidFill>
                  <a:srgbClr val="FF0000"/>
                </a:solidFill>
              </a:rPr>
              <a:t>аснова </a:t>
            </a:r>
            <a:r>
              <a:rPr lang="be-BY" sz="4000" dirty="0" smtClean="0">
                <a:solidFill>
                  <a:srgbClr val="FF0000"/>
                </a:solidFill>
              </a:rPr>
              <a:t> </a:t>
            </a:r>
            <a:r>
              <a:rPr lang="be-BY" sz="4000" dirty="0">
                <a:solidFill>
                  <a:srgbClr val="FF0000"/>
                </a:solidFill>
              </a:rPr>
              <a:t>на </a:t>
            </a:r>
            <a:r>
              <a:rPr lang="be-BY" sz="4000" b="1" i="1" dirty="0">
                <a:solidFill>
                  <a:srgbClr val="FF0000"/>
                </a:solidFill>
              </a:rPr>
              <a:t>мяккі</a:t>
            </a:r>
            <a:r>
              <a:rPr lang="be-BY" sz="4000" dirty="0">
                <a:solidFill>
                  <a:srgbClr val="FF0000"/>
                </a:solidFill>
              </a:rPr>
              <a:t> зычны і </a:t>
            </a:r>
            <a:endParaRPr lang="be-BY" sz="4000" dirty="0" smtClean="0">
              <a:solidFill>
                <a:srgbClr val="FF0000"/>
              </a:solidFill>
            </a:endParaRPr>
          </a:p>
          <a:p>
            <a:pPr algn="ctr">
              <a:lnSpc>
                <a:spcPts val="3000"/>
              </a:lnSpc>
            </a:pPr>
            <a:r>
              <a:rPr lang="be-BY" sz="4000" b="1" i="1" dirty="0" smtClean="0">
                <a:solidFill>
                  <a:srgbClr val="FF0000"/>
                </a:solidFill>
              </a:rPr>
              <a:t>б</a:t>
            </a:r>
            <a:r>
              <a:rPr lang="be-BY" sz="4000" b="1" i="1" dirty="0">
                <a:solidFill>
                  <a:srgbClr val="FF0000"/>
                </a:solidFill>
              </a:rPr>
              <a:t>, л, ў, </a:t>
            </a:r>
            <a:r>
              <a:rPr lang="be-BY" sz="4000" b="1" i="1" dirty="0" smtClean="0">
                <a:solidFill>
                  <a:srgbClr val="FF0000"/>
                </a:solidFill>
              </a:rPr>
              <a:t>ф</a:t>
            </a:r>
            <a:endParaRPr lang="ru-RU" sz="4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0192" y="2132856"/>
            <a:ext cx="57606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72200" y="4349745"/>
            <a:ext cx="57606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372200" y="270892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i="1" dirty="0" smtClean="0">
                <a:solidFill>
                  <a:srgbClr val="0070C0"/>
                </a:solidFill>
                <a:latin typeface="Adventure" pitchFamily="2" charset="0"/>
              </a:rPr>
              <a:t>-ы</a:t>
            </a:r>
            <a:endParaRPr lang="ru-RU" sz="5400" b="1" i="1" dirty="0">
              <a:solidFill>
                <a:srgbClr val="0070C0"/>
              </a:solidFill>
              <a:latin typeface="Adventure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0192" y="3402567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i="1" dirty="0" smtClean="0">
                <a:solidFill>
                  <a:srgbClr val="0070C0"/>
                </a:solidFill>
                <a:latin typeface="Adventure" pitchFamily="2" charset="0"/>
              </a:rPr>
              <a:t>-ы</a:t>
            </a:r>
            <a:endParaRPr lang="ru-RU" sz="5400" b="1" i="1" dirty="0">
              <a:solidFill>
                <a:srgbClr val="0070C0"/>
              </a:solidFill>
              <a:latin typeface="Adventure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2200" y="49809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i="1" dirty="0" smtClean="0">
                <a:solidFill>
                  <a:srgbClr val="0070C0"/>
                </a:solidFill>
                <a:latin typeface="Adventure" pitchFamily="2" charset="0"/>
              </a:rPr>
              <a:t>-у</a:t>
            </a:r>
            <a:endParaRPr lang="ru-RU" sz="5400" b="1" i="1" dirty="0">
              <a:solidFill>
                <a:srgbClr val="0070C0"/>
              </a:solidFill>
              <a:latin typeface="Adventure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0192" y="574603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i="1" dirty="0" smtClean="0">
                <a:solidFill>
                  <a:srgbClr val="0070C0"/>
                </a:solidFill>
                <a:latin typeface="Adventure" pitchFamily="2" charset="0"/>
              </a:rPr>
              <a:t>-ы</a:t>
            </a:r>
            <a:endParaRPr lang="ru-RU" sz="5400" b="1" i="1" dirty="0">
              <a:solidFill>
                <a:srgbClr val="0070C0"/>
              </a:solidFill>
              <a:latin typeface="Adventure" pitchFamily="2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12360" y="6081152"/>
            <a:ext cx="864096" cy="461665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1346439"/>
            <a:ext cx="2896202" cy="769441"/>
            <a:chOff x="541205" y="1357540"/>
            <a:chExt cx="2751591" cy="769441"/>
          </a:xfrm>
        </p:grpSpPr>
        <p:sp>
          <p:nvSpPr>
            <p:cNvPr id="6" name="TextBox 5"/>
            <p:cNvSpPr txBox="1"/>
            <p:nvPr/>
          </p:nvSpPr>
          <p:spPr>
            <a:xfrm>
              <a:off x="541205" y="1357540"/>
              <a:ext cx="2751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spc="200" dirty="0"/>
                <a:t>с</a:t>
              </a:r>
              <a:r>
                <a:rPr lang="be-BY" sz="4400" b="1" spc="200" dirty="0" smtClean="0"/>
                <a:t>оль     </a:t>
              </a:r>
              <a:r>
                <a:rPr lang="be-BY" sz="4400" dirty="0" smtClean="0"/>
                <a:t>- </a:t>
              </a:r>
              <a:endParaRPr lang="ru-RU" sz="4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99590" y="1511994"/>
              <a:ext cx="413868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843808" y="1345961"/>
            <a:ext cx="2896200" cy="769441"/>
            <a:chOff x="541205" y="1357540"/>
            <a:chExt cx="2751591" cy="769441"/>
          </a:xfrm>
        </p:grpSpPr>
        <p:sp>
          <p:nvSpPr>
            <p:cNvPr id="11" name="TextBox 10"/>
            <p:cNvSpPr txBox="1"/>
            <p:nvPr/>
          </p:nvSpPr>
          <p:spPr>
            <a:xfrm>
              <a:off x="541205" y="1357540"/>
              <a:ext cx="2751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spc="200" dirty="0" smtClean="0"/>
                <a:t>соллю</a:t>
              </a:r>
              <a:endParaRPr lang="ru-RU" sz="44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770140" y="1498256"/>
              <a:ext cx="439222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10013" y="3999540"/>
            <a:ext cx="3957817" cy="769441"/>
            <a:chOff x="541205" y="1357540"/>
            <a:chExt cx="3078565" cy="769441"/>
          </a:xfrm>
        </p:grpSpPr>
        <p:sp>
          <p:nvSpPr>
            <p:cNvPr id="14" name="TextBox 13"/>
            <p:cNvSpPr txBox="1"/>
            <p:nvPr/>
          </p:nvSpPr>
          <p:spPr>
            <a:xfrm>
              <a:off x="541205" y="1357540"/>
              <a:ext cx="30785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spc="200" dirty="0" smtClean="0"/>
                <a:t>глыб     </a:t>
              </a:r>
              <a:r>
                <a:rPr lang="be-BY" sz="4400" dirty="0" smtClean="0"/>
                <a:t>- </a:t>
              </a:r>
              <a:endParaRPr lang="ru-RU" sz="44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666620" y="1535779"/>
              <a:ext cx="413868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43808" y="4016059"/>
            <a:ext cx="3940746" cy="769441"/>
            <a:chOff x="-56226" y="1374537"/>
            <a:chExt cx="2751591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-56226" y="1374537"/>
              <a:ext cx="2751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spc="200" dirty="0" smtClean="0"/>
                <a:t>глыб’ю</a:t>
              </a:r>
              <a:endParaRPr lang="ru-RU" sz="44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86400" y="1519516"/>
              <a:ext cx="439222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844128" y="2639629"/>
            <a:ext cx="52020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8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м, в, ф, р</a:t>
            </a:r>
            <a:endParaRPr lang="ru-RU" sz="8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23528" y="2227511"/>
            <a:ext cx="3957817" cy="769441"/>
            <a:chOff x="541205" y="1357540"/>
            <a:chExt cx="3078565" cy="769441"/>
          </a:xfrm>
        </p:grpSpPr>
        <p:sp>
          <p:nvSpPr>
            <p:cNvPr id="23" name="TextBox 22"/>
            <p:cNvSpPr txBox="1"/>
            <p:nvPr/>
          </p:nvSpPr>
          <p:spPr>
            <a:xfrm>
              <a:off x="541205" y="1357540"/>
              <a:ext cx="30785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spc="200" dirty="0"/>
                <a:t>м</a:t>
              </a:r>
              <a:r>
                <a:rPr lang="be-BY" sz="4400" b="1" spc="200" dirty="0" smtClean="0"/>
                <a:t>оладзь     </a:t>
              </a:r>
              <a:r>
                <a:rPr lang="be-BY" sz="4400" dirty="0" smtClean="0"/>
                <a:t>- </a:t>
              </a:r>
              <a:endParaRPr lang="ru-RU" sz="44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06679" y="1519038"/>
              <a:ext cx="413868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231656" y="2227033"/>
            <a:ext cx="3940746" cy="769441"/>
            <a:chOff x="833566" y="1357540"/>
            <a:chExt cx="2751591" cy="769441"/>
          </a:xfrm>
        </p:grpSpPr>
        <p:sp>
          <p:nvSpPr>
            <p:cNvPr id="26" name="TextBox 25"/>
            <p:cNvSpPr txBox="1"/>
            <p:nvPr/>
          </p:nvSpPr>
          <p:spPr>
            <a:xfrm>
              <a:off x="833566" y="1357540"/>
              <a:ext cx="2751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spc="200" dirty="0" smtClean="0"/>
                <a:t>моладдзю</a:t>
              </a:r>
              <a:endParaRPr lang="ru-RU" sz="4400" b="1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518494" y="1519516"/>
              <a:ext cx="439222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9512" y="5013176"/>
            <a:ext cx="3957817" cy="769441"/>
            <a:chOff x="541205" y="1357540"/>
            <a:chExt cx="3078565" cy="769441"/>
          </a:xfrm>
        </p:grpSpPr>
        <p:sp>
          <p:nvSpPr>
            <p:cNvPr id="29" name="TextBox 28"/>
            <p:cNvSpPr txBox="1"/>
            <p:nvPr/>
          </p:nvSpPr>
          <p:spPr>
            <a:xfrm>
              <a:off x="541205" y="1357540"/>
              <a:ext cx="30785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spc="200" dirty="0" smtClean="0"/>
                <a:t>верф     </a:t>
              </a:r>
              <a:r>
                <a:rPr lang="be-BY" sz="4400" dirty="0" smtClean="0"/>
                <a:t>- </a:t>
              </a:r>
              <a:endParaRPr lang="ru-RU" sz="44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666620" y="1535779"/>
              <a:ext cx="413868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13307" y="5029695"/>
            <a:ext cx="3940746" cy="769441"/>
            <a:chOff x="-56226" y="1374537"/>
            <a:chExt cx="2751591" cy="769441"/>
          </a:xfrm>
        </p:grpSpPr>
        <p:sp>
          <p:nvSpPr>
            <p:cNvPr id="32" name="TextBox 31"/>
            <p:cNvSpPr txBox="1"/>
            <p:nvPr/>
          </p:nvSpPr>
          <p:spPr>
            <a:xfrm>
              <a:off x="-56226" y="1374537"/>
              <a:ext cx="2751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b="1" spc="200" dirty="0" smtClean="0"/>
                <a:t>верф’ю</a:t>
              </a:r>
              <a:endParaRPr lang="ru-RU" sz="4400" b="1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084496" y="1519516"/>
              <a:ext cx="439222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Канчаткі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назоўнікаў</a:t>
            </a:r>
            <a:r>
              <a:rPr lang="ru-RU" sz="3200" b="1" smtClean="0">
                <a:solidFill>
                  <a:srgbClr val="FF0000"/>
                </a:solidFill>
              </a:rPr>
              <a:t> 3-га </a:t>
            </a:r>
            <a:r>
              <a:rPr lang="ru-RU" sz="3200" b="1" dirty="0" err="1" smtClean="0">
                <a:solidFill>
                  <a:srgbClr val="FF0000"/>
                </a:solidFill>
              </a:rPr>
              <a:t>скл</a:t>
            </a:r>
            <a:r>
              <a:rPr lang="ru-RU" sz="3200" b="1" dirty="0" smtClean="0">
                <a:solidFill>
                  <a:srgbClr val="FF0000"/>
                </a:solidFill>
              </a:rPr>
              <a:t>., </a:t>
            </a:r>
            <a:r>
              <a:rPr lang="ru-RU" sz="3200" b="1" dirty="0" err="1" smtClean="0">
                <a:solidFill>
                  <a:srgbClr val="FF0000"/>
                </a:solidFill>
              </a:rPr>
              <a:t>жаночага</a:t>
            </a:r>
            <a:r>
              <a:rPr lang="ru-RU" sz="3200" b="1" dirty="0" smtClean="0">
                <a:solidFill>
                  <a:srgbClr val="FF0000"/>
                </a:solidFill>
              </a:rPr>
              <a:t> роду, </a:t>
            </a:r>
            <a:r>
              <a:rPr lang="ru-RU" sz="3200" b="1" dirty="0" err="1" smtClean="0">
                <a:solidFill>
                  <a:srgbClr val="FF0000"/>
                </a:solidFill>
              </a:rPr>
              <a:t>творнага</a:t>
            </a:r>
            <a:r>
              <a:rPr lang="ru-RU" sz="3200" b="1" dirty="0" smtClean="0">
                <a:solidFill>
                  <a:srgbClr val="FF0000"/>
                </a:solidFill>
              </a:rPr>
              <a:t>  склону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95536" y="6165304"/>
            <a:ext cx="720080" cy="504056"/>
          </a:xfrm>
          <a:prstGeom prst="actionButtonBackPrevio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21a2d489e69f2eecc53677f125bd36ff6e0"/>
  <p:tag name="ISPRING_RESOURCE_PATHS_HASH_PRESENTER" val="462c19eb2a1a5248a2e8d7b7c779e8785651ff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82</Words>
  <Application>Microsoft Office PowerPoint</Application>
  <PresentationFormat>Экран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Склонавыя канчаткі назоўнікаў 3-га скланення</vt:lpstr>
      <vt:lpstr>Канчаткі назоўнікаў 3-га скл.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1-е скланенне, ж.р.</dc:title>
  <dc:creator>Администратор</dc:creator>
  <cp:lastModifiedBy>User_45</cp:lastModifiedBy>
  <cp:revision>114</cp:revision>
  <dcterms:created xsi:type="dcterms:W3CDTF">2013-12-18T19:16:42Z</dcterms:created>
  <dcterms:modified xsi:type="dcterms:W3CDTF">2019-02-25T15:14:59Z</dcterms:modified>
</cp:coreProperties>
</file>