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9" r:id="rId2"/>
    <p:sldId id="279" r:id="rId3"/>
    <p:sldId id="271" r:id="rId4"/>
    <p:sldId id="272" r:id="rId5"/>
    <p:sldId id="278" r:id="rId6"/>
    <p:sldId id="281" r:id="rId7"/>
    <p:sldId id="280" r:id="rId8"/>
    <p:sldId id="282" r:id="rId9"/>
    <p:sldId id="283" r:id="rId10"/>
    <p:sldId id="285" r:id="rId11"/>
    <p:sldId id="286" r:id="rId12"/>
    <p:sldId id="287" r:id="rId13"/>
    <p:sldId id="288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66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94" autoAdjust="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C1542-A36F-44B3-91D8-2BE3495B5BE4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46F52-D6D2-4669-B0FB-665BA92CA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042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u="sng" dirty="0" err="1" smtClean="0">
                <a:solidFill>
                  <a:srgbClr val="FF0000"/>
                </a:solidFill>
              </a:rPr>
              <a:t>Даведка</a:t>
            </a:r>
            <a:r>
              <a:rPr lang="ru-RU" b="1" u="sng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/>
              <a:t>Назоўнікі</a:t>
            </a:r>
            <a:r>
              <a:rPr lang="ru-RU" dirty="0" smtClean="0"/>
              <a:t> </a:t>
            </a:r>
            <a:r>
              <a:rPr lang="ru-RU" dirty="0" err="1" smtClean="0"/>
              <a:t>мужчынскага</a:t>
            </a:r>
            <a:r>
              <a:rPr lang="ru-RU" dirty="0" smtClean="0"/>
              <a:t> роду ў родным склоне </a:t>
            </a:r>
            <a:r>
              <a:rPr lang="ru-RU" dirty="0" err="1" smtClean="0"/>
              <a:t>маюць</a:t>
            </a:r>
            <a:r>
              <a:rPr lang="ru-RU" dirty="0" smtClean="0"/>
              <a:t> </a:t>
            </a:r>
            <a:r>
              <a:rPr lang="ru-RU" dirty="0" err="1" smtClean="0"/>
              <a:t>сінанімічныя</a:t>
            </a:r>
            <a:r>
              <a:rPr lang="ru-RU" dirty="0" smtClean="0"/>
              <a:t> </a:t>
            </a:r>
            <a:r>
              <a:rPr lang="ru-RU" dirty="0" err="1" smtClean="0"/>
              <a:t>канчаткі</a:t>
            </a:r>
            <a:r>
              <a:rPr lang="ru-RU" dirty="0" smtClean="0"/>
              <a:t> </a:t>
            </a:r>
            <a:r>
              <a:rPr lang="ru-RU" b="1" i="1" dirty="0" smtClean="0"/>
              <a:t>-а(-я) </a:t>
            </a:r>
            <a:r>
              <a:rPr lang="ru-RU" dirty="0" smtClean="0"/>
              <a:t>і </a:t>
            </a:r>
            <a:r>
              <a:rPr lang="ru-RU" b="1" i="1" dirty="0" smtClean="0"/>
              <a:t>-у(-ю), </a:t>
            </a:r>
            <a:r>
              <a:rPr lang="ru-RU" dirty="0" err="1" smtClean="0"/>
              <a:t>якія</a:t>
            </a:r>
            <a:r>
              <a:rPr lang="ru-RU" dirty="0" smtClean="0"/>
              <a:t> </a:t>
            </a:r>
            <a:r>
              <a:rPr lang="ru-RU" dirty="0" err="1" smtClean="0"/>
              <a:t>залежаць</a:t>
            </a:r>
            <a:r>
              <a:rPr lang="ru-RU" dirty="0" smtClean="0"/>
              <a:t> ад </a:t>
            </a:r>
            <a:r>
              <a:rPr lang="ru-RU" dirty="0" err="1" smtClean="0"/>
              <a:t>лексічнага</a:t>
            </a:r>
            <a:r>
              <a:rPr lang="ru-RU" dirty="0" smtClean="0"/>
              <a:t> </a:t>
            </a:r>
            <a:r>
              <a:rPr lang="ru-RU" dirty="0" err="1" smtClean="0"/>
              <a:t>значэння</a:t>
            </a:r>
            <a:r>
              <a:rPr lang="ru-RU" dirty="0" smtClean="0"/>
              <a:t> слова.</a:t>
            </a:r>
            <a:br>
              <a:rPr lang="ru-RU" dirty="0" smtClean="0"/>
            </a:br>
            <a:r>
              <a:rPr lang="ru-RU" dirty="0" smtClean="0"/>
              <a:t>3 </a:t>
            </a:r>
            <a:r>
              <a:rPr lang="ru-RU" dirty="0" err="1" smtClean="0"/>
              <a:t>канчаткам</a:t>
            </a:r>
            <a:r>
              <a:rPr lang="ru-RU" dirty="0" smtClean="0"/>
              <a:t> </a:t>
            </a:r>
            <a:r>
              <a:rPr lang="ru-RU" b="1" i="1" dirty="0" smtClean="0"/>
              <a:t>-а(-я) </a:t>
            </a:r>
            <a:r>
              <a:rPr lang="ru-RU" dirty="0" err="1" smtClean="0"/>
              <a:t>ужываюцца</a:t>
            </a:r>
            <a:r>
              <a:rPr lang="ru-RU" dirty="0" smtClean="0"/>
              <a:t> </a:t>
            </a:r>
            <a:r>
              <a:rPr lang="ru-RU" dirty="0" err="1" smtClean="0"/>
              <a:t>назоўнікі</a:t>
            </a:r>
            <a:r>
              <a:rPr lang="ru-RU" dirty="0" smtClean="0"/>
              <a:t>, </a:t>
            </a:r>
            <a:r>
              <a:rPr lang="ru-RU" dirty="0" err="1" smtClean="0"/>
              <a:t>якія</a:t>
            </a:r>
            <a:r>
              <a:rPr lang="ru-RU" dirty="0" smtClean="0"/>
              <a:t> </a:t>
            </a:r>
            <a:r>
              <a:rPr lang="ru-RU" dirty="0" err="1" smtClean="0"/>
              <a:t>абазначаюць</a:t>
            </a:r>
            <a:r>
              <a:rPr lang="ru-RU" dirty="0" smtClean="0"/>
              <a:t> </a:t>
            </a:r>
            <a:r>
              <a:rPr lang="ru-RU" dirty="0" err="1" smtClean="0"/>
              <a:t>канкрэтныя</a:t>
            </a:r>
            <a:r>
              <a:rPr lang="ru-RU" dirty="0" smtClean="0"/>
              <a:t> </a:t>
            </a:r>
            <a:r>
              <a:rPr lang="ru-RU" dirty="0" err="1" smtClean="0"/>
              <a:t>прадметы</a:t>
            </a:r>
            <a:r>
              <a:rPr lang="ru-RU" dirty="0" smtClean="0"/>
              <a:t>: </a:t>
            </a:r>
            <a:r>
              <a:rPr lang="ru-RU" b="1" i="1" dirty="0" err="1" smtClean="0"/>
              <a:t>трактара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алоўка</a:t>
            </a:r>
            <a:r>
              <a:rPr lang="ru-RU" b="1" i="1" dirty="0" smtClean="0"/>
              <a:t>, плота, </a:t>
            </a:r>
            <a:r>
              <a:rPr lang="ru-RU" b="1" i="1" dirty="0" err="1" smtClean="0"/>
              <a:t>нажа</a:t>
            </a:r>
            <a:r>
              <a:rPr lang="ru-RU" b="1" i="1" dirty="0" smtClean="0"/>
              <a:t>; </a:t>
            </a:r>
            <a:r>
              <a:rPr lang="ru-RU" dirty="0" err="1" smtClean="0"/>
              <a:t>прадпрыемствы</a:t>
            </a:r>
            <a:r>
              <a:rPr lang="ru-RU" dirty="0" smtClean="0"/>
              <a:t>, </a:t>
            </a:r>
            <a:r>
              <a:rPr lang="ru-RU" dirty="0" err="1" smtClean="0"/>
              <a:t>установы</a:t>
            </a:r>
            <a:r>
              <a:rPr lang="ru-RU" dirty="0" smtClean="0"/>
              <a:t>, </a:t>
            </a:r>
            <a:r>
              <a:rPr lang="ru-RU" dirty="0" err="1" smtClean="0"/>
              <a:t>аб'яднанні</a:t>
            </a:r>
            <a:r>
              <a:rPr lang="ru-RU" dirty="0" smtClean="0"/>
              <a:t>: </a:t>
            </a:r>
            <a:r>
              <a:rPr lang="ru-RU" b="1" i="1" dirty="0" err="1" smtClean="0"/>
              <a:t>інстытута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тэхнікума</a:t>
            </a:r>
            <a:r>
              <a:rPr lang="ru-RU" b="1" i="1" dirty="0" smtClean="0"/>
              <a:t>, завода, </a:t>
            </a:r>
            <a:r>
              <a:rPr lang="ru-RU" b="1" i="1" dirty="0" err="1" smtClean="0"/>
              <a:t>прэзідыума</a:t>
            </a:r>
            <a:r>
              <a:rPr lang="ru-RU" b="1" i="1" dirty="0" smtClean="0"/>
              <a:t>; </a:t>
            </a:r>
            <a:r>
              <a:rPr lang="ru-RU" dirty="0" err="1" smtClean="0"/>
              <a:t>геаграфічныя</a:t>
            </a:r>
            <a:r>
              <a:rPr lang="ru-RU" dirty="0" smtClean="0"/>
              <a:t> </a:t>
            </a:r>
            <a:r>
              <a:rPr lang="ru-RU" dirty="0" err="1" smtClean="0"/>
              <a:t>назвы</a:t>
            </a:r>
            <a:r>
              <a:rPr lang="ru-RU" dirty="0" smtClean="0"/>
              <a:t>, </a:t>
            </a:r>
            <a:r>
              <a:rPr lang="ru-RU" dirty="0" err="1" smtClean="0"/>
              <a:t>населеныя</a:t>
            </a:r>
            <a:r>
              <a:rPr lang="ru-RU" dirty="0" smtClean="0"/>
              <a:t> пункты: </a:t>
            </a:r>
            <a:r>
              <a:rPr lang="ru-RU" b="1" i="1" dirty="0" smtClean="0"/>
              <a:t>Слуцка, </a:t>
            </a:r>
            <a:r>
              <a:rPr lang="ru-RU" b="1" i="1" dirty="0" err="1" smtClean="0"/>
              <a:t>горада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Капыля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Крычава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пасёлка</a:t>
            </a:r>
            <a:r>
              <a:rPr lang="ru-RU" b="1" i="1" dirty="0" smtClean="0"/>
              <a:t>; </a:t>
            </a:r>
            <a:r>
              <a:rPr lang="ru-RU" dirty="0" err="1" smtClean="0"/>
              <a:t>асоб</a:t>
            </a:r>
            <a:r>
              <a:rPr lang="ru-RU" dirty="0" smtClean="0"/>
              <a:t>, </a:t>
            </a:r>
            <a:r>
              <a:rPr lang="ru-RU" dirty="0" err="1" smtClean="0"/>
              <a:t>жывых</a:t>
            </a:r>
            <a:r>
              <a:rPr lang="ru-RU" dirty="0" smtClean="0"/>
              <a:t> </a:t>
            </a:r>
            <a:r>
              <a:rPr lang="ru-RU" dirty="0" err="1" smtClean="0"/>
              <a:t>істот</a:t>
            </a:r>
            <a:r>
              <a:rPr lang="ru-RU" dirty="0" smtClean="0"/>
              <a:t>: </a:t>
            </a:r>
            <a:r>
              <a:rPr lang="ru-RU" b="1" i="1" dirty="0" err="1" smtClean="0"/>
              <a:t>вучня</a:t>
            </a:r>
            <a:r>
              <a:rPr lang="ru-RU" b="1" i="1" dirty="0" smtClean="0"/>
              <a:t>, брата, </a:t>
            </a:r>
            <a:r>
              <a:rPr lang="ru-RU" b="1" i="1" dirty="0" err="1" smtClean="0"/>
              <a:t>вартаўніка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каня</a:t>
            </a:r>
            <a:r>
              <a:rPr lang="ru-RU" b="1" i="1" dirty="0" smtClean="0"/>
              <a:t>; </a:t>
            </a:r>
            <a:r>
              <a:rPr lang="ru-RU" dirty="0" err="1" smtClean="0"/>
              <a:t>адзінкі</a:t>
            </a:r>
            <a:r>
              <a:rPr lang="ru-RU" dirty="0" smtClean="0"/>
              <a:t> </a:t>
            </a:r>
            <a:r>
              <a:rPr lang="ru-RU" dirty="0" err="1" smtClean="0"/>
              <a:t>вымярэння</a:t>
            </a:r>
            <a:r>
              <a:rPr lang="ru-RU" dirty="0" smtClean="0"/>
              <a:t>, </a:t>
            </a:r>
            <a:r>
              <a:rPr lang="ru-RU" dirty="0" err="1" smtClean="0"/>
              <a:t>адрэзкі</a:t>
            </a:r>
            <a:r>
              <a:rPr lang="ru-RU" dirty="0" smtClean="0"/>
              <a:t> часу: </a:t>
            </a:r>
            <a:r>
              <a:rPr lang="ru-RU" b="1" i="1" dirty="0" smtClean="0"/>
              <a:t>метра, рубля, года, дня; </a:t>
            </a:r>
            <a:r>
              <a:rPr lang="ru-RU" dirty="0" err="1" smtClean="0"/>
              <a:t>спецыяльныя</a:t>
            </a:r>
            <a:r>
              <a:rPr lang="ru-RU" dirty="0" smtClean="0"/>
              <a:t> </a:t>
            </a:r>
            <a:r>
              <a:rPr lang="ru-RU" dirty="0" err="1" smtClean="0"/>
              <a:t>тэрміны</a:t>
            </a:r>
            <a:r>
              <a:rPr lang="ru-RU" dirty="0" smtClean="0"/>
              <a:t>: </a:t>
            </a:r>
            <a:r>
              <a:rPr lang="ru-RU" b="1" i="1" dirty="0" smtClean="0"/>
              <a:t>квадрата, электрона, </a:t>
            </a:r>
            <a:r>
              <a:rPr lang="ru-RU" b="1" i="1" dirty="0" err="1" smtClean="0"/>
              <a:t>сінуса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дзеяслова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канчатка</a:t>
            </a:r>
            <a:r>
              <a:rPr lang="ru-RU" b="1" i="1" dirty="0" smtClean="0"/>
              <a:t> </a:t>
            </a:r>
            <a:r>
              <a:rPr lang="ru-RU" dirty="0" smtClean="0"/>
              <a:t>(але: </a:t>
            </a:r>
            <a:r>
              <a:rPr lang="ru-RU" b="1" i="1" dirty="0" smtClean="0"/>
              <a:t>склону).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 </a:t>
            </a:r>
            <a:r>
              <a:rPr lang="ru-RU" dirty="0" err="1" smtClean="0"/>
              <a:t>канчаткам</a:t>
            </a:r>
            <a:r>
              <a:rPr lang="ru-RU" dirty="0" smtClean="0"/>
              <a:t> </a:t>
            </a:r>
            <a:r>
              <a:rPr lang="ru-RU" b="1" i="1" dirty="0" smtClean="0"/>
              <a:t>-у(-ю) </a:t>
            </a:r>
            <a:r>
              <a:rPr lang="ru-RU" dirty="0" err="1" smtClean="0"/>
              <a:t>ужываюцца</a:t>
            </a:r>
            <a:r>
              <a:rPr lang="ru-RU" dirty="0" smtClean="0"/>
              <a:t> </a:t>
            </a:r>
            <a:r>
              <a:rPr lang="ru-RU" dirty="0" err="1" smtClean="0"/>
              <a:t>неадушаўлёныя</a:t>
            </a:r>
            <a:r>
              <a:rPr lang="ru-RU" dirty="0" smtClean="0"/>
              <a:t> </a:t>
            </a:r>
            <a:r>
              <a:rPr lang="ru-RU" dirty="0" err="1" smtClean="0"/>
              <a:t>назоўнікі</a:t>
            </a:r>
            <a:r>
              <a:rPr lang="ru-RU" dirty="0" smtClean="0"/>
              <a:t> </a:t>
            </a:r>
            <a:r>
              <a:rPr lang="ru-RU" dirty="0" err="1" smtClean="0"/>
              <a:t>мужчынскага</a:t>
            </a:r>
            <a:r>
              <a:rPr lang="ru-RU" dirty="0" smtClean="0"/>
              <a:t> роду, </a:t>
            </a:r>
            <a:r>
              <a:rPr lang="ru-RU" dirty="0" err="1" smtClean="0"/>
              <a:t>якія</a:t>
            </a:r>
            <a:r>
              <a:rPr lang="ru-RU" dirty="0" smtClean="0"/>
              <a:t> </a:t>
            </a:r>
            <a:r>
              <a:rPr lang="ru-RU" dirty="0" err="1" smtClean="0"/>
              <a:t>абазначаюць</a:t>
            </a:r>
            <a:r>
              <a:rPr lang="ru-RU" dirty="0" smtClean="0"/>
              <a:t> </a:t>
            </a:r>
            <a:r>
              <a:rPr lang="ru-RU" dirty="0" err="1" smtClean="0"/>
              <a:t>з'явы</a:t>
            </a:r>
            <a:r>
              <a:rPr lang="ru-RU" dirty="0" smtClean="0"/>
              <a:t> </a:t>
            </a:r>
            <a:r>
              <a:rPr lang="ru-RU" dirty="0" err="1" smtClean="0"/>
              <a:t>прыроды</a:t>
            </a:r>
            <a:r>
              <a:rPr lang="ru-RU" dirty="0" smtClean="0"/>
              <a:t>: </a:t>
            </a:r>
            <a:r>
              <a:rPr lang="ru-RU" b="1" i="1" dirty="0" err="1" smtClean="0"/>
              <a:t>дажджу</a:t>
            </a:r>
            <a:r>
              <a:rPr lang="ru-RU" b="1" i="1" dirty="0" smtClean="0"/>
              <a:t>, грому, ветру; </a:t>
            </a:r>
            <a:r>
              <a:rPr lang="ru-RU" dirty="0" err="1" smtClean="0"/>
              <a:t>грамадскія</a:t>
            </a:r>
            <a:r>
              <a:rPr lang="ru-RU" dirty="0" smtClean="0"/>
              <a:t> </a:t>
            </a:r>
            <a:r>
              <a:rPr lang="ru-RU" dirty="0" err="1" smtClean="0"/>
              <a:t>фармацыі</a:t>
            </a:r>
            <a:r>
              <a:rPr lang="ru-RU" dirty="0" smtClean="0"/>
              <a:t>, </a:t>
            </a:r>
            <a:r>
              <a:rPr lang="ru-RU" dirty="0" err="1" smtClean="0"/>
              <a:t>тэорыі</a:t>
            </a:r>
            <a:r>
              <a:rPr lang="ru-RU" dirty="0" smtClean="0"/>
              <a:t>, </a:t>
            </a:r>
            <a:r>
              <a:rPr lang="ru-RU" dirty="0" err="1" smtClean="0"/>
              <a:t>навуковыя</a:t>
            </a:r>
            <a:r>
              <a:rPr lang="ru-RU" dirty="0" smtClean="0"/>
              <a:t> </a:t>
            </a:r>
            <a:r>
              <a:rPr lang="ru-RU" dirty="0" err="1" smtClean="0"/>
              <a:t>плыні</a:t>
            </a:r>
            <a:r>
              <a:rPr lang="ru-RU" dirty="0" smtClean="0"/>
              <a:t>: </a:t>
            </a:r>
            <a:r>
              <a:rPr lang="ru-RU" b="1" i="1" dirty="0" err="1" smtClean="0"/>
              <a:t>феадалізму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дарвінізму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рэалізму</a:t>
            </a:r>
            <a:r>
              <a:rPr lang="ru-RU" b="1" i="1" dirty="0" smtClean="0"/>
              <a:t>; </a:t>
            </a:r>
            <a:r>
              <a:rPr lang="ru-RU" dirty="0" err="1" smtClean="0"/>
              <a:t>разумовыя</a:t>
            </a:r>
            <a:r>
              <a:rPr lang="ru-RU" dirty="0" smtClean="0"/>
              <a:t> </a:t>
            </a:r>
            <a:r>
              <a:rPr lang="ru-RU" dirty="0" err="1" smtClean="0"/>
              <a:t>паняцці</a:t>
            </a:r>
            <a:r>
              <a:rPr lang="ru-RU" dirty="0" smtClean="0"/>
              <a:t>, </a:t>
            </a:r>
            <a:r>
              <a:rPr lang="ru-RU" dirty="0" err="1" smtClean="0"/>
              <a:t>пачуцці</a:t>
            </a:r>
            <a:r>
              <a:rPr lang="ru-RU" dirty="0" smtClean="0"/>
              <a:t>, </a:t>
            </a:r>
            <a:r>
              <a:rPr lang="ru-RU" dirty="0" err="1" smtClean="0"/>
              <a:t>адчуванні</a:t>
            </a:r>
            <a:r>
              <a:rPr lang="ru-RU" dirty="0" smtClean="0"/>
              <a:t>: </a:t>
            </a:r>
            <a:r>
              <a:rPr lang="ru-RU" b="1" i="1" dirty="0" err="1" smtClean="0"/>
              <a:t>гонару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клопату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смутку</a:t>
            </a:r>
            <a:r>
              <a:rPr lang="ru-RU" b="1" i="1" dirty="0" smtClean="0"/>
              <a:t>, настрою, жалю; </a:t>
            </a:r>
            <a:r>
              <a:rPr lang="ru-RU" dirty="0" err="1" smtClean="0"/>
              <a:t>дзеянні</a:t>
            </a:r>
            <a:r>
              <a:rPr lang="ru-RU" dirty="0" smtClean="0"/>
              <a:t> і стан: </a:t>
            </a:r>
            <a:r>
              <a:rPr lang="ru-RU" b="1" i="1" dirty="0" smtClean="0"/>
              <a:t>смеху, </a:t>
            </a:r>
            <a:r>
              <a:rPr lang="ru-RU" b="1" i="1" dirty="0" err="1" smtClean="0"/>
              <a:t>прыезду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крыку</a:t>
            </a:r>
            <a:r>
              <a:rPr lang="ru-RU" b="1" i="1" dirty="0" smtClean="0"/>
              <a:t>, сну; </a:t>
            </a:r>
            <a:r>
              <a:rPr lang="ru-RU" dirty="0" err="1" smtClean="0"/>
              <a:t>зборныя</a:t>
            </a:r>
            <a:r>
              <a:rPr lang="ru-RU" dirty="0" smtClean="0"/>
              <a:t> і </a:t>
            </a:r>
            <a:r>
              <a:rPr lang="ru-RU" dirty="0" err="1" smtClean="0"/>
              <a:t>рэчыўныя</a:t>
            </a:r>
            <a:r>
              <a:rPr lang="ru-RU" dirty="0" smtClean="0"/>
              <a:t> </a:t>
            </a:r>
            <a:r>
              <a:rPr lang="ru-RU" dirty="0" err="1" smtClean="0"/>
              <a:t>прадметы</a:t>
            </a:r>
            <a:r>
              <a:rPr lang="ru-RU" dirty="0" smtClean="0"/>
              <a:t>: </a:t>
            </a:r>
            <a:r>
              <a:rPr lang="ru-RU" b="1" i="1" dirty="0" err="1" smtClean="0"/>
              <a:t>натоўігу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чароту</a:t>
            </a:r>
            <a:r>
              <a:rPr lang="ru-RU" b="1" i="1" dirty="0" smtClean="0"/>
              <a:t>, мёду, клею, </a:t>
            </a:r>
            <a:r>
              <a:rPr lang="ru-RU" b="1" i="1" dirty="0" err="1" smtClean="0"/>
              <a:t>вадароду</a:t>
            </a:r>
            <a:r>
              <a:rPr lang="ru-RU" b="1" i="1" dirty="0" smtClean="0"/>
              <a:t> </a:t>
            </a:r>
            <a:r>
              <a:rPr lang="ru-RU" dirty="0" smtClean="0"/>
              <a:t>(але: </a:t>
            </a:r>
            <a:r>
              <a:rPr lang="ru-RU" b="1" i="1" dirty="0" smtClean="0"/>
              <a:t>хлеба, </a:t>
            </a:r>
            <a:r>
              <a:rPr lang="ru-RU" b="1" i="1" dirty="0" err="1" smtClean="0"/>
              <a:t>аўса</a:t>
            </a:r>
            <a:r>
              <a:rPr lang="ru-RU" b="1" i="1" dirty="0" smtClean="0"/>
              <a:t>); </a:t>
            </a:r>
            <a:r>
              <a:rPr lang="ru-RU" dirty="0" err="1" smtClean="0"/>
              <a:t>месца</a:t>
            </a:r>
            <a:r>
              <a:rPr lang="ru-RU" dirty="0" smtClean="0"/>
              <a:t>, </a:t>
            </a:r>
            <a:r>
              <a:rPr lang="ru-RU" dirty="0" err="1" smtClean="0"/>
              <a:t>прастору</a:t>
            </a:r>
            <a:r>
              <a:rPr lang="ru-RU" dirty="0" smtClean="0"/>
              <a:t>, </a:t>
            </a:r>
            <a:r>
              <a:rPr lang="ru-RU" dirty="0" err="1" smtClean="0"/>
              <a:t>напрамак</a:t>
            </a:r>
            <a:r>
              <a:rPr lang="ru-RU" dirty="0" smtClean="0"/>
              <a:t>: </a:t>
            </a:r>
            <a:r>
              <a:rPr lang="ru-RU" b="1" i="1" dirty="0" err="1" smtClean="0"/>
              <a:t>стэігу</a:t>
            </a:r>
            <a:r>
              <a:rPr lang="ru-RU" b="1" i="1" dirty="0" smtClean="0"/>
              <a:t>, краю, </a:t>
            </a:r>
            <a:r>
              <a:rPr lang="ru-RU" b="1" i="1" dirty="0" err="1" smtClean="0"/>
              <a:t>небасхілу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усходу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нізу</a:t>
            </a:r>
            <a:r>
              <a:rPr lang="ru-RU" b="1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Мнагазначныя</a:t>
            </a:r>
            <a:r>
              <a:rPr lang="ru-RU" dirty="0" smtClean="0"/>
              <a:t> </a:t>
            </a:r>
            <a:r>
              <a:rPr lang="ru-RU" dirty="0" err="1" smtClean="0"/>
              <a:t>словы</a:t>
            </a:r>
            <a:r>
              <a:rPr lang="ru-RU" dirty="0" smtClean="0"/>
              <a:t> ў </a:t>
            </a:r>
            <a:r>
              <a:rPr lang="ru-RU" dirty="0" err="1" smtClean="0"/>
              <a:t>залежнасці</a:t>
            </a:r>
            <a:r>
              <a:rPr lang="ru-RU" dirty="0" smtClean="0"/>
              <a:t> ад </a:t>
            </a:r>
            <a:r>
              <a:rPr lang="ru-RU" dirty="0" err="1" smtClean="0"/>
              <a:t>таго</a:t>
            </a:r>
            <a:r>
              <a:rPr lang="ru-RU" dirty="0" smtClean="0"/>
              <a:t>, </a:t>
            </a:r>
            <a:r>
              <a:rPr lang="ru-RU" dirty="0" err="1" smtClean="0"/>
              <a:t>якое</a:t>
            </a:r>
            <a:r>
              <a:rPr lang="ru-RU" dirty="0" smtClean="0"/>
              <a:t> </a:t>
            </a:r>
            <a:r>
              <a:rPr lang="ru-RU" dirty="0" err="1" smtClean="0"/>
              <a:t>значэнне</a:t>
            </a:r>
            <a:r>
              <a:rPr lang="ru-RU" dirty="0" smtClean="0"/>
              <a:t> </a:t>
            </a:r>
            <a:r>
              <a:rPr lang="ru-RU" dirty="0" err="1" smtClean="0"/>
              <a:t>рэалізуюць</a:t>
            </a:r>
            <a:r>
              <a:rPr lang="ru-RU" dirty="0" smtClean="0"/>
              <a:t> у </a:t>
            </a:r>
            <a:r>
              <a:rPr lang="ru-RU" dirty="0" err="1" smtClean="0"/>
              <a:t>кантэксце</a:t>
            </a:r>
            <a:r>
              <a:rPr lang="ru-RU" dirty="0" smtClean="0"/>
              <a:t>, </a:t>
            </a:r>
            <a:r>
              <a:rPr lang="ru-RU" dirty="0" err="1" smtClean="0"/>
              <a:t>могуць</a:t>
            </a:r>
            <a:r>
              <a:rPr lang="ru-RU" dirty="0" smtClean="0"/>
              <a:t> </a:t>
            </a:r>
            <a:r>
              <a:rPr lang="ru-RU" dirty="0" err="1" smtClean="0"/>
              <a:t>мець</a:t>
            </a:r>
            <a:r>
              <a:rPr lang="ru-RU" dirty="0" smtClean="0"/>
              <a:t> </a:t>
            </a:r>
            <a:r>
              <a:rPr lang="ru-RU" dirty="0" err="1" smtClean="0"/>
              <a:t>розныя</a:t>
            </a:r>
            <a:r>
              <a:rPr lang="ru-RU" dirty="0" smtClean="0"/>
              <a:t> </a:t>
            </a:r>
            <a:r>
              <a:rPr lang="ru-RU" dirty="0" err="1" smtClean="0"/>
              <a:t>канчаткі</a:t>
            </a:r>
            <a:r>
              <a:rPr lang="ru-RU" dirty="0" smtClean="0"/>
              <a:t>: </a:t>
            </a:r>
            <a:r>
              <a:rPr lang="ru-RU" b="1" i="1" dirty="0" smtClean="0"/>
              <a:t>шмат народу </a:t>
            </a:r>
            <a:r>
              <a:rPr lang="ru-RU" dirty="0" smtClean="0"/>
              <a:t>і з </a:t>
            </a:r>
            <a:r>
              <a:rPr lang="ru-RU" b="1" i="1" dirty="0" err="1" smtClean="0"/>
              <a:t>гушчы</a:t>
            </a:r>
            <a:r>
              <a:rPr lang="ru-RU" b="1" i="1" dirty="0" smtClean="0"/>
              <a:t> народа; </a:t>
            </a:r>
            <a:r>
              <a:rPr lang="ru-RU" b="1" i="1" dirty="0" err="1" smtClean="0"/>
              <a:t>падышоў</a:t>
            </a:r>
            <a:r>
              <a:rPr lang="ru-RU" b="1" i="1" dirty="0" smtClean="0"/>
              <a:t> да </a:t>
            </a:r>
            <a:r>
              <a:rPr lang="ru-RU" b="1" i="1" dirty="0" err="1" smtClean="0"/>
              <a:t>пад</a:t>
            </a:r>
            <a:r>
              <a:rPr lang="ru-RU" b="1" i="1" dirty="0" smtClean="0"/>
              <a:t> 'езда </a:t>
            </a:r>
            <a:r>
              <a:rPr lang="ru-RU" dirty="0" smtClean="0"/>
              <a:t>і </a:t>
            </a:r>
            <a:r>
              <a:rPr lang="ru-RU" b="1" i="1" dirty="0" err="1" smtClean="0"/>
              <a:t>няма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пад'езду</a:t>
            </a:r>
            <a:r>
              <a:rPr lang="ru-RU" b="1" i="1" dirty="0" smtClean="0"/>
              <a:t> </a:t>
            </a:r>
            <a:r>
              <a:rPr lang="ru-RU" dirty="0" smtClean="0"/>
              <a:t>(да </a:t>
            </a:r>
            <a:r>
              <a:rPr lang="ru-RU" dirty="0" err="1" smtClean="0"/>
              <a:t>чаго-небудзь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46F52-D6D2-4669-B0FB-665BA92CA2F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44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e-BY" dirty="0" smtClean="0"/>
              <a:t>Пры націсканні на канчаткі з’яўляюцца асобныя  выпадкі  іх ужывання,</a:t>
            </a:r>
            <a:r>
              <a:rPr lang="be-BY" baseline="0" dirty="0" smtClean="0"/>
              <a:t> пры націсканні на гэтыя ж  выявы – яны знікаюць.</a:t>
            </a:r>
            <a:r>
              <a:rPr lang="be-BY" dirty="0" smtClean="0"/>
              <a:t>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e-BY" dirty="0" smtClean="0"/>
              <a:t>Пры</a:t>
            </a:r>
            <a:r>
              <a:rPr lang="be-BY" baseline="0" dirty="0" smtClean="0"/>
              <a:t> націсканні на смайлік адбываецца пераход да слайда, на якім падрабязна разглядаюцца выпадкі ўжывання канчаткаў і прыклады ўжывання.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46F52-D6D2-4669-B0FB-665BA92CA2F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56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63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06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27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264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01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71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94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88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56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8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F5987-95E9-40DA-B045-F0C48D9125C7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5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image" Target="../media/image16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5" Type="http://schemas.microsoft.com/office/2007/relationships/hdphoto" Target="../media/hdphoto2.wdp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gif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slide" Target="slide10.xml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slide" Target="slid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11" Type="http://schemas.openxmlformats.org/officeDocument/2006/relationships/slide" Target="slide8.xml"/><Relationship Id="rId5" Type="http://schemas.openxmlformats.org/officeDocument/2006/relationships/image" Target="../media/image11.jpeg"/><Relationship Id="rId15" Type="http://schemas.openxmlformats.org/officeDocument/2006/relationships/slide" Target="slide2.xml"/><Relationship Id="rId10" Type="http://schemas.openxmlformats.org/officeDocument/2006/relationships/image" Target="../media/image15.jpeg"/><Relationship Id="rId4" Type="http://schemas.openxmlformats.org/officeDocument/2006/relationships/image" Target="../media/image10.jpeg"/><Relationship Id="rId9" Type="http://schemas.openxmlformats.org/officeDocument/2006/relationships/slide" Target="slide7.xml"/><Relationship Id="rId14" Type="http://schemas.openxmlformats.org/officeDocument/2006/relationships/slide" Target="slide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02069" y="1628800"/>
            <a:ext cx="620240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Склонавыя</a:t>
            </a:r>
            <a:r>
              <a:rPr lang="ru-RU" sz="5400" b="1" cap="none" spc="0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5400" b="1" cap="none" spc="0" dirty="0" err="1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канчаткі</a:t>
            </a:r>
            <a:endParaRPr lang="ru-RU" sz="5400" b="1" cap="none" spc="0" dirty="0" smtClean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5400" b="1" cap="none" spc="0" dirty="0" err="1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назоўнікаў</a:t>
            </a:r>
            <a:endParaRPr lang="ru-RU" sz="5400" b="1" cap="none" spc="0" dirty="0" smtClean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ru-RU" sz="5400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2-га</a:t>
            </a:r>
            <a:r>
              <a:rPr lang="be-BY" sz="5400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скланення</a:t>
            </a:r>
            <a:endParaRPr lang="ru-RU" sz="5400" b="1" cap="none" spc="0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26" name="Picture 2" descr="http://p5.s1.flirtic.com/photos/1/e/9/1e9c188341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19658"/>
            <a:ext cx="2915816" cy="281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ict.3vx.ru/120328/oranjevyiy_zontik_pod_kapli_dojdya_klipartyi_vektoryi_i__101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316" y="-27384"/>
            <a:ext cx="1766315" cy="193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6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9491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5400" b="1" dirty="0" smtClean="0">
                <a:solidFill>
                  <a:srgbClr val="FF0000"/>
                </a:solidFill>
              </a:rPr>
              <a:t>Н.   </a:t>
            </a:r>
            <a:r>
              <a:rPr lang="ru-RU" sz="5400" dirty="0" smtClean="0"/>
              <a:t> </a:t>
            </a:r>
            <a:r>
              <a:rPr lang="ru-RU" sz="5400" b="1" i="1" dirty="0" err="1">
                <a:solidFill>
                  <a:srgbClr val="002060"/>
                </a:solidFill>
              </a:rPr>
              <a:t>ч</a:t>
            </a:r>
            <a:r>
              <a:rPr lang="ru-RU" sz="5400" b="1" i="1" dirty="0" err="1" smtClean="0">
                <a:solidFill>
                  <a:srgbClr val="002060"/>
                </a:solidFill>
              </a:rPr>
              <a:t>ыта</a:t>
            </a:r>
            <a:r>
              <a:rPr lang="ru-RU" sz="5400" b="1" i="1" dirty="0" err="1" smtClean="0">
                <a:solidFill>
                  <a:srgbClr val="FF0000"/>
                </a:solidFill>
              </a:rPr>
              <a:t>ч</a:t>
            </a:r>
            <a:r>
              <a:rPr lang="ru-RU" sz="5400" b="1" i="1" dirty="0" smtClean="0">
                <a:solidFill>
                  <a:srgbClr val="FF0000"/>
                </a:solidFill>
              </a:rPr>
              <a:t>,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пчаля</a:t>
            </a:r>
            <a:r>
              <a:rPr lang="ru-RU" sz="5400" b="1" i="1" dirty="0" err="1" smtClean="0">
                <a:solidFill>
                  <a:srgbClr val="FF0000"/>
                </a:solidFill>
              </a:rPr>
              <a:t>р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5780" y="4068841"/>
            <a:ext cx="874846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400" b="1" dirty="0">
                <a:solidFill>
                  <a:srgbClr val="FF0000"/>
                </a:solidFill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</a:rPr>
              <a:t>.   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(</a:t>
            </a:r>
            <a:r>
              <a:rPr lang="ru-RU" sz="5400" b="1" i="1" spc="200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) 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чытач</a:t>
            </a:r>
            <a:r>
              <a:rPr lang="be-BY" sz="5400" b="1" i="1" spc="200" dirty="0" smtClean="0">
                <a:solidFill>
                  <a:srgbClr val="FF0000"/>
                </a:solidFill>
              </a:rPr>
              <a:t>у 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,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400" b="1" i="1" spc="200" dirty="0" smtClean="0">
                <a:solidFill>
                  <a:srgbClr val="002060"/>
                </a:solidFill>
              </a:rPr>
              <a:t>	  (</a:t>
            </a:r>
            <a:r>
              <a:rPr lang="ru-RU" sz="5400" b="1" i="1" spc="200" dirty="0" err="1">
                <a:solidFill>
                  <a:srgbClr val="002060"/>
                </a:solidFill>
              </a:rPr>
              <a:t>аб</a:t>
            </a:r>
            <a:r>
              <a:rPr lang="ru-RU" sz="5400" b="1" i="1" spc="200" dirty="0">
                <a:solidFill>
                  <a:srgbClr val="002060"/>
                </a:solidFill>
              </a:rPr>
              <a:t>) </a:t>
            </a:r>
            <a:r>
              <a:rPr lang="ru-RU" sz="5400" b="1" i="1" spc="200" dirty="0" err="1" smtClean="0">
                <a:solidFill>
                  <a:srgbClr val="002060"/>
                </a:solidFill>
              </a:rPr>
              <a:t>пчаляр</a:t>
            </a:r>
            <a:r>
              <a:rPr lang="ru-RU" sz="5400" b="1" i="1" spc="200" dirty="0" err="1" smtClean="0">
                <a:solidFill>
                  <a:srgbClr val="FF0000"/>
                </a:solidFill>
              </a:rPr>
              <a:t>у</a:t>
            </a:r>
            <a:endParaRPr lang="ru-RU" sz="5400" b="1" i="1" spc="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68697" y="304207"/>
            <a:ext cx="37745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Канчатак</a:t>
            </a:r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5400" b="1" i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-у</a:t>
            </a:r>
            <a:endParaRPr lang="ru-RU" sz="54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340768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п</a:t>
            </a:r>
            <a:r>
              <a:rPr lang="be-BY" sz="3600" dirty="0">
                <a:solidFill>
                  <a:srgbClr val="FF0000"/>
                </a:solidFill>
              </a:rPr>
              <a:t>ішацца калі аснова назоўніка заканчваецца на </a:t>
            </a:r>
            <a:r>
              <a:rPr lang="be-BY" sz="3600" b="1" i="1" dirty="0" smtClean="0">
                <a:solidFill>
                  <a:srgbClr val="FF0000"/>
                </a:solidFill>
              </a:rPr>
              <a:t>ж, ш, ч, дж ,р ,ц </a:t>
            </a:r>
            <a:r>
              <a:rPr lang="be-BY" sz="3600" dirty="0" smtClean="0">
                <a:solidFill>
                  <a:srgbClr val="FF0000"/>
                </a:solidFill>
              </a:rPr>
              <a:t>і гэтыя назоўнікі абазначаюць людзей.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4347974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71024" y="5418357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1365" y="1124744"/>
            <a:ext cx="752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e-BY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1)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884368" y="5998098"/>
            <a:ext cx="792088" cy="648072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 descr="E:\ОФОРМЛ ПРЕЗЕНТАЦ\стрелки\image1067065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82" y="598257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31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5400" b="1" dirty="0" smtClean="0">
                <a:solidFill>
                  <a:srgbClr val="FF0000"/>
                </a:solidFill>
              </a:rPr>
              <a:t>Н.   </a:t>
            </a:r>
            <a:r>
              <a:rPr lang="ru-RU" sz="5400" dirty="0" smtClean="0"/>
              <a:t>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гарадо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к</a:t>
            </a:r>
            <a:r>
              <a:rPr lang="ru-RU" sz="5400" b="1" i="1" dirty="0" smtClean="0">
                <a:solidFill>
                  <a:srgbClr val="FF0000"/>
                </a:solidFill>
              </a:rPr>
              <a:t>,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Лейпцы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г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32048" y="3068960"/>
            <a:ext cx="874846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400" b="1" dirty="0">
                <a:solidFill>
                  <a:srgbClr val="FF0000"/>
                </a:solidFill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</a:rPr>
              <a:t>.   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(</a:t>
            </a:r>
            <a:r>
              <a:rPr lang="ru-RU" sz="5400" b="1" i="1" spc="200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) 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гарадк</a:t>
            </a:r>
            <a:r>
              <a:rPr lang="be-BY" sz="5400" b="1" i="1" spc="200" dirty="0" smtClean="0">
                <a:solidFill>
                  <a:srgbClr val="FF0000"/>
                </a:solidFill>
              </a:rPr>
              <a:t>у 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,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be-BY" sz="5400" b="1" i="1" spc="200" dirty="0">
                <a:solidFill>
                  <a:srgbClr val="002060"/>
                </a:solidFill>
              </a:rPr>
              <a:t>	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  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(</a:t>
            </a:r>
            <a:r>
              <a:rPr lang="ru-RU" sz="5400" b="1" i="1" spc="200" dirty="0" err="1">
                <a:solidFill>
                  <a:srgbClr val="002060"/>
                </a:solidFill>
              </a:rPr>
              <a:t>аб</a:t>
            </a:r>
            <a:r>
              <a:rPr lang="ru-RU" sz="5400" b="1" i="1" spc="200" dirty="0">
                <a:solidFill>
                  <a:srgbClr val="002060"/>
                </a:solidFill>
              </a:rPr>
              <a:t>) </a:t>
            </a:r>
            <a:r>
              <a:rPr lang="ru-RU" sz="5400" b="1" i="1" spc="200" dirty="0" err="1" smtClean="0">
                <a:solidFill>
                  <a:srgbClr val="002060"/>
                </a:solidFill>
              </a:rPr>
              <a:t>Лейпцыг</a:t>
            </a:r>
            <a:r>
              <a:rPr lang="ru-RU" sz="5400" b="1" i="1" spc="200" dirty="0" err="1" smtClean="0">
                <a:solidFill>
                  <a:srgbClr val="FF0000"/>
                </a:solidFill>
              </a:rPr>
              <a:t>у</a:t>
            </a:r>
            <a:endParaRPr lang="ru-RU" sz="5400" b="1" i="1" spc="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68697" y="188640"/>
            <a:ext cx="37745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Канчатак</a:t>
            </a:r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5400" b="1" i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-у</a:t>
            </a:r>
            <a:endParaRPr lang="ru-RU" sz="54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052736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п</a:t>
            </a:r>
            <a:r>
              <a:rPr lang="be-BY" sz="3600" dirty="0">
                <a:solidFill>
                  <a:srgbClr val="FF0000"/>
                </a:solidFill>
              </a:rPr>
              <a:t>ішацца калі аснова назоўніка заканчваецца на </a:t>
            </a:r>
            <a:r>
              <a:rPr lang="be-BY" sz="3600" b="1" i="1" dirty="0" smtClean="0">
                <a:solidFill>
                  <a:srgbClr val="FF0000"/>
                </a:solidFill>
              </a:rPr>
              <a:t>г, к, х.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87172" y="3356992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084168" y="4418477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1365" y="1124744"/>
            <a:ext cx="752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e-BY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be-BY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0726" y="5115616"/>
            <a:ext cx="159050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але</a:t>
            </a:r>
            <a:endParaRPr lang="ru-RU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Picture 2" descr="&amp;scy;&amp;bcy;&amp;ocy;&amp;rcy;&amp;ncy;&amp;icy;&amp;kcy; &amp;kcy;&amp;acy;&amp;rcy;&amp;tcy;&amp;icy;&amp;ncy;&amp;ocy;&amp;kcy;, &amp;scy;&amp;tcy;&amp;rcy;&amp;iecy;&amp;lcy;&amp;kcy;&amp;icy;, &amp;ucy;&amp;kcy;&amp;acy;&amp;zcy;&amp;acy;&amp;tcy;&amp;iecy;&amp;lcy;&amp;icy;, &amp;kcy;&amp;acy;&amp;rcy;&amp;tcy;&amp;icy;&amp;ncy;&amp;kcy;&amp;icy; &amp;dcy;&amp;lcy;&amp;yacy; &amp;scy;&amp;acy;&amp;jcy;&amp;tcy;&amp;acy;, &amp;kcy;&amp;acy;&amp;rcy;&amp;tcy;&amp;icy;&amp;ncy;&amp;kcy;&amp;icy; 100&amp;khcy;100, &amp;kcy;&amp;acy;&amp;rcy;&amp;tcy;&amp;icy;&amp;ncy;&amp;kcy;&amp;icy; 150&amp;khcy;150, &amp;kcy;&amp;acy;&amp;rcy;&amp;tcy;&amp;icy;&amp;ncy;&amp;kcy;&amp;icy; &amp;mcy;&amp;acy;&amp;lcy;&amp;iecy;&amp;ncy;&amp;softcy;&amp;kcy;&amp;icy;&amp;iecy;, &amp;kcy;&amp;acy;&amp;rcy;&amp;tcy;&amp;icy;&amp;ncy;&amp;kcy;&amp;icy; &amp;gcy;&amp;rcy;&amp;acy;&amp;fcy;&amp;icy;&amp;kcy;&amp;acy;, &amp;acy;&amp;vcy;&amp;acy;&amp;tcy;&amp;acy;&amp;rcy;&amp;ycy;, &amp;icy;&amp;kcy;&amp;ocy;&amp;ncy;&amp;kcy;&amp;icy; &amp;dcy;&amp;lcy;&amp;yacy; &amp;scy;&amp;acy;&amp;jcy;&amp;tcy;&amp;acy;">
            <a:hlinkClick r:id="rId3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08983" y="5185700"/>
            <a:ext cx="1750370" cy="129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ОФОРМЛ ПРЕЗЕНТАЦ\стрелки\image10670656.gif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82" y="598257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91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6896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5400" b="1" dirty="0" smtClean="0">
                <a:solidFill>
                  <a:srgbClr val="FF0000"/>
                </a:solidFill>
              </a:rPr>
              <a:t>Н.   </a:t>
            </a:r>
            <a:r>
              <a:rPr lang="ru-RU" sz="5400" dirty="0" smtClean="0"/>
              <a:t>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бера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г</a:t>
            </a:r>
            <a:r>
              <a:rPr lang="ru-RU" sz="5400" b="1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5400" b="1" i="1" dirty="0" smtClean="0">
                <a:solidFill>
                  <a:srgbClr val="FF0000"/>
                </a:solidFill>
              </a:rPr>
              <a:t>  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гаро</a:t>
            </a:r>
            <a:r>
              <a:rPr lang="ru-RU" sz="5400" b="1" i="1" dirty="0" err="1" smtClean="0">
                <a:solidFill>
                  <a:srgbClr val="FF0000"/>
                </a:solidFill>
              </a:rPr>
              <a:t>х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32048" y="3933056"/>
            <a:ext cx="874846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400" b="1" dirty="0">
                <a:solidFill>
                  <a:srgbClr val="FF0000"/>
                </a:solidFill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</a:rPr>
              <a:t>.   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(</a:t>
            </a:r>
            <a:r>
              <a:rPr lang="ru-RU" sz="5400" b="1" i="1" spc="200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) 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бераз</a:t>
            </a:r>
            <a:r>
              <a:rPr lang="be-BY" sz="5400" b="1" i="1" spc="200" dirty="0" smtClean="0">
                <a:solidFill>
                  <a:srgbClr val="FF0000"/>
                </a:solidFill>
              </a:rPr>
              <a:t>е 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,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be-BY" sz="5400" b="1" i="1" spc="200" dirty="0">
                <a:solidFill>
                  <a:srgbClr val="002060"/>
                </a:solidFill>
              </a:rPr>
              <a:t>	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  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(</a:t>
            </a:r>
            <a:r>
              <a:rPr lang="ru-RU" sz="5400" b="1" i="1" spc="200" dirty="0" err="1">
                <a:solidFill>
                  <a:srgbClr val="002060"/>
                </a:solidFill>
              </a:rPr>
              <a:t>аб</a:t>
            </a:r>
            <a:r>
              <a:rPr lang="ru-RU" sz="5400" b="1" i="1" spc="200" dirty="0">
                <a:solidFill>
                  <a:srgbClr val="002060"/>
                </a:solidFill>
              </a:rPr>
              <a:t>) </a:t>
            </a:r>
            <a:r>
              <a:rPr lang="ru-RU" sz="5400" b="1" i="1" spc="200" dirty="0" err="1" smtClean="0">
                <a:solidFill>
                  <a:srgbClr val="002060"/>
                </a:solidFill>
              </a:rPr>
              <a:t>гарос</a:t>
            </a:r>
            <a:r>
              <a:rPr lang="ru-RU" sz="5400" b="1" i="1" spc="200" dirty="0" err="1" smtClean="0">
                <a:solidFill>
                  <a:srgbClr val="FF0000"/>
                </a:solidFill>
              </a:rPr>
              <a:t>е</a:t>
            </a:r>
            <a:endParaRPr lang="ru-RU" sz="5400" b="1" i="1" spc="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8428" y="2068804"/>
            <a:ext cx="3735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r>
              <a:rPr lang="ru-RU" sz="5400" b="1" cap="none" spc="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анчатак</a:t>
            </a:r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5400" b="1" i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-е</a:t>
            </a:r>
            <a:endParaRPr lang="ru-RU" sz="54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60648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dirty="0">
                <a:solidFill>
                  <a:srgbClr val="FF0000"/>
                </a:solidFill>
              </a:rPr>
              <a:t>к</a:t>
            </a:r>
            <a:r>
              <a:rPr lang="be-BY" sz="3600" dirty="0" smtClean="0">
                <a:solidFill>
                  <a:srgbClr val="FF0000"/>
                </a:solidFill>
              </a:rPr>
              <a:t>алі  </a:t>
            </a:r>
            <a:r>
              <a:rPr lang="be-BY" sz="5400" b="1" i="1" dirty="0" smtClean="0">
                <a:solidFill>
                  <a:srgbClr val="FF0000"/>
                </a:solidFill>
              </a:rPr>
              <a:t>г, х </a:t>
            </a:r>
            <a:r>
              <a:rPr lang="be-BY" sz="3600" i="1" dirty="0" smtClean="0">
                <a:solidFill>
                  <a:srgbClr val="FF0000"/>
                </a:solidFill>
              </a:rPr>
              <a:t>пераходзяць у месным склоне ў </a:t>
            </a:r>
          </a:p>
          <a:p>
            <a:pPr algn="ctr"/>
            <a:r>
              <a:rPr lang="be-BY" sz="5400" b="1" i="1" dirty="0" smtClean="0">
                <a:solidFill>
                  <a:srgbClr val="FF0000"/>
                </a:solidFill>
              </a:rPr>
              <a:t>з, с - 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69589" y="5157192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4121127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E:\ОФОРМЛ ПРЕЗЕНТАЦ\стрелки\image1067065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82" y="598257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668344" y="5982573"/>
            <a:ext cx="936104" cy="755568"/>
          </a:xfrm>
          <a:prstGeom prst="actionButtonForwardNex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40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146673"/>
            <a:ext cx="8229600" cy="714375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b="1" dirty="0" smtClean="0">
                <a:solidFill>
                  <a:srgbClr val="FF0000"/>
                </a:solidFill>
              </a:rPr>
              <a:t>Н.   </a:t>
            </a:r>
            <a:r>
              <a:rPr lang="ru-RU" sz="5400" dirty="0" smtClean="0"/>
              <a:t>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ву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ж</a:t>
            </a:r>
            <a:r>
              <a:rPr lang="ru-RU" sz="5400" b="1" i="1" dirty="0" smtClean="0">
                <a:solidFill>
                  <a:srgbClr val="002060"/>
                </a:solidFill>
              </a:rPr>
              <a:t>,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дож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дж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893104"/>
            <a:ext cx="9009570" cy="1521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5400" b="1" dirty="0">
                <a:solidFill>
                  <a:srgbClr val="FF0000"/>
                </a:solidFill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</a:rPr>
              <a:t>.   </a:t>
            </a:r>
            <a:r>
              <a:rPr lang="ru-RU" sz="5400" b="1" i="1" dirty="0" smtClean="0">
                <a:solidFill>
                  <a:srgbClr val="002060"/>
                </a:solidFill>
              </a:rPr>
              <a:t>(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dirty="0" smtClean="0">
                <a:solidFill>
                  <a:srgbClr val="002060"/>
                </a:solidFill>
              </a:rPr>
              <a:t>) </a:t>
            </a:r>
            <a:r>
              <a:rPr lang="be-BY" sz="5400" b="1" i="1" dirty="0" smtClean="0">
                <a:solidFill>
                  <a:srgbClr val="002060"/>
                </a:solidFill>
              </a:rPr>
              <a:t>вуж</a:t>
            </a:r>
            <a:r>
              <a:rPr lang="be-BY" sz="5400" b="1" i="1" dirty="0" smtClean="0">
                <a:solidFill>
                  <a:srgbClr val="FF0000"/>
                </a:solidFill>
              </a:rPr>
              <a:t>ы</a:t>
            </a:r>
            <a:r>
              <a:rPr lang="ru-RU" sz="5400" b="1" i="1" dirty="0" smtClean="0">
                <a:solidFill>
                  <a:srgbClr val="002060"/>
                </a:solidFill>
              </a:rPr>
              <a:t>, (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dirty="0" smtClean="0">
                <a:solidFill>
                  <a:srgbClr val="002060"/>
                </a:solidFill>
              </a:rPr>
              <a:t>)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даждж</a:t>
            </a:r>
            <a:r>
              <a:rPr lang="ru-RU" sz="5400" b="1" i="1" dirty="0" err="1" smtClean="0">
                <a:solidFill>
                  <a:srgbClr val="FF0000"/>
                </a:solidFill>
              </a:rPr>
              <a:t>ы</a:t>
            </a:r>
            <a:r>
              <a:rPr lang="ru-RU" sz="5400" b="1" i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720080" cy="648072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84539" y="304207"/>
            <a:ext cx="3942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Канчатак</a:t>
            </a:r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5400" b="1" i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-ы</a:t>
            </a:r>
            <a:endParaRPr lang="ru-RU" sz="54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1340768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п</a:t>
            </a:r>
            <a:r>
              <a:rPr lang="be-BY" sz="3600" dirty="0" smtClean="0">
                <a:solidFill>
                  <a:srgbClr val="FF0000"/>
                </a:solidFill>
              </a:rPr>
              <a:t>ішацца калі аснова назоўніка заканчваецца на </a:t>
            </a:r>
            <a:r>
              <a:rPr lang="be-BY" sz="3600" b="1" i="1" dirty="0" smtClean="0">
                <a:solidFill>
                  <a:srgbClr val="FF0000"/>
                </a:solidFill>
              </a:rPr>
              <a:t>ж ,ш, ч, дж, р, ц </a:t>
            </a:r>
            <a:r>
              <a:rPr lang="be-BY" sz="3600" dirty="0" smtClean="0">
                <a:solidFill>
                  <a:srgbClr val="FF0000"/>
                </a:solidFill>
              </a:rPr>
              <a:t>і гэтыя назоўнікі </a:t>
            </a:r>
            <a:r>
              <a:rPr lang="be-BY" sz="3600" b="1" i="1" dirty="0" smtClean="0">
                <a:solidFill>
                  <a:srgbClr val="FF0000"/>
                </a:solidFill>
              </a:rPr>
              <a:t>не</a:t>
            </a:r>
            <a:r>
              <a:rPr lang="be-BY" sz="3600" dirty="0" smtClean="0">
                <a:solidFill>
                  <a:srgbClr val="FF0000"/>
                </a:solidFill>
              </a:rPr>
              <a:t> абазначаюць людзей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1920" y="4418477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280412" y="4410246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E:\ОФОРМЛ ПРЕЗЕНТАЦ\стрелки\image10670656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82" y="598257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9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260648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2-е  </a:t>
            </a:r>
            <a:r>
              <a:rPr lang="ru-RU" sz="5400" b="1" dirty="0" err="1" smtClean="0">
                <a:solidFill>
                  <a:srgbClr val="FF0000"/>
                </a:solidFill>
              </a:rPr>
              <a:t>скланенне</a:t>
            </a:r>
            <a:endParaRPr lang="ru-RU" sz="5400" b="1" dirty="0">
              <a:solidFill>
                <a:srgbClr val="FF0000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73543" y="1628800"/>
            <a:ext cx="3312368" cy="2088232"/>
            <a:chOff x="873543" y="1628800"/>
            <a:chExt cx="3312368" cy="2088232"/>
          </a:xfrm>
        </p:grpSpPr>
        <p:sp>
          <p:nvSpPr>
            <p:cNvPr id="5" name="Прямоугольник с двумя скругленными противолежащими углами 4">
              <a:hlinkClick r:id="rId3" action="ppaction://hlinksldjump"/>
            </p:cNvPr>
            <p:cNvSpPr/>
            <p:nvPr/>
          </p:nvSpPr>
          <p:spPr>
            <a:xfrm>
              <a:off x="873543" y="1628800"/>
              <a:ext cx="3312368" cy="2088232"/>
            </a:xfrm>
            <a:prstGeom prst="foldedCorner">
              <a:avLst/>
            </a:prstGeom>
            <a:solidFill>
              <a:srgbClr val="7030A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>
              <a:hlinkClick r:id="rId3" action="ppaction://hlinksldjump"/>
            </p:cNvPr>
            <p:cNvSpPr txBox="1"/>
            <p:nvPr/>
          </p:nvSpPr>
          <p:spPr>
            <a:xfrm>
              <a:off x="1017559" y="1772816"/>
              <a:ext cx="3060340" cy="1873270"/>
            </a:xfrm>
            <a:prstGeom prst="foldedCorner">
              <a:avLst/>
            </a:prstGeom>
            <a:solidFill>
              <a:schemeClr val="accent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 smtClean="0">
                  <a:solidFill>
                    <a:srgbClr val="002060"/>
                  </a:solidFill>
                </a:rPr>
                <a:t>м. </a:t>
              </a:r>
              <a:r>
                <a:rPr lang="be-BY" sz="4800" b="1" dirty="0" smtClean="0">
                  <a:solidFill>
                    <a:srgbClr val="002060"/>
                  </a:solidFill>
                </a:rPr>
                <a:t>род,</a:t>
              </a:r>
            </a:p>
            <a:p>
              <a:pPr algn="ctr"/>
              <a:r>
                <a:rPr lang="be-BY" sz="4800" b="1" dirty="0" smtClean="0">
                  <a:solidFill>
                    <a:srgbClr val="002060"/>
                  </a:solidFill>
                </a:rPr>
                <a:t>Р. скл. </a:t>
              </a:r>
              <a:endParaRPr lang="ru-RU" sz="48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5076056" y="1605781"/>
            <a:ext cx="3312368" cy="2182574"/>
            <a:chOff x="5076056" y="1605781"/>
            <a:chExt cx="3312368" cy="2182574"/>
          </a:xfrm>
        </p:grpSpPr>
        <p:sp>
          <p:nvSpPr>
            <p:cNvPr id="8" name="Прямоугольник с двумя скругленными противолежащими углами 7">
              <a:hlinkClick r:id="rId4" action="ppaction://hlinksldjump"/>
            </p:cNvPr>
            <p:cNvSpPr/>
            <p:nvPr/>
          </p:nvSpPr>
          <p:spPr>
            <a:xfrm>
              <a:off x="5076056" y="1605781"/>
              <a:ext cx="3312368" cy="2088232"/>
            </a:xfrm>
            <a:prstGeom prst="foldedCorner">
              <a:avLst/>
            </a:prstGeom>
            <a:solidFill>
              <a:srgbClr val="7030A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>
              <a:hlinkClick r:id="rId4" action="ppaction://hlinksldjump"/>
            </p:cNvPr>
            <p:cNvSpPr txBox="1"/>
            <p:nvPr/>
          </p:nvSpPr>
          <p:spPr>
            <a:xfrm>
              <a:off x="5220072" y="1749797"/>
              <a:ext cx="3060340" cy="2038558"/>
            </a:xfrm>
            <a:prstGeom prst="foldedCorner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200"/>
                </a:lnSpc>
              </a:pPr>
              <a:r>
                <a:rPr lang="ru-RU" sz="4800" b="1" dirty="0" smtClean="0">
                  <a:solidFill>
                    <a:srgbClr val="002060"/>
                  </a:solidFill>
                </a:rPr>
                <a:t>м. </a:t>
              </a:r>
              <a:r>
                <a:rPr lang="be-BY" sz="4800" b="1" dirty="0" smtClean="0">
                  <a:solidFill>
                    <a:srgbClr val="002060"/>
                  </a:solidFill>
                </a:rPr>
                <a:t>род,</a:t>
              </a:r>
            </a:p>
            <a:p>
              <a:pPr algn="ctr">
                <a:lnSpc>
                  <a:spcPts val="4200"/>
                </a:lnSpc>
              </a:pPr>
              <a:r>
                <a:rPr lang="be-BY" sz="4800" b="1" dirty="0">
                  <a:solidFill>
                    <a:srgbClr val="002060"/>
                  </a:solidFill>
                </a:rPr>
                <a:t>н</a:t>
              </a:r>
              <a:r>
                <a:rPr lang="be-BY" sz="4800" b="1" dirty="0" smtClean="0">
                  <a:solidFill>
                    <a:srgbClr val="002060"/>
                  </a:solidFill>
                </a:rPr>
                <a:t>. род, </a:t>
              </a:r>
            </a:p>
            <a:p>
              <a:pPr algn="ctr">
                <a:lnSpc>
                  <a:spcPts val="4200"/>
                </a:lnSpc>
              </a:pPr>
              <a:r>
                <a:rPr lang="be-BY" sz="4800" b="1" dirty="0" smtClean="0">
                  <a:solidFill>
                    <a:srgbClr val="002060"/>
                  </a:solidFill>
                </a:rPr>
                <a:t>М. скл. </a:t>
              </a:r>
              <a:endParaRPr lang="ru-RU" sz="4800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194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3514402"/>
          </a:xfrm>
        </p:spPr>
        <p:txBody>
          <a:bodyPr>
            <a:normAutofit/>
          </a:bodyPr>
          <a:lstStyle/>
          <a:p>
            <a:r>
              <a:rPr lang="ru-RU" dirty="0" err="1"/>
              <a:t>Назоўнікі</a:t>
            </a:r>
            <a:r>
              <a:rPr lang="ru-RU" dirty="0"/>
              <a:t> </a:t>
            </a:r>
            <a:r>
              <a:rPr lang="ru-RU" dirty="0" err="1"/>
              <a:t>мужчынскага</a:t>
            </a:r>
            <a:r>
              <a:rPr lang="ru-RU" dirty="0"/>
              <a:t> роду ў родным склоне </a:t>
            </a:r>
            <a:r>
              <a:rPr lang="ru-RU" dirty="0" err="1"/>
              <a:t>маюць</a:t>
            </a:r>
            <a:r>
              <a:rPr lang="ru-RU" dirty="0"/>
              <a:t> </a:t>
            </a:r>
            <a:r>
              <a:rPr lang="ru-RU" dirty="0" err="1" smtClean="0"/>
              <a:t>канчаткі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i="1" dirty="0" smtClean="0"/>
              <a:t>а</a:t>
            </a:r>
            <a:r>
              <a:rPr lang="ru-RU" b="1" i="1" dirty="0"/>
              <a:t>(-я) </a:t>
            </a:r>
            <a:r>
              <a:rPr lang="ru-RU" dirty="0"/>
              <a:t>і </a:t>
            </a:r>
            <a:r>
              <a:rPr lang="ru-RU" b="1" i="1" dirty="0"/>
              <a:t>-у(-ю), </a:t>
            </a:r>
            <a:r>
              <a:rPr lang="ru-RU" dirty="0" err="1"/>
              <a:t>якія</a:t>
            </a:r>
            <a:r>
              <a:rPr lang="ru-RU" dirty="0"/>
              <a:t> </a:t>
            </a:r>
            <a:r>
              <a:rPr lang="ru-RU" dirty="0" err="1"/>
              <a:t>залежаць</a:t>
            </a:r>
            <a:r>
              <a:rPr lang="ru-RU" dirty="0"/>
              <a:t> ад </a:t>
            </a:r>
            <a:r>
              <a:rPr lang="ru-RU" dirty="0" err="1"/>
              <a:t>лексічнага</a:t>
            </a:r>
            <a:r>
              <a:rPr lang="ru-RU" dirty="0"/>
              <a:t> </a:t>
            </a:r>
            <a:r>
              <a:rPr lang="ru-RU" dirty="0" err="1"/>
              <a:t>значэння</a:t>
            </a:r>
            <a:r>
              <a:rPr lang="ru-RU" dirty="0"/>
              <a:t> слова.</a:t>
            </a:r>
          </a:p>
        </p:txBody>
      </p:sp>
      <p:sp>
        <p:nvSpPr>
          <p:cNvPr id="3" name="Управляющая кнопка: далее 2">
            <a:hlinkClick r:id="rId3" action="ppaction://hlinksldjump" highlightClick="1"/>
          </p:cNvPr>
          <p:cNvSpPr/>
          <p:nvPr/>
        </p:nvSpPr>
        <p:spPr>
          <a:xfrm>
            <a:off x="395536" y="5873027"/>
            <a:ext cx="1080120" cy="576064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4664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err="1" smtClean="0">
                <a:solidFill>
                  <a:srgbClr val="FF0000"/>
                </a:solidFill>
              </a:rPr>
              <a:t>Мужчынскі</a:t>
            </a:r>
            <a:r>
              <a:rPr lang="ru-RU" sz="4000" b="1" i="1" dirty="0" smtClean="0">
                <a:solidFill>
                  <a:srgbClr val="FF0000"/>
                </a:solidFill>
              </a:rPr>
              <a:t> </a:t>
            </a:r>
            <a:r>
              <a:rPr lang="ru-RU" sz="4000" b="1" i="1" dirty="0">
                <a:solidFill>
                  <a:srgbClr val="FF0000"/>
                </a:solidFill>
              </a:rPr>
              <a:t>род, родны склон</a:t>
            </a:r>
            <a:endParaRPr lang="ru-RU" sz="4000" i="1" dirty="0"/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7740352" y="5873027"/>
            <a:ext cx="864096" cy="576064"/>
          </a:xfrm>
          <a:prstGeom prst="actionButtonRetur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66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Канчаткі</a:t>
            </a:r>
            <a:r>
              <a:rPr lang="ru-RU" b="1" dirty="0" smtClean="0">
                <a:solidFill>
                  <a:srgbClr val="FF0000"/>
                </a:solidFill>
              </a:rPr>
              <a:t>  -а,(я) у родным склоне </a:t>
            </a:r>
            <a:r>
              <a:rPr lang="ru-RU" b="1" dirty="0" err="1" smtClean="0">
                <a:solidFill>
                  <a:srgbClr val="FF0000"/>
                </a:solidFill>
              </a:rPr>
              <a:t>маюць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назо</a:t>
            </a:r>
            <a:r>
              <a:rPr lang="be-BY" b="1" dirty="0" smtClean="0">
                <a:solidFill>
                  <a:srgbClr val="FF0000"/>
                </a:solidFill>
              </a:rPr>
              <a:t>ўнікі, якія абазначаюць: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827584" y="1556792"/>
            <a:ext cx="7560840" cy="1008112"/>
            <a:chOff x="827584" y="1556792"/>
            <a:chExt cx="7560840" cy="1008112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827584" y="1556792"/>
              <a:ext cx="7560840" cy="1008112"/>
            </a:xfrm>
            <a:prstGeom prst="roundRect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08472" y="1645349"/>
              <a:ext cx="34563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4800" b="1" dirty="0">
                  <a:solidFill>
                    <a:srgbClr val="0070C0"/>
                  </a:solidFill>
                </a:rPr>
                <a:t>ж</a:t>
              </a:r>
              <a:r>
                <a:rPr lang="be-BY" sz="4800" b="1" dirty="0" smtClean="0">
                  <a:solidFill>
                    <a:srgbClr val="0070C0"/>
                  </a:solidFill>
                </a:rPr>
                <a:t>ывых істот</a:t>
              </a:r>
              <a:endParaRPr lang="ru-RU" sz="48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27584" y="2852936"/>
            <a:ext cx="7560840" cy="1008112"/>
            <a:chOff x="827584" y="2852936"/>
            <a:chExt cx="7560840" cy="1008112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827584" y="2852936"/>
              <a:ext cx="7560840" cy="1008112"/>
            </a:xfrm>
            <a:prstGeom prst="roundRect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7584" y="2941493"/>
              <a:ext cx="75608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4400" b="1" dirty="0">
                  <a:solidFill>
                    <a:srgbClr val="0070C0"/>
                  </a:solidFill>
                </a:rPr>
                <a:t>п</a:t>
              </a:r>
              <a:r>
                <a:rPr lang="be-BY" sz="4400" b="1" dirty="0" smtClean="0">
                  <a:solidFill>
                    <a:srgbClr val="0070C0"/>
                  </a:solidFill>
                </a:rPr>
                <a:t>радметы, якія можна лічыць</a:t>
              </a:r>
              <a:endParaRPr lang="ru-RU" sz="4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835417" y="4221088"/>
            <a:ext cx="7560840" cy="1008112"/>
            <a:chOff x="835417" y="4221088"/>
            <a:chExt cx="7560840" cy="100811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835417" y="4221088"/>
              <a:ext cx="7560840" cy="1008112"/>
            </a:xfrm>
            <a:prstGeom prst="roundRect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6244" y="4266734"/>
              <a:ext cx="7532180" cy="9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300"/>
                </a:lnSpc>
              </a:pPr>
              <a:r>
                <a:rPr lang="be-BY" sz="3600" b="1" dirty="0">
                  <a:solidFill>
                    <a:srgbClr val="0070C0"/>
                  </a:solidFill>
                </a:rPr>
                <a:t>н</a:t>
              </a:r>
              <a:r>
                <a:rPr lang="be-BY" sz="3600" b="1" dirty="0" smtClean="0">
                  <a:solidFill>
                    <a:srgbClr val="0070C0"/>
                  </a:solidFill>
                </a:rPr>
                <a:t>азвы арганізацый, геаграфічныя назвы</a:t>
              </a:r>
              <a:endParaRPr lang="ru-RU" sz="3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56244" y="5445224"/>
            <a:ext cx="7560840" cy="1008112"/>
            <a:chOff x="856244" y="5445224"/>
            <a:chExt cx="7560840" cy="1008112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856244" y="5445224"/>
              <a:ext cx="7560840" cy="1008112"/>
            </a:xfrm>
            <a:prstGeom prst="roundRect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56244" y="5533781"/>
              <a:ext cx="75321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err="1">
                  <a:solidFill>
                    <a:srgbClr val="0070C0"/>
                  </a:solidFill>
                </a:rPr>
                <a:t>адзінкі</a:t>
              </a:r>
              <a:r>
                <a:rPr lang="ru-RU" sz="4000" b="1" dirty="0">
                  <a:solidFill>
                    <a:srgbClr val="0070C0"/>
                  </a:solidFill>
                </a:rPr>
                <a:t> </a:t>
              </a:r>
              <a:r>
                <a:rPr lang="ru-RU" sz="4000" b="1" dirty="0" err="1">
                  <a:solidFill>
                    <a:srgbClr val="0070C0"/>
                  </a:solidFill>
                </a:rPr>
                <a:t>вымярэння</a:t>
              </a:r>
              <a:r>
                <a:rPr lang="ru-RU" sz="4000" b="1" dirty="0">
                  <a:solidFill>
                    <a:srgbClr val="0070C0"/>
                  </a:solidFill>
                </a:rPr>
                <a:t>, </a:t>
              </a:r>
              <a:r>
                <a:rPr lang="ru-RU" sz="4000" b="1" dirty="0" err="1">
                  <a:solidFill>
                    <a:srgbClr val="0070C0"/>
                  </a:solidFill>
                </a:rPr>
                <a:t>адрэзкі</a:t>
              </a:r>
              <a:r>
                <a:rPr lang="ru-RU" sz="4000" b="1" dirty="0">
                  <a:solidFill>
                    <a:srgbClr val="0070C0"/>
                  </a:solidFill>
                </a:rPr>
                <a:t> часу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856244" y="2645192"/>
            <a:ext cx="8108244" cy="3744416"/>
            <a:chOff x="472221" y="2799215"/>
            <a:chExt cx="7805132" cy="3362264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472221" y="2799215"/>
              <a:ext cx="7805132" cy="3362264"/>
              <a:chOff x="583292" y="2910379"/>
              <a:chExt cx="7805132" cy="3362264"/>
            </a:xfrm>
          </p:grpSpPr>
          <p:sp>
            <p:nvSpPr>
              <p:cNvPr id="14" name="Прямоугольная выноска 13"/>
              <p:cNvSpPr/>
              <p:nvPr/>
            </p:nvSpPr>
            <p:spPr>
              <a:xfrm rot="10800000">
                <a:off x="583292" y="2910379"/>
                <a:ext cx="7416824" cy="3362264"/>
              </a:xfrm>
              <a:prstGeom prst="wedgeRectCallout">
                <a:avLst>
                  <a:gd name="adj1" fmla="val -948"/>
                  <a:gd name="adj2" fmla="val 6118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082671" y="3326213"/>
                <a:ext cx="7305753" cy="830997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48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3" name="Прямоугольник 22"/>
            <p:cNvSpPr/>
            <p:nvPr/>
          </p:nvSpPr>
          <p:spPr>
            <a:xfrm>
              <a:off x="1038866" y="3861048"/>
              <a:ext cx="6961008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400" b="1" i="1" dirty="0" err="1">
                  <a:solidFill>
                    <a:schemeClr val="bg1"/>
                  </a:solidFill>
                </a:rPr>
                <a:t>вучня</a:t>
              </a:r>
              <a:r>
                <a:rPr lang="ru-RU" sz="4400" b="1" i="1" dirty="0">
                  <a:solidFill>
                    <a:schemeClr val="bg1"/>
                  </a:solidFill>
                </a:rPr>
                <a:t>, брата, </a:t>
              </a:r>
              <a:r>
                <a:rPr lang="ru-RU" sz="4400" b="1" i="1" dirty="0" err="1">
                  <a:solidFill>
                    <a:schemeClr val="bg1"/>
                  </a:solidFill>
                </a:rPr>
                <a:t>вартаўніка</a:t>
              </a:r>
              <a:r>
                <a:rPr lang="ru-RU" sz="4400" b="1" i="1" dirty="0">
                  <a:solidFill>
                    <a:schemeClr val="bg1"/>
                  </a:solidFill>
                </a:rPr>
                <a:t>, </a:t>
              </a:r>
              <a:endParaRPr lang="ru-RU" sz="4400" b="1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ru-RU" sz="4400" b="1" i="1" dirty="0" err="1" smtClean="0">
                  <a:solidFill>
                    <a:schemeClr val="bg1"/>
                  </a:solidFill>
                </a:rPr>
                <a:t>каня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856244" y="4033736"/>
            <a:ext cx="8085478" cy="2461345"/>
            <a:chOff x="566203" y="4467718"/>
            <a:chExt cx="7711150" cy="1804555"/>
          </a:xfrm>
        </p:grpSpPr>
        <p:sp>
          <p:nvSpPr>
            <p:cNvPr id="25" name="Прямоугольная выноска 24"/>
            <p:cNvSpPr/>
            <p:nvPr/>
          </p:nvSpPr>
          <p:spPr>
            <a:xfrm>
              <a:off x="566203" y="4467718"/>
              <a:ext cx="7416824" cy="1804555"/>
            </a:xfrm>
            <a:prstGeom prst="wedgeRectCallout">
              <a:avLst>
                <a:gd name="adj1" fmla="val -9697"/>
                <a:gd name="adj2" fmla="val -5786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38866" y="4725144"/>
              <a:ext cx="7238487" cy="144655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4400" b="1" i="1" dirty="0" err="1">
                  <a:solidFill>
                    <a:schemeClr val="bg1"/>
                  </a:solidFill>
                </a:rPr>
                <a:t>трактара</a:t>
              </a:r>
              <a:r>
                <a:rPr lang="ru-RU" sz="4400" b="1" i="1" dirty="0">
                  <a:solidFill>
                    <a:schemeClr val="bg1"/>
                  </a:solidFill>
                </a:rPr>
                <a:t>, </a:t>
              </a:r>
              <a:r>
                <a:rPr lang="ru-RU" sz="4400" b="1" i="1" dirty="0" err="1">
                  <a:solidFill>
                    <a:schemeClr val="bg1"/>
                  </a:solidFill>
                </a:rPr>
                <a:t>алоўка</a:t>
              </a:r>
              <a:r>
                <a:rPr lang="ru-RU" sz="4400" b="1" i="1" dirty="0">
                  <a:solidFill>
                    <a:schemeClr val="bg1"/>
                  </a:solidFill>
                </a:rPr>
                <a:t>, плота, </a:t>
              </a:r>
              <a:r>
                <a:rPr lang="ru-RU" sz="4400" b="1" i="1" dirty="0" err="1" smtClean="0">
                  <a:solidFill>
                    <a:schemeClr val="bg1"/>
                  </a:solidFill>
                </a:rPr>
                <a:t>нажа</a:t>
              </a:r>
              <a:r>
                <a:rPr lang="ru-RU" sz="4400" b="1" i="1" dirty="0" smtClean="0">
                  <a:solidFill>
                    <a:schemeClr val="bg1"/>
                  </a:solidFill>
                </a:rPr>
                <a:t>, </a:t>
              </a:r>
              <a:r>
                <a:rPr lang="ru-RU" sz="4400" b="1" i="1" dirty="0" err="1" smtClean="0">
                  <a:solidFill>
                    <a:schemeClr val="bg1"/>
                  </a:solidFill>
                </a:rPr>
                <a:t>агурка</a:t>
              </a:r>
              <a:r>
                <a:rPr lang="ru-RU" sz="4400" b="1" i="1" dirty="0" smtClean="0">
                  <a:solidFill>
                    <a:schemeClr val="bg1"/>
                  </a:solidFill>
                </a:rPr>
                <a:t>, </a:t>
              </a:r>
              <a:r>
                <a:rPr lang="ru-RU" sz="4400" b="1" i="1" dirty="0" err="1" smtClean="0">
                  <a:solidFill>
                    <a:schemeClr val="bg1"/>
                  </a:solidFill>
                </a:rPr>
                <a:t>арэха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827584" y="1556792"/>
            <a:ext cx="7697923" cy="2435199"/>
            <a:chOff x="-317611" y="1556792"/>
            <a:chExt cx="7697923" cy="2435199"/>
          </a:xfrm>
        </p:grpSpPr>
        <p:sp>
          <p:nvSpPr>
            <p:cNvPr id="28" name="Прямоугольная выноска 27"/>
            <p:cNvSpPr/>
            <p:nvPr/>
          </p:nvSpPr>
          <p:spPr>
            <a:xfrm>
              <a:off x="-317611" y="1556792"/>
              <a:ext cx="7697923" cy="2435199"/>
            </a:xfrm>
            <a:prstGeom prst="wedgeRectCallout">
              <a:avLst>
                <a:gd name="adj1" fmla="val -20641"/>
                <a:gd name="adj2" fmla="val 597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4437" y="1903184"/>
              <a:ext cx="7056561" cy="1323439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i="1" dirty="0" err="1">
                  <a:solidFill>
                    <a:schemeClr val="bg1"/>
                  </a:solidFill>
                </a:rPr>
                <a:t>інстытута</a:t>
              </a:r>
              <a:r>
                <a:rPr lang="ru-RU" sz="4000" b="1" i="1" dirty="0">
                  <a:solidFill>
                    <a:schemeClr val="bg1"/>
                  </a:solidFill>
                </a:rPr>
                <a:t>, </a:t>
              </a:r>
              <a:r>
                <a:rPr lang="ru-RU" sz="4000" b="1" i="1" dirty="0" err="1">
                  <a:solidFill>
                    <a:schemeClr val="bg1"/>
                  </a:solidFill>
                </a:rPr>
                <a:t>тэхнікума</a:t>
              </a:r>
              <a:r>
                <a:rPr lang="ru-RU" sz="4000" b="1" i="1" dirty="0">
                  <a:solidFill>
                    <a:schemeClr val="bg1"/>
                  </a:solidFill>
                </a:rPr>
                <a:t>, завода</a:t>
              </a:r>
              <a:r>
                <a:rPr lang="ru-RU" sz="4000" b="1" i="1" dirty="0" smtClean="0">
                  <a:solidFill>
                    <a:schemeClr val="bg1"/>
                  </a:solidFill>
                </a:rPr>
                <a:t>, </a:t>
              </a:r>
              <a:r>
                <a:rPr lang="ru-RU" sz="4000" b="1" i="1" dirty="0" err="1" smtClean="0">
                  <a:solidFill>
                    <a:schemeClr val="bg1"/>
                  </a:solidFill>
                </a:rPr>
                <a:t>Брэста</a:t>
              </a:r>
              <a:r>
                <a:rPr lang="ru-RU" sz="4000" b="1" i="1" dirty="0" smtClean="0">
                  <a:solidFill>
                    <a:schemeClr val="bg1"/>
                  </a:solidFill>
                </a:rPr>
                <a:t>, </a:t>
              </a:r>
              <a:r>
                <a:rPr lang="ru-RU" sz="4000" b="1" i="1" dirty="0" err="1" smtClean="0">
                  <a:solidFill>
                    <a:schemeClr val="bg1"/>
                  </a:solidFill>
                </a:rPr>
                <a:t>Мінска</a:t>
              </a:r>
              <a:r>
                <a:rPr lang="ru-RU" sz="4000" b="1" i="1" dirty="0" smtClean="0">
                  <a:solidFill>
                    <a:schemeClr val="bg1"/>
                  </a:solidFill>
                </a:rPr>
                <a:t> </a:t>
              </a:r>
              <a:endParaRPr lang="ru-RU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819500" y="1520788"/>
            <a:ext cx="7850349" cy="3672408"/>
            <a:chOff x="-4617518" y="1523612"/>
            <a:chExt cx="7706333" cy="3384376"/>
          </a:xfrm>
        </p:grpSpPr>
        <p:sp>
          <p:nvSpPr>
            <p:cNvPr id="32" name="Прямоугольная выноска 31"/>
            <p:cNvSpPr/>
            <p:nvPr/>
          </p:nvSpPr>
          <p:spPr>
            <a:xfrm>
              <a:off x="-4617518" y="1523612"/>
              <a:ext cx="7706333" cy="3384376"/>
            </a:xfrm>
            <a:prstGeom prst="wedgeRectCallout">
              <a:avLst>
                <a:gd name="adj1" fmla="val -29099"/>
                <a:gd name="adj2" fmla="val 568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-4002729" y="2676620"/>
              <a:ext cx="6264696" cy="769441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400" b="1" i="1" dirty="0">
                  <a:solidFill>
                    <a:schemeClr val="bg1"/>
                  </a:solidFill>
                </a:rPr>
                <a:t>метра, рубля, года, </a:t>
              </a:r>
              <a:r>
                <a:rPr lang="ru-RU" sz="4400" b="1" i="1" dirty="0" smtClean="0">
                  <a:solidFill>
                    <a:schemeClr val="bg1"/>
                  </a:solidFill>
                </a:rPr>
                <a:t>дня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26" name="Picture 2" descr="C:\Users\Администратор\Pictures\Рисунок1 - копия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44" y="1604809"/>
            <a:ext cx="957263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Pictures\Рисунок2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639" y="2837955"/>
            <a:ext cx="955968" cy="870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Pictures\Рисунок3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43" y="4289375"/>
            <a:ext cx="957263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дминистратор\Pictures\Рисунок4.jpg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66" y="5445224"/>
            <a:ext cx="949090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316193" y="6309320"/>
            <a:ext cx="769322" cy="468391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72363" y="6269175"/>
            <a:ext cx="655905" cy="548680"/>
          </a:xfrm>
          <a:prstGeom prst="actionButtonBackPreviou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04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8326" y="326996"/>
            <a:ext cx="799288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rgbClr val="FF0000"/>
                </a:solidFill>
              </a:rPr>
              <a:t>Канчаткі</a:t>
            </a:r>
            <a:r>
              <a:rPr lang="ru-RU" sz="3600" b="1" dirty="0">
                <a:solidFill>
                  <a:srgbClr val="FF0000"/>
                </a:solidFill>
              </a:rPr>
              <a:t>  </a:t>
            </a:r>
            <a:r>
              <a:rPr lang="ru-RU" sz="3600" b="1" dirty="0" smtClean="0">
                <a:solidFill>
                  <a:srgbClr val="FF0000"/>
                </a:solidFill>
              </a:rPr>
              <a:t>-у,(ю) у родным склоне </a:t>
            </a:r>
            <a:r>
              <a:rPr lang="ru-RU" sz="3600" b="1" dirty="0" err="1" smtClean="0">
                <a:solidFill>
                  <a:srgbClr val="FF0000"/>
                </a:solidFill>
              </a:rPr>
              <a:t>маюць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назо</a:t>
            </a:r>
            <a:r>
              <a:rPr lang="be-BY" sz="3600" b="1" dirty="0">
                <a:solidFill>
                  <a:srgbClr val="FF0000"/>
                </a:solidFill>
              </a:rPr>
              <a:t>ўнікі, якія </a:t>
            </a:r>
            <a:r>
              <a:rPr lang="be-BY" sz="4000" b="1" dirty="0">
                <a:solidFill>
                  <a:srgbClr val="FF0000"/>
                </a:solidFill>
              </a:rPr>
              <a:t>абазначаюць:</a:t>
            </a:r>
            <a:endParaRPr lang="ru-RU" sz="4000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707046" y="1678198"/>
            <a:ext cx="7771662" cy="980817"/>
            <a:chOff x="707046" y="1678198"/>
            <a:chExt cx="7771662" cy="98081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07046" y="1678198"/>
              <a:ext cx="7771662" cy="980817"/>
            </a:xfrm>
            <a:prstGeom prst="roundRect">
              <a:avLst/>
            </a:prstGeom>
            <a:blipFill>
              <a:blip r:embed="rId4" cstate="screen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3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60529" y="1845440"/>
              <a:ext cx="62646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3600" b="1" dirty="0" smtClean="0">
                  <a:solidFill>
                    <a:srgbClr val="0070C0"/>
                  </a:solidFill>
                </a:rPr>
                <a:t>прадметы, якія нельга лічыць</a:t>
              </a:r>
              <a:endParaRPr lang="ru-RU" sz="3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707046" y="2852936"/>
            <a:ext cx="7771662" cy="980817"/>
            <a:chOff x="707046" y="2924944"/>
            <a:chExt cx="7771662" cy="98081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707046" y="2924944"/>
              <a:ext cx="7771662" cy="980817"/>
            </a:xfrm>
            <a:prstGeom prst="roundRect">
              <a:avLst/>
            </a:prstGeom>
            <a:blipFill>
              <a:blip r:embed="rId4" cstate="screen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3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82378" y="3092186"/>
              <a:ext cx="33844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3600" b="1" dirty="0">
                  <a:solidFill>
                    <a:srgbClr val="0070C0"/>
                  </a:solidFill>
                </a:rPr>
                <a:t>з</a:t>
              </a:r>
              <a:r>
                <a:rPr lang="be-BY" sz="3600" b="1" dirty="0" smtClean="0">
                  <a:solidFill>
                    <a:srgbClr val="0070C0"/>
                  </a:solidFill>
                </a:rPr>
                <a:t>’явы прыроды</a:t>
              </a:r>
              <a:endParaRPr lang="ru-RU" sz="3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707046" y="5157192"/>
            <a:ext cx="7771662" cy="980817"/>
            <a:chOff x="707046" y="5517232"/>
            <a:chExt cx="7771662" cy="98081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707046" y="5517232"/>
              <a:ext cx="7771662" cy="980817"/>
            </a:xfrm>
            <a:prstGeom prst="roundRect">
              <a:avLst/>
            </a:prstGeom>
            <a:blipFill>
              <a:blip r:embed="rId4" cstate="screen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3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28481" y="5720314"/>
              <a:ext cx="71287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600" b="1" dirty="0" err="1">
                  <a:solidFill>
                    <a:srgbClr val="0070C0"/>
                  </a:solidFill>
                </a:rPr>
                <a:t>пачуцці</a:t>
              </a:r>
              <a:r>
                <a:rPr lang="ru-RU" sz="3600" b="1" dirty="0">
                  <a:solidFill>
                    <a:srgbClr val="0070C0"/>
                  </a:solidFill>
                </a:rPr>
                <a:t>, </a:t>
              </a:r>
              <a:r>
                <a:rPr lang="ru-RU" sz="3600" b="1" dirty="0" err="1" smtClean="0">
                  <a:solidFill>
                    <a:srgbClr val="0070C0"/>
                  </a:solidFill>
                </a:rPr>
                <a:t>адчуванні</a:t>
              </a:r>
              <a:r>
                <a:rPr lang="ru-RU" sz="3600" b="1" dirty="0" smtClean="0">
                  <a:solidFill>
                    <a:srgbClr val="0070C0"/>
                  </a:solidFill>
                </a:rPr>
                <a:t>, </a:t>
              </a:r>
              <a:r>
                <a:rPr lang="ru-RU" sz="3600" b="1" dirty="0" err="1">
                  <a:solidFill>
                    <a:srgbClr val="0070C0"/>
                  </a:solidFill>
                </a:rPr>
                <a:t>дзеянні</a:t>
              </a:r>
              <a:r>
                <a:rPr lang="ru-RU" sz="3600" b="1" dirty="0">
                  <a:solidFill>
                    <a:srgbClr val="0070C0"/>
                  </a:solidFill>
                </a:rPr>
                <a:t> і стан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87993" y="4005064"/>
            <a:ext cx="7771662" cy="980817"/>
            <a:chOff x="687993" y="4221088"/>
            <a:chExt cx="7771662" cy="98081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687993" y="4221088"/>
              <a:ext cx="7771662" cy="980817"/>
            </a:xfrm>
            <a:prstGeom prst="roundRect">
              <a:avLst/>
            </a:prstGeom>
            <a:blipFill>
              <a:blip r:embed="rId4" cstate="screen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3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39752" y="4388330"/>
              <a:ext cx="44696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3600" b="1" dirty="0">
                  <a:solidFill>
                    <a:srgbClr val="0070C0"/>
                  </a:solidFill>
                </a:rPr>
                <a:t>н</a:t>
              </a:r>
              <a:r>
                <a:rPr lang="be-BY" sz="3600" b="1" dirty="0" smtClean="0">
                  <a:solidFill>
                    <a:srgbClr val="0070C0"/>
                  </a:solidFill>
                </a:rPr>
                <a:t>апрамкі ў прасторы</a:t>
              </a:r>
              <a:endParaRPr lang="ru-RU" sz="3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738213" y="2852936"/>
            <a:ext cx="7790715" cy="3672408"/>
            <a:chOff x="738213" y="2852936"/>
            <a:chExt cx="7790715" cy="3672408"/>
          </a:xfrm>
        </p:grpSpPr>
        <p:sp>
          <p:nvSpPr>
            <p:cNvPr id="17" name="Прямоугольная выноска 16"/>
            <p:cNvSpPr/>
            <p:nvPr/>
          </p:nvSpPr>
          <p:spPr>
            <a:xfrm>
              <a:off x="738213" y="2852936"/>
              <a:ext cx="7790715" cy="3672408"/>
            </a:xfrm>
            <a:prstGeom prst="wedgeRectCallout">
              <a:avLst>
                <a:gd name="adj1" fmla="val -577"/>
                <a:gd name="adj2" fmla="val -575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41557" y="3849063"/>
              <a:ext cx="555974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b="1" i="1" dirty="0" err="1">
                  <a:solidFill>
                    <a:schemeClr val="bg1"/>
                  </a:solidFill>
                </a:rPr>
                <a:t>чароту</a:t>
              </a:r>
              <a:r>
                <a:rPr lang="ru-RU" sz="4400" b="1" i="1" dirty="0">
                  <a:solidFill>
                    <a:schemeClr val="bg1"/>
                  </a:solidFill>
                </a:rPr>
                <a:t>, мёду, клею</a:t>
              </a:r>
              <a:r>
                <a:rPr lang="ru-RU" sz="4400" b="1" i="1" dirty="0" smtClean="0">
                  <a:solidFill>
                    <a:schemeClr val="bg1"/>
                  </a:solidFill>
                </a:rPr>
                <a:t>, </a:t>
              </a:r>
              <a:r>
                <a:rPr lang="ru-RU" sz="4400" b="1" i="1" dirty="0" err="1" smtClean="0">
                  <a:solidFill>
                    <a:schemeClr val="bg1"/>
                  </a:solidFill>
                </a:rPr>
                <a:t>цукру</a:t>
              </a:r>
              <a:r>
                <a:rPr lang="ru-RU" sz="4400" b="1" i="1" dirty="0" smtClean="0">
                  <a:solidFill>
                    <a:schemeClr val="bg1"/>
                  </a:solidFill>
                </a:rPr>
                <a:t>, </a:t>
              </a:r>
              <a:r>
                <a:rPr lang="ru-RU" sz="4400" b="1" i="1" dirty="0" err="1" smtClean="0">
                  <a:solidFill>
                    <a:schemeClr val="bg1"/>
                  </a:solidFill>
                </a:rPr>
                <a:t>пяску</a:t>
              </a:r>
              <a:r>
                <a:rPr lang="ru-RU" sz="4400" b="1" i="1" dirty="0" smtClean="0">
                  <a:solidFill>
                    <a:schemeClr val="bg1"/>
                  </a:solidFill>
                </a:rPr>
                <a:t>, ячменю</a:t>
              </a:r>
              <a:endParaRPr lang="ru-RU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707046" y="4121784"/>
            <a:ext cx="7790715" cy="2376264"/>
            <a:chOff x="707046" y="4421853"/>
            <a:chExt cx="7790715" cy="2088232"/>
          </a:xfrm>
        </p:grpSpPr>
        <p:sp>
          <p:nvSpPr>
            <p:cNvPr id="20" name="Прямоугольная выноска 19"/>
            <p:cNvSpPr/>
            <p:nvPr/>
          </p:nvSpPr>
          <p:spPr>
            <a:xfrm>
              <a:off x="707046" y="4421853"/>
              <a:ext cx="7790715" cy="2088232"/>
            </a:xfrm>
            <a:prstGeom prst="wedgeRectCallout">
              <a:avLst>
                <a:gd name="adj1" fmla="val -7726"/>
                <a:gd name="adj2" fmla="val -7105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62911" y="5086331"/>
              <a:ext cx="542182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i="1" dirty="0" err="1">
                  <a:solidFill>
                    <a:schemeClr val="bg1"/>
                  </a:solidFill>
                </a:rPr>
                <a:t>дажджу</a:t>
              </a:r>
              <a:r>
                <a:rPr lang="ru-RU" sz="4000" b="1" i="1" dirty="0">
                  <a:solidFill>
                    <a:schemeClr val="bg1"/>
                  </a:solidFill>
                </a:rPr>
                <a:t>, грому, </a:t>
              </a:r>
              <a:r>
                <a:rPr lang="ru-RU" sz="4000" b="1" i="1" dirty="0" smtClean="0">
                  <a:solidFill>
                    <a:schemeClr val="bg1"/>
                  </a:solidFill>
                </a:rPr>
                <a:t>ветру</a:t>
              </a:r>
              <a:endParaRPr lang="ru-RU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683568" y="1556792"/>
            <a:ext cx="7771662" cy="3539602"/>
            <a:chOff x="1511105" y="1077157"/>
            <a:chExt cx="7752609" cy="3378566"/>
          </a:xfrm>
        </p:grpSpPr>
        <p:sp>
          <p:nvSpPr>
            <p:cNvPr id="23" name="Прямоугольная выноска 22"/>
            <p:cNvSpPr/>
            <p:nvPr/>
          </p:nvSpPr>
          <p:spPr>
            <a:xfrm>
              <a:off x="1511105" y="1077157"/>
              <a:ext cx="7752609" cy="3378566"/>
            </a:xfrm>
            <a:prstGeom prst="wedgeRectCallout">
              <a:avLst>
                <a:gd name="adj1" fmla="val -9821"/>
                <a:gd name="adj2" fmla="val 557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47111" y="1969599"/>
              <a:ext cx="6275309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i="1" dirty="0" err="1">
                  <a:solidFill>
                    <a:schemeClr val="bg1"/>
                  </a:solidFill>
                </a:rPr>
                <a:t>гонару</a:t>
              </a:r>
              <a:r>
                <a:rPr lang="ru-RU" sz="4000" b="1" i="1" dirty="0">
                  <a:solidFill>
                    <a:schemeClr val="bg1"/>
                  </a:solidFill>
                </a:rPr>
                <a:t>, </a:t>
              </a:r>
              <a:r>
                <a:rPr lang="ru-RU" sz="4000" b="1" i="1" dirty="0" err="1">
                  <a:solidFill>
                    <a:schemeClr val="bg1"/>
                  </a:solidFill>
                </a:rPr>
                <a:t>клопату</a:t>
              </a:r>
              <a:r>
                <a:rPr lang="ru-RU" sz="4000" b="1" i="1" dirty="0">
                  <a:solidFill>
                    <a:schemeClr val="bg1"/>
                  </a:solidFill>
                </a:rPr>
                <a:t>, </a:t>
              </a:r>
              <a:r>
                <a:rPr lang="ru-RU" sz="4000" b="1" i="1" dirty="0" err="1">
                  <a:solidFill>
                    <a:schemeClr val="bg1"/>
                  </a:solidFill>
                </a:rPr>
                <a:t>смутку</a:t>
              </a:r>
              <a:r>
                <a:rPr lang="ru-RU" sz="4000" b="1" i="1" dirty="0">
                  <a:solidFill>
                    <a:schemeClr val="bg1"/>
                  </a:solidFill>
                </a:rPr>
                <a:t>, настрою, </a:t>
              </a:r>
              <a:r>
                <a:rPr lang="ru-RU" sz="4000" b="1" i="1" dirty="0" smtClean="0">
                  <a:solidFill>
                    <a:schemeClr val="bg1"/>
                  </a:solidFill>
                </a:rPr>
                <a:t>жалю, </a:t>
              </a:r>
              <a:r>
                <a:rPr lang="ru-RU" sz="4000" b="1" i="1" dirty="0">
                  <a:solidFill>
                    <a:schemeClr val="bg1"/>
                  </a:solidFill>
                </a:rPr>
                <a:t>смеху, </a:t>
              </a:r>
              <a:r>
                <a:rPr lang="ru-RU" sz="4000" b="1" i="1" dirty="0" err="1">
                  <a:solidFill>
                    <a:schemeClr val="bg1"/>
                  </a:solidFill>
                </a:rPr>
                <a:t>прыезду</a:t>
              </a:r>
              <a:r>
                <a:rPr lang="ru-RU" sz="4000" b="1" i="1" dirty="0">
                  <a:solidFill>
                    <a:schemeClr val="bg1"/>
                  </a:solidFill>
                </a:rPr>
                <a:t>, </a:t>
              </a:r>
              <a:r>
                <a:rPr lang="ru-RU" sz="4000" b="1" i="1" dirty="0" err="1">
                  <a:solidFill>
                    <a:schemeClr val="bg1"/>
                  </a:solidFill>
                </a:rPr>
                <a:t>крыку</a:t>
              </a:r>
              <a:r>
                <a:rPr lang="ru-RU" sz="4000" b="1" i="1" dirty="0">
                  <a:solidFill>
                    <a:schemeClr val="bg1"/>
                  </a:solidFill>
                </a:rPr>
                <a:t>, сну</a:t>
              </a:r>
              <a:endParaRPr lang="ru-RU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738213" y="1590678"/>
            <a:ext cx="7796435" cy="2359366"/>
            <a:chOff x="1147023" y="1595518"/>
            <a:chExt cx="7752609" cy="2060319"/>
          </a:xfrm>
        </p:grpSpPr>
        <p:sp>
          <p:nvSpPr>
            <p:cNvPr id="26" name="Прямоугольная выноска 25"/>
            <p:cNvSpPr/>
            <p:nvPr/>
          </p:nvSpPr>
          <p:spPr>
            <a:xfrm>
              <a:off x="1147023" y="1595518"/>
              <a:ext cx="7752609" cy="2060319"/>
            </a:xfrm>
            <a:prstGeom prst="wedge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56192" y="2241424"/>
              <a:ext cx="6666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4000" b="1" dirty="0">
                  <a:solidFill>
                    <a:schemeClr val="bg1"/>
                  </a:solidFill>
                </a:rPr>
                <a:t>н</a:t>
              </a:r>
              <a:r>
                <a:rPr lang="be-BY" sz="4000" b="1" dirty="0" smtClean="0">
                  <a:solidFill>
                    <a:schemeClr val="bg1"/>
                  </a:solidFill>
                </a:rPr>
                <a:t>ізу, краю, небасхілу, усходу</a:t>
              </a:r>
              <a:endParaRPr lang="ru-RU" sz="4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50" name="Picture 2" descr="C:\Users\Администратор\Pictures\Рисунок1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742326"/>
            <a:ext cx="957263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дминистратор\Pictures\Рисунок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962216"/>
            <a:ext cx="957263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дминистратор\Pictures\Рисунок3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697" y="4059702"/>
            <a:ext cx="957263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Администратор\Pictures\Рисунок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696" y="5266472"/>
            <a:ext cx="957263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возврат 1">
            <a:hlinkClick r:id="rId7" action="ppaction://hlinksldjump" highlightClick="1"/>
          </p:cNvPr>
          <p:cNvSpPr/>
          <p:nvPr/>
        </p:nvSpPr>
        <p:spPr>
          <a:xfrm>
            <a:off x="217601" y="6217860"/>
            <a:ext cx="931934" cy="548680"/>
          </a:xfrm>
          <a:prstGeom prst="actionButtonRetur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be-BY" dirty="0">
                <a:solidFill>
                  <a:srgbClr val="FF0000"/>
                </a:solidFill>
              </a:rPr>
              <a:t>У </a:t>
            </a:r>
            <a:r>
              <a:rPr lang="be-BY" b="1" dirty="0">
                <a:solidFill>
                  <a:srgbClr val="FF0000"/>
                </a:solidFill>
              </a:rPr>
              <a:t>месным</a:t>
            </a:r>
            <a:r>
              <a:rPr lang="be-BY" dirty="0">
                <a:solidFill>
                  <a:srgbClr val="FF0000"/>
                </a:solidFill>
              </a:rPr>
              <a:t> склоне назоўнікі </a:t>
            </a:r>
            <a:r>
              <a:rPr lang="be-BY" dirty="0" smtClean="0">
                <a:solidFill>
                  <a:srgbClr val="FF0000"/>
                </a:solidFill>
              </a:rPr>
              <a:t>маюць </a:t>
            </a:r>
            <a:r>
              <a:rPr lang="be-BY" b="1" dirty="0">
                <a:solidFill>
                  <a:srgbClr val="FF0000"/>
                </a:solidFill>
              </a:rPr>
              <a:t>варыянты </a:t>
            </a:r>
            <a:r>
              <a:rPr lang="be-BY" b="1" dirty="0" smtClean="0">
                <a:solidFill>
                  <a:srgbClr val="FF0000"/>
                </a:solidFill>
              </a:rPr>
              <a:t>канчаткаў.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23528" y="2053297"/>
            <a:ext cx="1224136" cy="1231687"/>
            <a:chOff x="323528" y="2053297"/>
            <a:chExt cx="1224136" cy="1231687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323528" y="2060848"/>
              <a:ext cx="1224136" cy="1224136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1560" y="2053297"/>
              <a:ext cx="648072" cy="101566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sz="6000" b="1" dirty="0" smtClean="0">
                  <a:solidFill>
                    <a:srgbClr val="FF0000"/>
                  </a:solidFill>
                </a:rPr>
                <a:t>е</a:t>
              </a:r>
              <a:endParaRPr lang="ru-RU" sz="6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2051720" y="2060848"/>
            <a:ext cx="1224136" cy="1224136"/>
            <a:chOff x="2051720" y="2204864"/>
            <a:chExt cx="1224136" cy="1224136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2051720" y="2204864"/>
              <a:ext cx="1224136" cy="1224136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39752" y="2309099"/>
              <a:ext cx="648072" cy="101566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6000" b="1" dirty="0" smtClean="0">
                  <a:solidFill>
                    <a:srgbClr val="FF0000"/>
                  </a:solidFill>
                </a:rPr>
                <a:t>ю</a:t>
              </a:r>
              <a:endParaRPr lang="ru-RU" sz="6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779912" y="2060848"/>
            <a:ext cx="1224136" cy="1224136"/>
            <a:chOff x="3779912" y="2204864"/>
            <a:chExt cx="1224136" cy="122413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3779912" y="2204864"/>
              <a:ext cx="1224136" cy="1224136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11960" y="2309100"/>
              <a:ext cx="648072" cy="101566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sz="6000" b="1" dirty="0" smtClean="0">
                  <a:solidFill>
                    <a:srgbClr val="FF0000"/>
                  </a:solidFill>
                </a:rPr>
                <a:t>і</a:t>
              </a:r>
              <a:endParaRPr lang="ru-RU" sz="6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580112" y="2060848"/>
            <a:ext cx="1224136" cy="1224136"/>
            <a:chOff x="5580112" y="2204864"/>
            <a:chExt cx="1224136" cy="122413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5580112" y="2204864"/>
              <a:ext cx="1224136" cy="1224136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68144" y="2309098"/>
              <a:ext cx="648072" cy="101566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sz="6000" b="1" dirty="0" smtClean="0">
                  <a:solidFill>
                    <a:srgbClr val="FF0000"/>
                  </a:solidFill>
                </a:rPr>
                <a:t>у</a:t>
              </a:r>
              <a:endParaRPr lang="ru-RU" sz="6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7308304" y="2060848"/>
            <a:ext cx="1224136" cy="1224136"/>
            <a:chOff x="7380312" y="2204864"/>
            <a:chExt cx="1224136" cy="122413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7380312" y="2204864"/>
              <a:ext cx="1224136" cy="1224136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68344" y="2276872"/>
              <a:ext cx="648072" cy="1015663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sz="6000" b="1" dirty="0" smtClean="0">
                  <a:solidFill>
                    <a:srgbClr val="FF0000"/>
                  </a:solidFill>
                </a:rPr>
                <a:t>ы</a:t>
              </a:r>
              <a:endParaRPr lang="ru-RU" sz="6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907704" y="3645024"/>
            <a:ext cx="1494166" cy="1728192"/>
            <a:chOff x="1907704" y="3645024"/>
            <a:chExt cx="1494166" cy="1728192"/>
          </a:xfrm>
        </p:grpSpPr>
        <p:sp>
          <p:nvSpPr>
            <p:cNvPr id="15" name="Выноска со стрелкой вверх 14"/>
            <p:cNvSpPr/>
            <p:nvPr/>
          </p:nvSpPr>
          <p:spPr>
            <a:xfrm>
              <a:off x="1925706" y="3645024"/>
              <a:ext cx="1476164" cy="1728192"/>
            </a:xfrm>
            <a:prstGeom prst="upArrowCallout">
              <a:avLst/>
            </a:prstGeom>
            <a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1907704" y="4573774"/>
              <a:ext cx="1440160" cy="584775"/>
              <a:chOff x="53284" y="4581128"/>
              <a:chExt cx="1440160" cy="584775"/>
            </a:xfrm>
          </p:grpSpPr>
          <p:grpSp>
            <p:nvGrpSpPr>
              <p:cNvPr id="35" name="Группа 34"/>
              <p:cNvGrpSpPr/>
              <p:nvPr/>
            </p:nvGrpSpPr>
            <p:grpSpPr>
              <a:xfrm>
                <a:off x="53284" y="4797152"/>
                <a:ext cx="999502" cy="288032"/>
                <a:chOff x="367510" y="5949280"/>
                <a:chExt cx="792088" cy="144016"/>
              </a:xfrm>
            </p:grpSpPr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367510" y="6093296"/>
                  <a:ext cx="792088" cy="0"/>
                </a:xfrm>
                <a:prstGeom prst="line">
                  <a:avLst/>
                </a:prstGeom>
                <a:ln w="317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 flipV="1">
                  <a:off x="1159598" y="5949280"/>
                  <a:ext cx="0" cy="144016"/>
                </a:xfrm>
                <a:prstGeom prst="line">
                  <a:avLst/>
                </a:prstGeom>
                <a:ln w="317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Прямоугольник 35"/>
              <p:cNvSpPr/>
              <p:nvPr/>
            </p:nvSpPr>
            <p:spPr>
              <a:xfrm>
                <a:off x="753618" y="4725144"/>
                <a:ext cx="227160" cy="288032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079398" y="4581128"/>
                <a:ext cx="4140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3200" dirty="0" smtClean="0"/>
                  <a:t>ю</a:t>
                </a:r>
                <a:endParaRPr lang="ru-RU" sz="3200" dirty="0"/>
              </a:p>
            </p:txBody>
          </p:sp>
        </p:grpSp>
      </p:grpSp>
      <p:grpSp>
        <p:nvGrpSpPr>
          <p:cNvPr id="17" name="Группа 16"/>
          <p:cNvGrpSpPr/>
          <p:nvPr/>
        </p:nvGrpSpPr>
        <p:grpSpPr>
          <a:xfrm>
            <a:off x="179512" y="3645024"/>
            <a:ext cx="1512168" cy="1728192"/>
            <a:chOff x="179512" y="3645024"/>
            <a:chExt cx="1512168" cy="1728192"/>
          </a:xfrm>
        </p:grpSpPr>
        <p:sp>
          <p:nvSpPr>
            <p:cNvPr id="14" name="Выноска со стрелкой вверх 13"/>
            <p:cNvSpPr/>
            <p:nvPr/>
          </p:nvSpPr>
          <p:spPr>
            <a:xfrm>
              <a:off x="197514" y="3645024"/>
              <a:ext cx="1476164" cy="1728192"/>
            </a:xfrm>
            <a:prstGeom prst="upArrowCallout">
              <a:avLst/>
            </a:prstGeom>
            <a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3" name="Группа 52"/>
            <p:cNvGrpSpPr/>
            <p:nvPr/>
          </p:nvGrpSpPr>
          <p:grpSpPr>
            <a:xfrm>
              <a:off x="179512" y="4573773"/>
              <a:ext cx="1512168" cy="584775"/>
              <a:chOff x="179512" y="4573773"/>
              <a:chExt cx="1512168" cy="584775"/>
            </a:xfrm>
          </p:grpSpPr>
          <p:grpSp>
            <p:nvGrpSpPr>
              <p:cNvPr id="32" name="Группа 31"/>
              <p:cNvGrpSpPr/>
              <p:nvPr/>
            </p:nvGrpSpPr>
            <p:grpSpPr>
              <a:xfrm>
                <a:off x="179512" y="4573773"/>
                <a:ext cx="1512168" cy="584775"/>
                <a:chOff x="179512" y="4573773"/>
                <a:chExt cx="1512168" cy="584775"/>
              </a:xfrm>
            </p:grpSpPr>
            <p:grpSp>
              <p:nvGrpSpPr>
                <p:cNvPr id="28" name="Группа 27"/>
                <p:cNvGrpSpPr/>
                <p:nvPr/>
              </p:nvGrpSpPr>
              <p:grpSpPr>
                <a:xfrm>
                  <a:off x="179512" y="4797152"/>
                  <a:ext cx="999502" cy="288032"/>
                  <a:chOff x="467544" y="5949280"/>
                  <a:chExt cx="792088" cy="144016"/>
                </a:xfrm>
              </p:grpSpPr>
              <p:cxnSp>
                <p:nvCxnSpPr>
                  <p:cNvPr id="25" name="Прямая соединительная линия 24"/>
                  <p:cNvCxnSpPr/>
                  <p:nvPr/>
                </p:nvCxnSpPr>
                <p:spPr>
                  <a:xfrm>
                    <a:off x="467544" y="6093296"/>
                    <a:ext cx="792088" cy="0"/>
                  </a:xfrm>
                  <a:prstGeom prst="line">
                    <a:avLst/>
                  </a:prstGeom>
                  <a:ln w="317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Прямая соединительная линия 26"/>
                  <p:cNvCxnSpPr/>
                  <p:nvPr/>
                </p:nvCxnSpPr>
                <p:spPr>
                  <a:xfrm flipV="1">
                    <a:off x="1259632" y="5949280"/>
                    <a:ext cx="0" cy="144016"/>
                  </a:xfrm>
                  <a:prstGeom prst="line">
                    <a:avLst/>
                  </a:prstGeom>
                  <a:ln w="317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9" name="Прямоугольник 28"/>
                <p:cNvSpPr/>
                <p:nvPr/>
              </p:nvSpPr>
              <p:spPr>
                <a:xfrm>
                  <a:off x="879846" y="4725144"/>
                  <a:ext cx="227160" cy="288032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1277634" y="4573773"/>
                  <a:ext cx="414046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be-BY" sz="3200" dirty="0" smtClean="0"/>
                    <a:t>е</a:t>
                  </a:r>
                  <a:endParaRPr lang="ru-RU" sz="3200" dirty="0"/>
                </a:p>
              </p:txBody>
            </p:sp>
          </p:grpSp>
          <p:sp>
            <p:nvSpPr>
              <p:cNvPr id="52" name="Прямоугольник 51"/>
              <p:cNvSpPr/>
              <p:nvPr/>
            </p:nvSpPr>
            <p:spPr>
              <a:xfrm>
                <a:off x="1187624" y="4725144"/>
                <a:ext cx="414046" cy="360040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6" name="Группа 25"/>
          <p:cNvGrpSpPr/>
          <p:nvPr/>
        </p:nvGrpSpPr>
        <p:grpSpPr>
          <a:xfrm>
            <a:off x="3635896" y="3645024"/>
            <a:ext cx="1602178" cy="1783389"/>
            <a:chOff x="3635896" y="3645024"/>
            <a:chExt cx="1602178" cy="178338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6" name="Выноска со стрелкой вверх 15"/>
            <p:cNvSpPr/>
            <p:nvPr/>
          </p:nvSpPr>
          <p:spPr>
            <a:xfrm>
              <a:off x="3653898" y="3645024"/>
              <a:ext cx="1476164" cy="1728192"/>
            </a:xfrm>
            <a:prstGeom prst="upArrowCallout">
              <a:avLst/>
            </a:prstGeom>
            <a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0" name="Группа 59"/>
            <p:cNvGrpSpPr/>
            <p:nvPr/>
          </p:nvGrpSpPr>
          <p:grpSpPr>
            <a:xfrm>
              <a:off x="3689902" y="4149080"/>
              <a:ext cx="1530170" cy="584775"/>
              <a:chOff x="3689902" y="4572417"/>
              <a:chExt cx="1530170" cy="584775"/>
            </a:xfrm>
          </p:grpSpPr>
          <p:sp>
            <p:nvSpPr>
              <p:cNvPr id="30" name="Прямоугольник 29"/>
              <p:cNvSpPr/>
              <p:nvPr/>
            </p:nvSpPr>
            <p:spPr>
              <a:xfrm>
                <a:off x="4716016" y="4725144"/>
                <a:ext cx="414046" cy="360040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54" name="Группа 53"/>
              <p:cNvGrpSpPr/>
              <p:nvPr/>
            </p:nvGrpSpPr>
            <p:grpSpPr>
              <a:xfrm>
                <a:off x="3689902" y="4572417"/>
                <a:ext cx="1530170" cy="584775"/>
                <a:chOff x="53284" y="4604496"/>
                <a:chExt cx="1530170" cy="584775"/>
              </a:xfrm>
            </p:grpSpPr>
            <p:grpSp>
              <p:nvGrpSpPr>
                <p:cNvPr id="55" name="Группа 54"/>
                <p:cNvGrpSpPr/>
                <p:nvPr/>
              </p:nvGrpSpPr>
              <p:grpSpPr>
                <a:xfrm>
                  <a:off x="53284" y="4797152"/>
                  <a:ext cx="999502" cy="288032"/>
                  <a:chOff x="367510" y="5949280"/>
                  <a:chExt cx="792088" cy="144016"/>
                </a:xfrm>
              </p:grpSpPr>
              <p:cxnSp>
                <p:nvCxnSpPr>
                  <p:cNvPr id="58" name="Прямая соединительная линия 57"/>
                  <p:cNvCxnSpPr/>
                  <p:nvPr/>
                </p:nvCxnSpPr>
                <p:spPr>
                  <a:xfrm>
                    <a:off x="367510" y="6093296"/>
                    <a:ext cx="792088" cy="0"/>
                  </a:xfrm>
                  <a:prstGeom prst="line">
                    <a:avLst/>
                  </a:prstGeom>
                  <a:ln w="317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Прямая соединительная линия 58"/>
                  <p:cNvCxnSpPr/>
                  <p:nvPr/>
                </p:nvCxnSpPr>
                <p:spPr>
                  <a:xfrm flipV="1">
                    <a:off x="1159598" y="5949280"/>
                    <a:ext cx="0" cy="144016"/>
                  </a:xfrm>
                  <a:prstGeom prst="line">
                    <a:avLst/>
                  </a:prstGeom>
                  <a:ln w="317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6" name="Прямоугольник 55"/>
                <p:cNvSpPr/>
                <p:nvPr/>
              </p:nvSpPr>
              <p:spPr>
                <a:xfrm>
                  <a:off x="753618" y="4725144"/>
                  <a:ext cx="227160" cy="288032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1169408" y="4604496"/>
                  <a:ext cx="414046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be-BY" sz="3200" dirty="0" smtClean="0"/>
                    <a:t>і</a:t>
                  </a:r>
                  <a:endParaRPr lang="ru-RU" sz="3200" dirty="0"/>
                </a:p>
              </p:txBody>
            </p:sp>
          </p:grpSp>
        </p:grpSp>
        <p:sp>
          <p:nvSpPr>
            <p:cNvPr id="61" name="TextBox 60"/>
            <p:cNvSpPr txBox="1"/>
            <p:nvPr/>
          </p:nvSpPr>
          <p:spPr>
            <a:xfrm>
              <a:off x="3635896" y="4725144"/>
              <a:ext cx="1602178" cy="7032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300"/>
                </a:lnSpc>
              </a:pPr>
              <a:r>
                <a:rPr lang="be-BY" sz="2800" dirty="0"/>
                <a:t>н</a:t>
              </a:r>
              <a:r>
                <a:rPr lang="be-BY" sz="2800" dirty="0" smtClean="0"/>
                <a:t>е абазн. </a:t>
              </a:r>
            </a:p>
            <a:p>
              <a:pPr algn="ctr">
                <a:lnSpc>
                  <a:spcPts val="2300"/>
                </a:lnSpc>
              </a:pPr>
              <a:r>
                <a:rPr lang="be-BY" sz="2800" dirty="0" smtClean="0"/>
                <a:t>людзей</a:t>
              </a:r>
              <a:endParaRPr lang="ru-RU" sz="2800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779911" y="5517232"/>
            <a:ext cx="4680401" cy="1340768"/>
            <a:chOff x="3779911" y="5517232"/>
            <a:chExt cx="4680401" cy="1340768"/>
          </a:xfrm>
        </p:grpSpPr>
        <p:sp>
          <p:nvSpPr>
            <p:cNvPr id="63" name="Скругленная прямоугольная выноска 62"/>
            <p:cNvSpPr/>
            <p:nvPr/>
          </p:nvSpPr>
          <p:spPr>
            <a:xfrm rot="10800000">
              <a:off x="3779912" y="5517232"/>
              <a:ext cx="2160240" cy="1340768"/>
            </a:xfrm>
            <a:prstGeom prst="wedgeRoundRectCallout">
              <a:avLst>
                <a:gd name="adj1" fmla="val -54969"/>
                <a:gd name="adj2" fmla="val 202031"/>
                <a:gd name="adj3" fmla="val 16667"/>
              </a:avLst>
            </a:prstGeom>
            <a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Скругленная прямоугольная выноска 63"/>
            <p:cNvSpPr/>
            <p:nvPr/>
          </p:nvSpPr>
          <p:spPr>
            <a:xfrm rot="10800000" flipH="1">
              <a:off x="6300312" y="5531312"/>
              <a:ext cx="2160000" cy="1312607"/>
            </a:xfrm>
            <a:prstGeom prst="wedgeRoundRectCallout">
              <a:avLst>
                <a:gd name="adj1" fmla="val -54969"/>
                <a:gd name="adj2" fmla="val 202031"/>
                <a:gd name="adj3" fmla="val 16667"/>
              </a:avLst>
            </a:prstGeom>
            <a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779911" y="5531312"/>
              <a:ext cx="21602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2400" b="1" dirty="0"/>
                <a:t>а</a:t>
              </a:r>
              <a:r>
                <a:rPr lang="be-BY" sz="2400" b="1" dirty="0" smtClean="0"/>
                <a:t>сн. зацвярдз.,</a:t>
              </a:r>
            </a:p>
            <a:p>
              <a:pPr algn="ctr"/>
              <a:r>
                <a:rPr lang="be-BY" sz="2400" b="1" dirty="0" smtClean="0"/>
                <a:t> абазначаюць</a:t>
              </a:r>
            </a:p>
            <a:p>
              <a:pPr algn="ctr"/>
              <a:r>
                <a:rPr lang="be-BY" sz="2400" b="1" dirty="0" smtClean="0"/>
                <a:t>людзей</a:t>
              </a:r>
              <a:endParaRPr lang="ru-RU" sz="2400" b="1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281037" y="5661248"/>
              <a:ext cx="216024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2800" b="1" dirty="0" smtClean="0"/>
                <a:t>аснова на</a:t>
              </a:r>
            </a:p>
            <a:p>
              <a:pPr algn="ctr"/>
              <a:r>
                <a:rPr lang="be-BY" sz="2800" b="1" dirty="0" smtClean="0"/>
                <a:t> </a:t>
              </a:r>
              <a:r>
                <a:rPr lang="be-BY" sz="2800" b="1" i="1" dirty="0" smtClean="0"/>
                <a:t>г,к,х</a:t>
              </a:r>
              <a:r>
                <a:rPr lang="be-BY" sz="2800" b="1" dirty="0" smtClean="0"/>
                <a:t>.</a:t>
              </a: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948264" y="3637670"/>
            <a:ext cx="2160241" cy="1807554"/>
            <a:chOff x="6948264" y="3637670"/>
            <a:chExt cx="2160241" cy="1807554"/>
          </a:xfrm>
        </p:grpSpPr>
        <p:sp>
          <p:nvSpPr>
            <p:cNvPr id="18" name="Выноска со стрелкой вверх 17"/>
            <p:cNvSpPr/>
            <p:nvPr/>
          </p:nvSpPr>
          <p:spPr>
            <a:xfrm>
              <a:off x="7020272" y="3637670"/>
              <a:ext cx="1889702" cy="1735546"/>
            </a:xfrm>
            <a:prstGeom prst="upArrowCallout">
              <a:avLst/>
            </a:prstGeom>
            <a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948264" y="4244895"/>
              <a:ext cx="2160241" cy="1200329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2400" b="1" dirty="0"/>
                <a:t>а</a:t>
              </a:r>
              <a:r>
                <a:rPr lang="be-BY" sz="2400" b="1" dirty="0" smtClean="0"/>
                <a:t>сн.зацвярдз.,</a:t>
              </a:r>
            </a:p>
            <a:p>
              <a:pPr algn="ctr"/>
              <a:r>
                <a:rPr lang="be-BY" sz="2400" b="1" dirty="0"/>
                <a:t>н</a:t>
              </a:r>
              <a:r>
                <a:rPr lang="be-BY" sz="2400" b="1" dirty="0" smtClean="0"/>
                <a:t>е абазнач.</a:t>
              </a:r>
            </a:p>
            <a:p>
              <a:pPr algn="ctr"/>
              <a:r>
                <a:rPr lang="be-BY" sz="2400" b="1" dirty="0" smtClean="0"/>
                <a:t>людзей</a:t>
              </a:r>
              <a:endParaRPr lang="ru-RU" sz="2400" b="1" dirty="0"/>
            </a:p>
          </p:txBody>
        </p:sp>
      </p:grpSp>
      <p:pic>
        <p:nvPicPr>
          <p:cNvPr id="1026" name="Picture 2" descr="C:\Users\Администратор\Pictures\Рисунок1 - копия (2) - копия - копия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2996952"/>
            <a:ext cx="864096" cy="78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C:\Users\Администратор\Pictures\Рисунок1 - копия (2) - копия - копия.jpg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0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4660" y="2996952"/>
            <a:ext cx="864096" cy="78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C:\Users\Администратор\Pictures\Рисунок1 - копия (2) - копия - копия.jp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0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9404" y="2963549"/>
            <a:ext cx="864096" cy="78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C:\Users\Администратор\Pictures\Рисунок1 - копия (2) - копия - копия.jp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0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0202" y="2961728"/>
            <a:ext cx="864096" cy="78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C:\Users\Администратор\Pictures\Рисунок1 - копия (2) - копия - копия.jp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0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4408" y="2930319"/>
            <a:ext cx="864096" cy="78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возврат 3">
            <a:hlinkClick r:id="rId15" action="ppaction://hlinksldjump" highlightClick="1"/>
          </p:cNvPr>
          <p:cNvSpPr/>
          <p:nvPr/>
        </p:nvSpPr>
        <p:spPr>
          <a:xfrm>
            <a:off x="395536" y="6019197"/>
            <a:ext cx="783478" cy="712444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76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4625"/>
            <a:ext cx="8229600" cy="714375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b="1" dirty="0" smtClean="0">
                <a:solidFill>
                  <a:srgbClr val="FF0000"/>
                </a:solidFill>
              </a:rPr>
              <a:t>Н.   </a:t>
            </a:r>
            <a:r>
              <a:rPr lang="ru-RU" sz="5400" dirty="0" smtClean="0"/>
              <a:t> </a:t>
            </a:r>
            <a:r>
              <a:rPr lang="ru-RU" sz="5400" b="1" i="1" dirty="0" smtClean="0">
                <a:solidFill>
                  <a:srgbClr val="002060"/>
                </a:solidFill>
              </a:rPr>
              <a:t>Ива</a:t>
            </a:r>
            <a:r>
              <a:rPr lang="ru-RU" sz="5400" b="1" i="1" dirty="0" smtClean="0">
                <a:solidFill>
                  <a:srgbClr val="FF0000"/>
                </a:solidFill>
              </a:rPr>
              <a:t>н</a:t>
            </a:r>
            <a:r>
              <a:rPr lang="ru-RU" sz="5400" b="1" i="1" dirty="0" smtClean="0">
                <a:solidFill>
                  <a:srgbClr val="002060"/>
                </a:solidFill>
              </a:rPr>
              <a:t>, заво</a:t>
            </a:r>
            <a:r>
              <a:rPr lang="ru-RU" sz="5400" b="1" i="1" dirty="0" smtClean="0">
                <a:solidFill>
                  <a:srgbClr val="FF0000"/>
                </a:solidFill>
              </a:rPr>
              <a:t>д</a:t>
            </a:r>
            <a:r>
              <a:rPr lang="ru-RU" sz="5400" b="1" i="1" dirty="0" smtClean="0">
                <a:solidFill>
                  <a:srgbClr val="002060"/>
                </a:solidFill>
              </a:rPr>
              <a:t>, сто</a:t>
            </a:r>
            <a:r>
              <a:rPr lang="ru-RU" sz="5400" b="1" i="1" dirty="0" smtClean="0">
                <a:solidFill>
                  <a:srgbClr val="FF0000"/>
                </a:solidFill>
              </a:rPr>
              <a:t>л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7504" y="3573016"/>
            <a:ext cx="9009570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5400" b="1" dirty="0">
                <a:solidFill>
                  <a:srgbClr val="FF0000"/>
                </a:solidFill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</a:rPr>
              <a:t>.   </a:t>
            </a:r>
            <a:r>
              <a:rPr lang="ru-RU" sz="5400" b="1" i="1" dirty="0" smtClean="0">
                <a:solidFill>
                  <a:srgbClr val="002060"/>
                </a:solidFill>
              </a:rPr>
              <a:t>(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dirty="0" smtClean="0">
                <a:solidFill>
                  <a:srgbClr val="002060"/>
                </a:solidFill>
              </a:rPr>
              <a:t>) </a:t>
            </a:r>
            <a:r>
              <a:rPr lang="be-BY" sz="5400" b="1" i="1" dirty="0" smtClean="0">
                <a:solidFill>
                  <a:srgbClr val="002060"/>
                </a:solidFill>
              </a:rPr>
              <a:t>І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ван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е</a:t>
            </a:r>
            <a:r>
              <a:rPr lang="ru-RU" sz="5400" b="1" i="1" dirty="0" smtClean="0">
                <a:solidFill>
                  <a:srgbClr val="FF0000"/>
                </a:solidFill>
              </a:rPr>
              <a:t> </a:t>
            </a:r>
            <a:r>
              <a:rPr lang="ru-RU" sz="5400" b="1" i="1" dirty="0" smtClean="0">
                <a:solidFill>
                  <a:srgbClr val="002060"/>
                </a:solidFill>
              </a:rPr>
              <a:t>, (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dirty="0" smtClean="0">
                <a:solidFill>
                  <a:srgbClr val="002060"/>
                </a:solidFill>
              </a:rPr>
              <a:t>)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заводз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е</a:t>
            </a:r>
            <a:r>
              <a:rPr lang="ru-RU" sz="5400" b="1" i="1" dirty="0" smtClean="0">
                <a:solidFill>
                  <a:srgbClr val="002060"/>
                </a:solidFill>
              </a:rPr>
              <a:t> , </a:t>
            </a:r>
          </a:p>
          <a:p>
            <a:pPr algn="l">
              <a:lnSpc>
                <a:spcPct val="120000"/>
              </a:lnSpc>
            </a:pPr>
            <a:r>
              <a:rPr lang="ru-RU" sz="5400" b="1" i="1" dirty="0">
                <a:solidFill>
                  <a:srgbClr val="002060"/>
                </a:solidFill>
              </a:rPr>
              <a:t> </a:t>
            </a:r>
            <a:r>
              <a:rPr lang="ru-RU" sz="5400" b="1" i="1" dirty="0" smtClean="0">
                <a:solidFill>
                  <a:srgbClr val="002060"/>
                </a:solidFill>
              </a:rPr>
              <a:t>       (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dirty="0" smtClean="0">
                <a:solidFill>
                  <a:srgbClr val="002060"/>
                </a:solidFill>
              </a:rPr>
              <a:t>)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стал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е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57475" y="304207"/>
            <a:ext cx="3797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Канчатак</a:t>
            </a:r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5400" b="1" i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-е</a:t>
            </a:r>
            <a:endParaRPr lang="ru-RU" sz="54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134076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п</a:t>
            </a:r>
            <a:r>
              <a:rPr lang="be-BY" sz="3600" dirty="0" smtClean="0">
                <a:solidFill>
                  <a:srgbClr val="FF0000"/>
                </a:solidFill>
              </a:rPr>
              <a:t>ішацца калі аснова назоўніка заканчваецца на </a:t>
            </a:r>
            <a:r>
              <a:rPr lang="be-BY" sz="3600" b="1" i="1" dirty="0" smtClean="0">
                <a:solidFill>
                  <a:srgbClr val="FF0000"/>
                </a:solidFill>
              </a:rPr>
              <a:t>цвёрды</a:t>
            </a:r>
            <a:r>
              <a:rPr lang="be-BY" sz="3600" dirty="0" smtClean="0">
                <a:solidFill>
                  <a:srgbClr val="FF0000"/>
                </a:solidFill>
              </a:rPr>
              <a:t> зычны.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3924525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172400" y="3924525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3968" y="4941168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E:\ОФОРМЛ ПРЕЗЕНТАЦ\стрелки\image1067065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82" y="598257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884368" y="5982573"/>
            <a:ext cx="792088" cy="542771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53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14096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5400" b="1" dirty="0" smtClean="0">
                <a:solidFill>
                  <a:srgbClr val="FF0000"/>
                </a:solidFill>
              </a:rPr>
              <a:t>Н.   </a:t>
            </a:r>
            <a:r>
              <a:rPr lang="ru-RU" sz="5400" dirty="0" smtClean="0"/>
              <a:t> </a:t>
            </a:r>
            <a:r>
              <a:rPr lang="ru-RU" sz="5400" b="1" i="1" dirty="0" err="1">
                <a:solidFill>
                  <a:srgbClr val="002060"/>
                </a:solidFill>
              </a:rPr>
              <a:t>в</a:t>
            </a:r>
            <a:r>
              <a:rPr lang="ru-RU" sz="5400" b="1" i="1" dirty="0" err="1" smtClean="0">
                <a:solidFill>
                  <a:srgbClr val="002060"/>
                </a:solidFill>
              </a:rPr>
              <a:t>уча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нь</a:t>
            </a:r>
            <a:r>
              <a:rPr lang="ru-RU" sz="5400" b="1" i="1" dirty="0" smtClean="0">
                <a:solidFill>
                  <a:srgbClr val="002060"/>
                </a:solidFill>
              </a:rPr>
              <a:t>,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кава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ль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3933056"/>
            <a:ext cx="8937562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400" b="1" dirty="0">
                <a:solidFill>
                  <a:srgbClr val="FF0000"/>
                </a:solidFill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</a:rPr>
              <a:t>.   </a:t>
            </a:r>
            <a:r>
              <a:rPr lang="ru-RU" sz="5400" b="1" i="1" dirty="0" smtClean="0">
                <a:solidFill>
                  <a:srgbClr val="002060"/>
                </a:solidFill>
              </a:rPr>
              <a:t>(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dirty="0" smtClean="0">
                <a:solidFill>
                  <a:srgbClr val="002060"/>
                </a:solidFill>
              </a:rPr>
              <a:t>) </a:t>
            </a:r>
            <a:r>
              <a:rPr lang="be-BY" sz="5400" b="1" i="1" dirty="0" smtClean="0">
                <a:solidFill>
                  <a:srgbClr val="002060"/>
                </a:solidFill>
              </a:rPr>
              <a:t>вучн</a:t>
            </a:r>
            <a:r>
              <a:rPr lang="be-BY" sz="5400" b="1" i="1" dirty="0" smtClean="0">
                <a:solidFill>
                  <a:srgbClr val="FF0000"/>
                </a:solidFill>
              </a:rPr>
              <a:t>ю </a:t>
            </a:r>
            <a:r>
              <a:rPr lang="be-BY" sz="5400" b="1" i="1" dirty="0" smtClean="0">
                <a:solidFill>
                  <a:srgbClr val="002060"/>
                </a:solidFill>
              </a:rPr>
              <a:t>, </a:t>
            </a:r>
            <a:r>
              <a:rPr lang="ru-RU" sz="5400" b="1" i="1" dirty="0" smtClean="0">
                <a:solidFill>
                  <a:srgbClr val="002060"/>
                </a:solidFill>
              </a:rPr>
              <a:t> (</a:t>
            </a:r>
            <a:r>
              <a:rPr lang="ru-RU" sz="5400" b="1" i="1" dirty="0" err="1">
                <a:solidFill>
                  <a:srgbClr val="002060"/>
                </a:solidFill>
              </a:rPr>
              <a:t>аб</a:t>
            </a:r>
            <a:r>
              <a:rPr lang="ru-RU" sz="5400" b="1" i="1" dirty="0" smtClean="0">
                <a:solidFill>
                  <a:srgbClr val="002060"/>
                </a:solidFill>
              </a:rPr>
              <a:t>)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кавал</a:t>
            </a:r>
            <a:r>
              <a:rPr lang="ru-RU" sz="5400" b="1" i="1" dirty="0" err="1" smtClean="0">
                <a:solidFill>
                  <a:srgbClr val="FF0000"/>
                </a:solidFill>
              </a:rPr>
              <a:t>ю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70913" y="304207"/>
            <a:ext cx="39701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Канчатак</a:t>
            </a:r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5400" b="1" i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-ю</a:t>
            </a:r>
            <a:endParaRPr lang="ru-RU" sz="54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8610" y="1556792"/>
            <a:ext cx="81638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п</a:t>
            </a:r>
            <a:r>
              <a:rPr lang="be-BY" sz="3600" dirty="0" smtClean="0">
                <a:solidFill>
                  <a:srgbClr val="FF0000"/>
                </a:solidFill>
              </a:rPr>
              <a:t>ішацца калі аснова назоўніка заканчваецца на </a:t>
            </a:r>
            <a:r>
              <a:rPr lang="be-BY" sz="3600" b="1" i="1" dirty="0" smtClean="0">
                <a:solidFill>
                  <a:srgbClr val="FF0000"/>
                </a:solidFill>
              </a:rPr>
              <a:t>мяккі</a:t>
            </a:r>
            <a:r>
              <a:rPr lang="be-BY" sz="3600" dirty="0" smtClean="0">
                <a:solidFill>
                  <a:srgbClr val="FF0000"/>
                </a:solidFill>
              </a:rPr>
              <a:t> зычны і гэтыя назоўнікі абазначаюць людзей.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98497" y="4538238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460432" y="4533973"/>
            <a:ext cx="504056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E:\ОФОРМЛ ПРЕЗЕНТАЦ\стрелки\image1067065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82" y="598257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802423" y="6088971"/>
            <a:ext cx="936104" cy="542771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96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9491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5400" b="1" dirty="0" smtClean="0">
                <a:solidFill>
                  <a:srgbClr val="FF0000"/>
                </a:solidFill>
              </a:rPr>
              <a:t>Н.   </a:t>
            </a:r>
            <a:r>
              <a:rPr lang="ru-RU" sz="5400" dirty="0" smtClean="0"/>
              <a:t> </a:t>
            </a:r>
            <a:r>
              <a:rPr lang="ru-RU" sz="5400" b="1" i="1" dirty="0" err="1">
                <a:solidFill>
                  <a:srgbClr val="002060"/>
                </a:solidFill>
              </a:rPr>
              <a:t>с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алаве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й</a:t>
            </a:r>
            <a:r>
              <a:rPr lang="ru-RU" sz="5400" b="1" i="1" dirty="0" smtClean="0">
                <a:solidFill>
                  <a:srgbClr val="002060"/>
                </a:solidFill>
              </a:rPr>
              <a:t>, 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дзе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нь</a:t>
            </a:r>
            <a:r>
              <a:rPr lang="ru-RU" sz="5400" b="1" i="1" dirty="0" smtClean="0">
                <a:solidFill>
                  <a:srgbClr val="002060"/>
                </a:solidFill>
              </a:rPr>
              <a:t>, по</a:t>
            </a:r>
            <a:r>
              <a:rPr lang="ru-RU" sz="5400" b="1" i="1" dirty="0" smtClean="0">
                <a:solidFill>
                  <a:srgbClr val="FF0000"/>
                </a:solidFill>
              </a:rPr>
              <a:t>л</a:t>
            </a:r>
            <a:r>
              <a:rPr lang="ru-RU" sz="5400" b="1" i="1" dirty="0" smtClean="0">
                <a:solidFill>
                  <a:srgbClr val="002060"/>
                </a:solidFill>
              </a:rPr>
              <a:t>е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68610" y="4077072"/>
            <a:ext cx="8748464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400" b="1" dirty="0">
                <a:solidFill>
                  <a:srgbClr val="FF0000"/>
                </a:solidFill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</a:rPr>
              <a:t>.   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(</a:t>
            </a:r>
            <a:r>
              <a:rPr lang="ru-RU" sz="5400" b="1" i="1" spc="200" dirty="0" err="1" smtClean="0">
                <a:solidFill>
                  <a:srgbClr val="002060"/>
                </a:solidFill>
              </a:rPr>
              <a:t>аб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) 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салаў</a:t>
            </a:r>
            <a:r>
              <a:rPr lang="be-BY" sz="5400" b="1" i="1" spc="200" dirty="0" smtClean="0">
                <a:solidFill>
                  <a:srgbClr val="FF0000"/>
                </a:solidFill>
              </a:rPr>
              <a:t>і  </a:t>
            </a:r>
            <a:r>
              <a:rPr lang="be-BY" sz="5400" b="1" i="1" spc="200" dirty="0" smtClean="0">
                <a:solidFill>
                  <a:srgbClr val="002060"/>
                </a:solidFill>
              </a:rPr>
              <a:t>, </a:t>
            </a:r>
            <a:r>
              <a:rPr lang="ru-RU" sz="5400" b="1" i="1" spc="200" dirty="0">
                <a:solidFill>
                  <a:srgbClr val="002060"/>
                </a:solidFill>
              </a:rPr>
              <a:t>(</a:t>
            </a:r>
            <a:r>
              <a:rPr lang="ru-RU" sz="5400" b="1" i="1" spc="200" dirty="0" err="1">
                <a:solidFill>
                  <a:srgbClr val="002060"/>
                </a:solidFill>
              </a:rPr>
              <a:t>аб</a:t>
            </a:r>
            <a:r>
              <a:rPr lang="ru-RU" sz="5400" b="1" i="1" spc="200" dirty="0">
                <a:solidFill>
                  <a:srgbClr val="002060"/>
                </a:solidFill>
              </a:rPr>
              <a:t>) </a:t>
            </a:r>
            <a:r>
              <a:rPr lang="ru-RU" sz="5400" b="1" i="1" spc="200" dirty="0" err="1" smtClean="0">
                <a:solidFill>
                  <a:srgbClr val="002060"/>
                </a:solidFill>
              </a:rPr>
              <a:t>дн</a:t>
            </a:r>
            <a:r>
              <a:rPr lang="ru-RU" sz="5400" b="1" i="1" spc="200" dirty="0" err="1" smtClean="0">
                <a:solidFill>
                  <a:srgbClr val="FF0000"/>
                </a:solidFill>
              </a:rPr>
              <a:t>і</a:t>
            </a:r>
            <a:r>
              <a:rPr lang="ru-RU" sz="5400" b="1" i="1" spc="200" dirty="0" smtClean="0">
                <a:solidFill>
                  <a:srgbClr val="FF0000"/>
                </a:solidFill>
              </a:rPr>
              <a:t>  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,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400" b="1" i="1" spc="200" dirty="0" smtClean="0">
                <a:solidFill>
                  <a:srgbClr val="002060"/>
                </a:solidFill>
              </a:rPr>
              <a:t>	   (</a:t>
            </a:r>
            <a:r>
              <a:rPr lang="ru-RU" sz="5400" b="1" i="1" spc="200" dirty="0" err="1">
                <a:solidFill>
                  <a:srgbClr val="002060"/>
                </a:solidFill>
              </a:rPr>
              <a:t>аб</a:t>
            </a:r>
            <a:r>
              <a:rPr lang="ru-RU" sz="5400" b="1" i="1" spc="200" dirty="0" smtClean="0">
                <a:solidFill>
                  <a:srgbClr val="002060"/>
                </a:solidFill>
              </a:rPr>
              <a:t>) </a:t>
            </a:r>
            <a:r>
              <a:rPr lang="ru-RU" sz="5400" b="1" i="1" spc="200" dirty="0" err="1" smtClean="0">
                <a:solidFill>
                  <a:srgbClr val="002060"/>
                </a:solidFill>
              </a:rPr>
              <a:t>пол</a:t>
            </a:r>
            <a:r>
              <a:rPr lang="ru-RU" sz="5400" b="1" i="1" spc="200" dirty="0" err="1" smtClean="0">
                <a:solidFill>
                  <a:srgbClr val="FF0000"/>
                </a:solidFill>
              </a:rPr>
              <a:t>і</a:t>
            </a:r>
            <a:endParaRPr lang="ru-RU" sz="5400" b="1" i="1" spc="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46442" y="304207"/>
            <a:ext cx="3619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Канчатак</a:t>
            </a:r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5400" b="1" i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-і</a:t>
            </a:r>
            <a:endParaRPr lang="ru-RU" sz="54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8610" y="1340768"/>
            <a:ext cx="78037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п</a:t>
            </a:r>
            <a:r>
              <a:rPr lang="be-BY" sz="3600" dirty="0">
                <a:solidFill>
                  <a:srgbClr val="FF0000"/>
                </a:solidFill>
              </a:rPr>
              <a:t>ішацца калі аснова назоўніка заканчваецца на </a:t>
            </a:r>
            <a:r>
              <a:rPr lang="be-BY" sz="3600" b="1" i="1" dirty="0" smtClean="0">
                <a:solidFill>
                  <a:srgbClr val="FF0000"/>
                </a:solidFill>
              </a:rPr>
              <a:t>мяккі</a:t>
            </a:r>
            <a:r>
              <a:rPr lang="be-BY" sz="3600" dirty="0" smtClean="0">
                <a:solidFill>
                  <a:srgbClr val="FF0000"/>
                </a:solidFill>
              </a:rPr>
              <a:t> зычны і гэтыя назоўнікі  </a:t>
            </a:r>
            <a:r>
              <a:rPr lang="be-BY" sz="3600" b="1" i="1" dirty="0" smtClean="0">
                <a:solidFill>
                  <a:srgbClr val="FF0000"/>
                </a:solidFill>
              </a:rPr>
              <a:t>не</a:t>
            </a:r>
            <a:r>
              <a:rPr lang="be-BY" sz="3600" dirty="0" smtClean="0">
                <a:solidFill>
                  <a:srgbClr val="FF0000"/>
                </a:solidFill>
              </a:rPr>
              <a:t> абазначаюць людзей.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4562493"/>
            <a:ext cx="360040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100392" y="4553405"/>
            <a:ext cx="360040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99992" y="5517232"/>
            <a:ext cx="360040" cy="594699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E:\ОФОРМЛ ПРЕЗЕНТАЦ\стрелки\image1067065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82" y="598257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812360" y="6047349"/>
            <a:ext cx="720080" cy="485421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0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03482bf9969db2b1bc35172a41336ba36dbb162"/>
  <p:tag name="ISPRING_RESOURCE_PATHS_HASH_PRESENTER" val="a47b20f3df7c5779f3145b78e036ab6753dda38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543</Words>
  <Application>Microsoft Office PowerPoint</Application>
  <PresentationFormat>Экран (4:3)</PresentationFormat>
  <Paragraphs>91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Назоўнікі мужчынскага роду ў родным склоне маюць канчаткі   а(-я) і -у(-ю), якія залежаць ад лексічнага значэння слова.</vt:lpstr>
      <vt:lpstr>Канчаткі  -а,(я) у родным склоне маюць назоўнікі, якія абазначаюць:</vt:lpstr>
      <vt:lpstr>Презентация PowerPoint</vt:lpstr>
      <vt:lpstr>У месным склоне назоўнікі маюць варыянты канчаткаў.</vt:lpstr>
      <vt:lpstr>Н.    Иван, завод, стол</vt:lpstr>
      <vt:lpstr>Н.    вучань, каваль</vt:lpstr>
      <vt:lpstr>Н.    салавей, дзень, поле</vt:lpstr>
      <vt:lpstr>Н.    чытач, пчаляр</vt:lpstr>
      <vt:lpstr>Н.    гарадок, Лейпцыг</vt:lpstr>
      <vt:lpstr>Н.    бераг,   гарох</vt:lpstr>
      <vt:lpstr>Н.    вуж, дождж</vt:lpstr>
    </vt:vector>
  </TitlesOfParts>
  <Company>SPecialiST RePack,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1-е скланенне, ж.р.</dc:title>
  <dc:creator>Администратор</dc:creator>
  <cp:lastModifiedBy>User_45</cp:lastModifiedBy>
  <cp:revision>149</cp:revision>
  <dcterms:created xsi:type="dcterms:W3CDTF">2013-12-18T19:16:42Z</dcterms:created>
  <dcterms:modified xsi:type="dcterms:W3CDTF">2019-02-25T15:14:37Z</dcterms:modified>
</cp:coreProperties>
</file>