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9144000" cy="6858000" type="screen4x3"/>
  <p:notesSz cx="6858000" cy="9144000"/>
  <p:custDataLst>
    <p:tags r:id="rId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477" autoAdjust="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8FCC6-E5D7-4578-9D93-B7B2A30527B2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48394-ED3E-4659-BF4A-2863130CD5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316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e-BY" dirty="0" smtClean="0"/>
              <a:t>Пры націсканні</a:t>
            </a:r>
            <a:r>
              <a:rPr lang="be-BY" baseline="0" dirty="0" smtClean="0"/>
              <a:t> на рамку з тыпам скланення  з’яўляюцца род і склонавыя канчаткі, характэрныя да назоўнікаў дадзенага скланення.</a:t>
            </a:r>
          </a:p>
          <a:p>
            <a:r>
              <a:rPr lang="be-BY" baseline="0" dirty="0" smtClean="0"/>
              <a:t>А, калі націснуць на выяву роду і канчаткаў – яны знікаюць.</a:t>
            </a:r>
          </a:p>
          <a:p>
            <a:r>
              <a:rPr lang="be-BY" baseline="0" dirty="0" smtClean="0"/>
              <a:t>Пры націсканні на смайлік у </a:t>
            </a:r>
            <a:r>
              <a:rPr lang="be-BY" baseline="0" smtClean="0"/>
              <a:t>кутку рамкі  </a:t>
            </a:r>
            <a:r>
              <a:rPr lang="be-BY" baseline="0" dirty="0" smtClean="0"/>
              <a:t>ажыццяўляецца пераход да слайдаў, на </a:t>
            </a:r>
            <a:r>
              <a:rPr lang="be-BY" baseline="0" smtClean="0"/>
              <a:t>якіх разгядваюцца склонавыя </a:t>
            </a:r>
            <a:r>
              <a:rPr lang="be-BY" baseline="0" dirty="0" smtClean="0"/>
              <a:t>канчаткі назоўнікаў.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048394-ED3E-4659-BF4A-2863130CD53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778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4053-9663-401A-93E8-514DD7CA96FA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5425-05CC-4D21-B62F-0404533235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183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4053-9663-401A-93E8-514DD7CA96FA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5425-05CC-4D21-B62F-0404533235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47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4053-9663-401A-93E8-514DD7CA96FA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5425-05CC-4D21-B62F-0404533235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848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4053-9663-401A-93E8-514DD7CA96FA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5425-05CC-4D21-B62F-0404533235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421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4053-9663-401A-93E8-514DD7CA96FA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5425-05CC-4D21-B62F-0404533235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81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4053-9663-401A-93E8-514DD7CA96FA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5425-05CC-4D21-B62F-0404533235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367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4053-9663-401A-93E8-514DD7CA96FA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5425-05CC-4D21-B62F-0404533235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12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4053-9663-401A-93E8-514DD7CA96FA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5425-05CC-4D21-B62F-0404533235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453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4053-9663-401A-93E8-514DD7CA96FA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5425-05CC-4D21-B62F-0404533235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621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4053-9663-401A-93E8-514DD7CA96FA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5425-05CC-4D21-B62F-0404533235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42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F4053-9663-401A-93E8-514DD7CA96FA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5425-05CC-4D21-B62F-0404533235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419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F4053-9663-401A-93E8-514DD7CA96FA}" type="datetimeFigureOut">
              <a:rPr lang="ru-RU" smtClean="0"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B5425-05CC-4D21-B62F-0404533235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071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jpeg"/><Relationship Id="rId7" Type="http://schemas.openxmlformats.org/officeDocument/2006/relationships/hyperlink" Target="2-&#1089;&#1082;&#1083;.%20,%20&#1056;.,%20&#1052;.%20&#1089;&#1082;&#1083;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hyperlink" Target="&#1056;&#1086;&#1079;&#1085;&#1072;&#1089;&#1082;&#1083;&#1072;&#1085;&#1103;&#1083;&#1100;&#1085;&#1099;&#1103;%20&#1085;&#1072;&#1079;&#1086;&#1118;&#1085;&#1110;&#1082;&#1110;.pptx" TargetMode="External"/><Relationship Id="rId5" Type="http://schemas.openxmlformats.org/officeDocument/2006/relationships/hyperlink" Target="1-&#1077;%20&#1089;&#1082;&#1083;.,%20&#1044;.,&#1052;.&#1089;&#1082;&#1083;.pptx" TargetMode="External"/><Relationship Id="rId10" Type="http://schemas.openxmlformats.org/officeDocument/2006/relationships/image" Target="../media/image8.jpeg"/><Relationship Id="rId4" Type="http://schemas.openxmlformats.org/officeDocument/2006/relationships/image" Target="../media/image5.jpeg"/><Relationship Id="rId9" Type="http://schemas.openxmlformats.org/officeDocument/2006/relationships/hyperlink" Target="3-&#1077;%20&#1089;&#1082;&#1083;.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96782" y="1916832"/>
            <a:ext cx="8229600" cy="21602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e-BY" sz="5400" b="1" dirty="0" smtClean="0">
                <a:solidFill>
                  <a:srgbClr val="FF0000"/>
                </a:solidFill>
              </a:rPr>
              <a:t>Тры тыпы скланення</a:t>
            </a:r>
            <a:endParaRPr lang="ru-RU" sz="5400" b="1" dirty="0" smtClean="0">
              <a:solidFill>
                <a:srgbClr val="FF0000"/>
              </a:solidFill>
            </a:endParaRPr>
          </a:p>
          <a:p>
            <a:r>
              <a:rPr lang="be-BY" sz="5400" b="1" dirty="0" smtClean="0">
                <a:solidFill>
                  <a:srgbClr val="FF0000"/>
                </a:solidFill>
              </a:rPr>
              <a:t>назоўнікаў</a:t>
            </a:r>
          </a:p>
        </p:txBody>
      </p:sp>
      <p:pic>
        <p:nvPicPr>
          <p:cNvPr id="1027" name="Picture 3" descr="E:\ОФОРМЛ ПРЕЗЕНТАЦ\отрисовки для оформления\Отрисовки-2\9d2a47227925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578" y="34641"/>
            <a:ext cx="1784405" cy="2170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://img1.liveinternet.ru/images/attach/c/7/95/880/95880495_1356198700_6kopiya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59" y="3860161"/>
            <a:ext cx="4056943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913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нутый угол 7"/>
          <p:cNvSpPr/>
          <p:nvPr/>
        </p:nvSpPr>
        <p:spPr>
          <a:xfrm>
            <a:off x="2441642" y="116632"/>
            <a:ext cx="4649709" cy="864096"/>
          </a:xfrm>
          <a:prstGeom prst="foldedCorner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627784" y="57398"/>
            <a:ext cx="43148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err="1">
                <a:solidFill>
                  <a:srgbClr val="FF0000"/>
                </a:solidFill>
              </a:rPr>
              <a:t>Н</a:t>
            </a:r>
            <a:r>
              <a:rPr lang="ru-RU" sz="5400" b="1" dirty="0" err="1" smtClean="0">
                <a:solidFill>
                  <a:srgbClr val="FF0000"/>
                </a:solidFill>
              </a:rPr>
              <a:t>азо</a:t>
            </a:r>
            <a:r>
              <a:rPr lang="be-BY" sz="5400" b="1" dirty="0" smtClean="0">
                <a:solidFill>
                  <a:srgbClr val="FF0000"/>
                </a:solidFill>
              </a:rPr>
              <a:t>ўнік</a:t>
            </a:r>
            <a:endParaRPr lang="ru-RU" sz="5400" b="1" dirty="0">
              <a:solidFill>
                <a:srgbClr val="FF0000"/>
              </a:solidFill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352985" y="1496229"/>
            <a:ext cx="2696309" cy="1656184"/>
            <a:chOff x="323528" y="2598138"/>
            <a:chExt cx="2592288" cy="2127006"/>
          </a:xfrm>
        </p:grpSpPr>
        <p:sp>
          <p:nvSpPr>
            <p:cNvPr id="9" name="Багетная рамка 8"/>
            <p:cNvSpPr/>
            <p:nvPr/>
          </p:nvSpPr>
          <p:spPr>
            <a:xfrm>
              <a:off x="323528" y="2598138"/>
              <a:ext cx="2592288" cy="2127006"/>
            </a:xfrm>
            <a:prstGeom prst="bevel">
              <a:avLst/>
            </a:prstGeom>
            <a:blipFill>
              <a:blip r:embed="rId4"/>
              <a:tile tx="0" ty="0" sx="100000" sy="100000" flip="none" algn="tl"/>
            </a:blipFill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39145" y="3075229"/>
              <a:ext cx="1728192" cy="1506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4000"/>
                </a:lnSpc>
              </a:pPr>
              <a:r>
                <a:rPr lang="ru-RU" sz="5400" b="1" i="1" dirty="0" smtClean="0">
                  <a:solidFill>
                    <a:srgbClr val="FF0000"/>
                  </a:solidFill>
                </a:rPr>
                <a:t>1-е</a:t>
              </a:r>
            </a:p>
            <a:p>
              <a:pPr algn="ctr">
                <a:lnSpc>
                  <a:spcPts val="4000"/>
                </a:lnSpc>
              </a:pPr>
              <a:r>
                <a:rPr lang="ru-RU" sz="5400" b="1" i="1" dirty="0" err="1">
                  <a:solidFill>
                    <a:srgbClr val="FF0000"/>
                  </a:solidFill>
                </a:rPr>
                <a:t>с</a:t>
              </a:r>
              <a:r>
                <a:rPr lang="ru-RU" sz="5400" b="1" i="1" dirty="0" err="1" smtClean="0">
                  <a:solidFill>
                    <a:srgbClr val="FF0000"/>
                  </a:solidFill>
                </a:rPr>
                <a:t>кл</a:t>
              </a:r>
              <a:r>
                <a:rPr lang="ru-RU" sz="5400" b="1" i="1" dirty="0" smtClean="0">
                  <a:solidFill>
                    <a:srgbClr val="FF0000"/>
                  </a:solidFill>
                </a:rPr>
                <a:t>.</a:t>
              </a:r>
              <a:endParaRPr lang="ru-RU" sz="5400" b="1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3214964" y="1484784"/>
            <a:ext cx="2741243" cy="1656184"/>
            <a:chOff x="323528" y="2598138"/>
            <a:chExt cx="2592288" cy="2127006"/>
          </a:xfrm>
        </p:grpSpPr>
        <p:sp>
          <p:nvSpPr>
            <p:cNvPr id="16" name="Багетная рамка 15"/>
            <p:cNvSpPr/>
            <p:nvPr/>
          </p:nvSpPr>
          <p:spPr>
            <a:xfrm>
              <a:off x="323528" y="2598138"/>
              <a:ext cx="2592288" cy="2127006"/>
            </a:xfrm>
            <a:prstGeom prst="bevel">
              <a:avLst/>
            </a:prstGeom>
            <a:blipFill>
              <a:blip r:embed="rId4"/>
              <a:tile tx="0" ty="0" sx="100000" sy="100000" flip="none" algn="tl"/>
            </a:blip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576" y="3089929"/>
              <a:ext cx="1728192" cy="1436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4000"/>
                </a:lnSpc>
              </a:pPr>
              <a:r>
                <a:rPr lang="ru-RU" sz="5400" b="1" i="1" dirty="0">
                  <a:solidFill>
                    <a:srgbClr val="FF0000"/>
                  </a:solidFill>
                </a:rPr>
                <a:t>2</a:t>
              </a:r>
              <a:r>
                <a:rPr lang="ru-RU" sz="5400" b="1" i="1" dirty="0" smtClean="0">
                  <a:solidFill>
                    <a:srgbClr val="FF0000"/>
                  </a:solidFill>
                </a:rPr>
                <a:t>-е</a:t>
              </a:r>
            </a:p>
            <a:p>
              <a:pPr algn="ctr">
                <a:lnSpc>
                  <a:spcPts val="4000"/>
                </a:lnSpc>
              </a:pPr>
              <a:r>
                <a:rPr lang="ru-RU" sz="5400" b="1" i="1" dirty="0" err="1">
                  <a:solidFill>
                    <a:srgbClr val="FF0000"/>
                  </a:solidFill>
                </a:rPr>
                <a:t>с</a:t>
              </a:r>
              <a:r>
                <a:rPr lang="ru-RU" sz="5400" b="1" i="1" dirty="0" err="1" smtClean="0">
                  <a:solidFill>
                    <a:srgbClr val="FF0000"/>
                  </a:solidFill>
                </a:rPr>
                <a:t>кл</a:t>
              </a:r>
              <a:r>
                <a:rPr lang="ru-RU" sz="5400" b="1" i="1" dirty="0" smtClean="0">
                  <a:solidFill>
                    <a:srgbClr val="FF0000"/>
                  </a:solidFill>
                </a:rPr>
                <a:t>.</a:t>
              </a:r>
              <a:endParaRPr lang="ru-RU" sz="5400" b="1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6372200" y="1484784"/>
            <a:ext cx="2592288" cy="1656184"/>
            <a:chOff x="323528" y="2598138"/>
            <a:chExt cx="2592288" cy="2127006"/>
          </a:xfrm>
        </p:grpSpPr>
        <p:sp>
          <p:nvSpPr>
            <p:cNvPr id="19" name="Багетная рамка 18"/>
            <p:cNvSpPr/>
            <p:nvPr/>
          </p:nvSpPr>
          <p:spPr>
            <a:xfrm>
              <a:off x="323528" y="2598138"/>
              <a:ext cx="2592288" cy="2127006"/>
            </a:xfrm>
            <a:prstGeom prst="bevel">
              <a:avLst/>
            </a:prstGeom>
            <a:blipFill>
              <a:blip r:embed="rId4"/>
              <a:tile tx="0" ty="0" sx="100000" sy="100000" flip="none" algn="tl"/>
            </a:blip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55576" y="3060531"/>
              <a:ext cx="1728192" cy="1436154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4000"/>
                </a:lnSpc>
              </a:pPr>
              <a:r>
                <a:rPr lang="ru-RU" sz="5400" b="1" i="1" dirty="0">
                  <a:solidFill>
                    <a:srgbClr val="FF0000"/>
                  </a:solidFill>
                </a:rPr>
                <a:t>3</a:t>
              </a:r>
              <a:r>
                <a:rPr lang="ru-RU" sz="5400" b="1" i="1" dirty="0" smtClean="0">
                  <a:solidFill>
                    <a:srgbClr val="FF0000"/>
                  </a:solidFill>
                </a:rPr>
                <a:t>-е</a:t>
              </a:r>
            </a:p>
            <a:p>
              <a:pPr algn="ctr">
                <a:lnSpc>
                  <a:spcPts val="4000"/>
                </a:lnSpc>
              </a:pPr>
              <a:r>
                <a:rPr lang="ru-RU" sz="5400" b="1" i="1" dirty="0" err="1">
                  <a:solidFill>
                    <a:srgbClr val="FF0000"/>
                  </a:solidFill>
                </a:rPr>
                <a:t>с</a:t>
              </a:r>
              <a:r>
                <a:rPr lang="ru-RU" sz="5400" b="1" i="1" dirty="0" err="1" smtClean="0">
                  <a:solidFill>
                    <a:srgbClr val="FF0000"/>
                  </a:solidFill>
                </a:rPr>
                <a:t>кл</a:t>
              </a:r>
              <a:r>
                <a:rPr lang="ru-RU" sz="5400" b="1" i="1" dirty="0" smtClean="0">
                  <a:solidFill>
                    <a:srgbClr val="FF0000"/>
                  </a:solidFill>
                </a:rPr>
                <a:t>.</a:t>
              </a:r>
              <a:endParaRPr lang="ru-RU" sz="5400" b="1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589573" y="3460342"/>
            <a:ext cx="2188952" cy="1693922"/>
            <a:chOff x="189861" y="4715010"/>
            <a:chExt cx="2188952" cy="1693922"/>
          </a:xfrm>
        </p:grpSpPr>
        <p:grpSp>
          <p:nvGrpSpPr>
            <p:cNvPr id="43" name="Группа 42"/>
            <p:cNvGrpSpPr/>
            <p:nvPr/>
          </p:nvGrpSpPr>
          <p:grpSpPr>
            <a:xfrm>
              <a:off x="189861" y="4715010"/>
              <a:ext cx="2188952" cy="1116355"/>
              <a:chOff x="143508" y="4653136"/>
              <a:chExt cx="2750077" cy="1116355"/>
            </a:xfrm>
          </p:grpSpPr>
          <p:sp>
            <p:nvSpPr>
              <p:cNvPr id="25" name="Выноска-облако 24"/>
              <p:cNvSpPr/>
              <p:nvPr/>
            </p:nvSpPr>
            <p:spPr>
              <a:xfrm rot="10800000">
                <a:off x="143508" y="4653136"/>
                <a:ext cx="2750077" cy="1116355"/>
              </a:xfrm>
              <a:prstGeom prst="cloudCallout">
                <a:avLst>
                  <a:gd name="adj1" fmla="val 6959"/>
                  <a:gd name="adj2" fmla="val 8632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827584" y="4797152"/>
                <a:ext cx="194421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chemeClr val="bg1"/>
                    </a:solidFill>
                  </a:rPr>
                  <a:t>ж. р.  </a:t>
                </a:r>
              </a:p>
            </p:txBody>
          </p:sp>
        </p:grpSp>
        <p:grpSp>
          <p:nvGrpSpPr>
            <p:cNvPr id="35" name="Группа 34"/>
            <p:cNvGrpSpPr/>
            <p:nvPr/>
          </p:nvGrpSpPr>
          <p:grpSpPr>
            <a:xfrm>
              <a:off x="395536" y="5626516"/>
              <a:ext cx="834334" cy="782416"/>
              <a:chOff x="395536" y="5626516"/>
              <a:chExt cx="834334" cy="782416"/>
            </a:xfrm>
          </p:grpSpPr>
          <p:sp>
            <p:nvSpPr>
              <p:cNvPr id="30" name="Прямоугольник 29"/>
              <p:cNvSpPr/>
              <p:nvPr/>
            </p:nvSpPr>
            <p:spPr>
              <a:xfrm>
                <a:off x="396647" y="5770532"/>
                <a:ext cx="646962" cy="605527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95536" y="5626516"/>
                <a:ext cx="834334" cy="782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400" b="1" dirty="0" smtClean="0">
                    <a:solidFill>
                      <a:srgbClr val="FF0000"/>
                    </a:solidFill>
                  </a:rPr>
                  <a:t>-а</a:t>
                </a:r>
                <a:endParaRPr lang="ru-RU" sz="4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37" name="Группа 36"/>
            <p:cNvGrpSpPr/>
            <p:nvPr/>
          </p:nvGrpSpPr>
          <p:grpSpPr>
            <a:xfrm>
              <a:off x="1544479" y="5608103"/>
              <a:ext cx="834334" cy="782416"/>
              <a:chOff x="395536" y="5626516"/>
              <a:chExt cx="834334" cy="782416"/>
            </a:xfrm>
          </p:grpSpPr>
          <p:sp>
            <p:nvSpPr>
              <p:cNvPr id="38" name="Прямоугольник 37"/>
              <p:cNvSpPr/>
              <p:nvPr/>
            </p:nvSpPr>
            <p:spPr>
              <a:xfrm>
                <a:off x="396647" y="5770532"/>
                <a:ext cx="646962" cy="605527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395536" y="5626516"/>
                <a:ext cx="834334" cy="782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400" b="1" dirty="0" smtClean="0">
                    <a:solidFill>
                      <a:srgbClr val="FF0000"/>
                    </a:solidFill>
                  </a:rPr>
                  <a:t>-я</a:t>
                </a:r>
                <a:endParaRPr lang="ru-RU" sz="4400" b="1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46" name="Выноска-облако 45"/>
          <p:cNvSpPr/>
          <p:nvPr/>
        </p:nvSpPr>
        <p:spPr>
          <a:xfrm rot="10800000">
            <a:off x="7026327" y="3422252"/>
            <a:ext cx="1506113" cy="756084"/>
          </a:xfrm>
          <a:prstGeom prst="cloudCallout">
            <a:avLst>
              <a:gd name="adj1" fmla="val 35280"/>
              <a:gd name="adj2" fmla="val 899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1" name="Группа 70"/>
          <p:cNvGrpSpPr/>
          <p:nvPr/>
        </p:nvGrpSpPr>
        <p:grpSpPr>
          <a:xfrm>
            <a:off x="3108827" y="3287792"/>
            <a:ext cx="3343120" cy="2017630"/>
            <a:chOff x="3203457" y="4396374"/>
            <a:chExt cx="3343120" cy="2017630"/>
          </a:xfrm>
        </p:grpSpPr>
        <p:sp>
          <p:nvSpPr>
            <p:cNvPr id="57" name="Выноска-облако 56"/>
            <p:cNvSpPr/>
            <p:nvPr/>
          </p:nvSpPr>
          <p:spPr>
            <a:xfrm rot="10800000">
              <a:off x="4859820" y="4396374"/>
              <a:ext cx="1506113" cy="756084"/>
            </a:xfrm>
            <a:prstGeom prst="cloudCallout">
              <a:avLst>
                <a:gd name="adj1" fmla="val 35280"/>
                <a:gd name="adj2" fmla="val 8998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0" name="Группа 69"/>
            <p:cNvGrpSpPr/>
            <p:nvPr/>
          </p:nvGrpSpPr>
          <p:grpSpPr>
            <a:xfrm>
              <a:off x="3203457" y="4442320"/>
              <a:ext cx="3343120" cy="1971684"/>
              <a:chOff x="3203457" y="4442320"/>
              <a:chExt cx="3343120" cy="1971684"/>
            </a:xfrm>
          </p:grpSpPr>
          <p:grpSp>
            <p:nvGrpSpPr>
              <p:cNvPr id="42" name="Группа 41"/>
              <p:cNvGrpSpPr/>
              <p:nvPr/>
            </p:nvGrpSpPr>
            <p:grpSpPr>
              <a:xfrm>
                <a:off x="3203457" y="4460672"/>
                <a:ext cx="1517621" cy="756085"/>
                <a:chOff x="3413845" y="4725143"/>
                <a:chExt cx="1806226" cy="756085"/>
              </a:xfrm>
            </p:grpSpPr>
            <p:sp>
              <p:nvSpPr>
                <p:cNvPr id="40" name="Выноска-облако 39"/>
                <p:cNvSpPr/>
                <p:nvPr/>
              </p:nvSpPr>
              <p:spPr>
                <a:xfrm rot="10800000">
                  <a:off x="3427542" y="4725144"/>
                  <a:ext cx="1792529" cy="756084"/>
                </a:xfrm>
                <a:prstGeom prst="cloudCallou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3413845" y="4725143"/>
                  <a:ext cx="1800203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ru-RU" sz="3600" b="1" dirty="0" err="1" smtClean="0">
                      <a:solidFill>
                        <a:schemeClr val="bg1"/>
                      </a:solidFill>
                    </a:rPr>
                    <a:t>м.р</a:t>
                  </a:r>
                  <a:r>
                    <a:rPr lang="ru-RU" sz="3600" b="1" dirty="0" smtClean="0">
                      <a:solidFill>
                        <a:schemeClr val="bg1"/>
                      </a:solidFill>
                    </a:rPr>
                    <a:t>.</a:t>
                  </a:r>
                  <a:endParaRPr lang="ru-RU" sz="36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9" name="Прямоугольник 48"/>
              <p:cNvSpPr/>
              <p:nvPr/>
            </p:nvSpPr>
            <p:spPr>
              <a:xfrm>
                <a:off x="3365030" y="5301208"/>
                <a:ext cx="594707" cy="556619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51" name="Группа 50"/>
              <p:cNvGrpSpPr/>
              <p:nvPr/>
            </p:nvGrpSpPr>
            <p:grpSpPr>
              <a:xfrm>
                <a:off x="5684460" y="5027062"/>
                <a:ext cx="862117" cy="1386942"/>
                <a:chOff x="5532060" y="4874662"/>
                <a:chExt cx="862117" cy="1386942"/>
              </a:xfrm>
            </p:grpSpPr>
            <p:sp>
              <p:nvSpPr>
                <p:cNvPr id="52" name="Прямоугольник 51"/>
                <p:cNvSpPr/>
                <p:nvPr/>
              </p:nvSpPr>
              <p:spPr>
                <a:xfrm>
                  <a:off x="5578142" y="4975328"/>
                  <a:ext cx="646962" cy="605527"/>
                </a:xfrm>
                <a:prstGeom prst="rect">
                  <a:avLst/>
                </a:prstGeom>
                <a:noFill/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5532060" y="4874662"/>
                  <a:ext cx="834334" cy="7824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4400" b="1" dirty="0" smtClean="0">
                      <a:solidFill>
                        <a:srgbClr val="FF0000"/>
                      </a:solidFill>
                    </a:rPr>
                    <a:t>-ё</a:t>
                  </a:r>
                  <a:endParaRPr lang="ru-RU" sz="44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5559843" y="5479188"/>
                  <a:ext cx="834334" cy="7824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4400" b="1" dirty="0" smtClean="0">
                      <a:solidFill>
                        <a:srgbClr val="FF0000"/>
                      </a:solidFill>
                    </a:rPr>
                    <a:t>-е</a:t>
                  </a:r>
                  <a:endParaRPr lang="ru-RU" sz="4400" b="1" dirty="0"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54" name="Группа 53"/>
              <p:cNvGrpSpPr/>
              <p:nvPr/>
            </p:nvGrpSpPr>
            <p:grpSpPr>
              <a:xfrm>
                <a:off x="4850126" y="5013176"/>
                <a:ext cx="1548475" cy="1396614"/>
                <a:chOff x="4817073" y="4751391"/>
                <a:chExt cx="1548475" cy="1396614"/>
              </a:xfrm>
            </p:grpSpPr>
            <p:sp>
              <p:nvSpPr>
                <p:cNvPr id="55" name="Прямоугольник 54"/>
                <p:cNvSpPr/>
                <p:nvPr/>
              </p:nvSpPr>
              <p:spPr>
                <a:xfrm>
                  <a:off x="4817073" y="4865944"/>
                  <a:ext cx="646962" cy="605527"/>
                </a:xfrm>
                <a:prstGeom prst="rect">
                  <a:avLst/>
                </a:prstGeom>
                <a:noFill/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4817073" y="4751391"/>
                  <a:ext cx="834334" cy="7824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4400" b="1" dirty="0" smtClean="0">
                      <a:solidFill>
                        <a:srgbClr val="FF0000"/>
                      </a:solidFill>
                    </a:rPr>
                    <a:t>-о</a:t>
                  </a:r>
                  <a:endParaRPr lang="ru-RU" sz="44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8" name="TextBox 67"/>
                <p:cNvSpPr txBox="1"/>
                <p:nvPr/>
              </p:nvSpPr>
              <p:spPr>
                <a:xfrm>
                  <a:off x="4844856" y="5355917"/>
                  <a:ext cx="834334" cy="7824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4400" b="1" dirty="0" smtClean="0">
                      <a:solidFill>
                        <a:srgbClr val="FF0000"/>
                      </a:solidFill>
                    </a:rPr>
                    <a:t>-а</a:t>
                  </a:r>
                  <a:endParaRPr lang="ru-RU" sz="44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4" name="Прямоугольник 73"/>
                <p:cNvSpPr/>
                <p:nvPr/>
              </p:nvSpPr>
              <p:spPr>
                <a:xfrm>
                  <a:off x="4844856" y="5531880"/>
                  <a:ext cx="646962" cy="605527"/>
                </a:xfrm>
                <a:prstGeom prst="rect">
                  <a:avLst/>
                </a:prstGeom>
                <a:noFill/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5" name="Прямоугольник 74"/>
                <p:cNvSpPr/>
                <p:nvPr/>
              </p:nvSpPr>
              <p:spPr>
                <a:xfrm>
                  <a:off x="5718586" y="5542478"/>
                  <a:ext cx="646962" cy="605527"/>
                </a:xfrm>
                <a:prstGeom prst="rect">
                  <a:avLst/>
                </a:prstGeom>
                <a:noFill/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58" name="TextBox 57"/>
              <p:cNvSpPr txBox="1"/>
              <p:nvPr/>
            </p:nvSpPr>
            <p:spPr>
              <a:xfrm>
                <a:off x="4886041" y="4442320"/>
                <a:ext cx="15125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3600" b="1" dirty="0" err="1" smtClean="0">
                    <a:solidFill>
                      <a:schemeClr val="bg1"/>
                    </a:solidFill>
                  </a:rPr>
                  <a:t>н.р</a:t>
                </a:r>
                <a:r>
                  <a:rPr lang="ru-RU" sz="3600" b="1" dirty="0" smtClean="0">
                    <a:solidFill>
                      <a:schemeClr val="bg1"/>
                    </a:solidFill>
                  </a:rPr>
                  <a:t>.</a:t>
                </a:r>
                <a:endParaRPr lang="ru-RU" sz="360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2" name="Группа 71"/>
          <p:cNvGrpSpPr/>
          <p:nvPr/>
        </p:nvGrpSpPr>
        <p:grpSpPr>
          <a:xfrm>
            <a:off x="7065722" y="3388294"/>
            <a:ext cx="1546502" cy="1411920"/>
            <a:chOff x="7052548" y="4813826"/>
            <a:chExt cx="1546502" cy="1411920"/>
          </a:xfrm>
        </p:grpSpPr>
        <p:sp>
          <p:nvSpPr>
            <p:cNvPr id="47" name="TextBox 46"/>
            <p:cNvSpPr txBox="1"/>
            <p:nvPr/>
          </p:nvSpPr>
          <p:spPr>
            <a:xfrm>
              <a:off x="7052548" y="4813826"/>
              <a:ext cx="15125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600" b="1" dirty="0" err="1">
                  <a:solidFill>
                    <a:schemeClr val="bg1"/>
                  </a:solidFill>
                </a:rPr>
                <a:t>ж</a:t>
              </a:r>
              <a:r>
                <a:rPr lang="ru-RU" sz="3600" b="1" dirty="0" err="1" smtClean="0">
                  <a:solidFill>
                    <a:schemeClr val="bg1"/>
                  </a:solidFill>
                </a:rPr>
                <a:t>.р</a:t>
              </a:r>
              <a:r>
                <a:rPr lang="ru-RU" sz="3600" b="1" dirty="0" smtClean="0">
                  <a:solidFill>
                    <a:schemeClr val="bg1"/>
                  </a:solidFill>
                </a:rPr>
                <a:t>.</a:t>
              </a:r>
              <a:endParaRPr lang="ru-RU" sz="3600" b="1" dirty="0">
                <a:solidFill>
                  <a:schemeClr val="bg1"/>
                </a:solidFill>
              </a:endParaRPr>
            </a:p>
          </p:txBody>
        </p:sp>
        <p:grpSp>
          <p:nvGrpSpPr>
            <p:cNvPr id="66" name="Группа 65"/>
            <p:cNvGrpSpPr/>
            <p:nvPr/>
          </p:nvGrpSpPr>
          <p:grpSpPr>
            <a:xfrm>
              <a:off x="7141078" y="5443330"/>
              <a:ext cx="1457972" cy="782416"/>
              <a:chOff x="7141078" y="5152949"/>
              <a:chExt cx="1457972" cy="782416"/>
            </a:xfrm>
          </p:grpSpPr>
          <p:cxnSp>
            <p:nvCxnSpPr>
              <p:cNvPr id="60" name="Прямая соединительная линия 59"/>
              <p:cNvCxnSpPr/>
              <p:nvPr/>
            </p:nvCxnSpPr>
            <p:spPr>
              <a:xfrm>
                <a:off x="7141078" y="5796601"/>
                <a:ext cx="498002" cy="0"/>
              </a:xfrm>
              <a:prstGeom prst="line">
                <a:avLst/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2" name="Группа 61"/>
              <p:cNvGrpSpPr/>
              <p:nvPr/>
            </p:nvGrpSpPr>
            <p:grpSpPr>
              <a:xfrm>
                <a:off x="7764716" y="5152949"/>
                <a:ext cx="834334" cy="782416"/>
                <a:chOff x="395536" y="6165304"/>
                <a:chExt cx="834334" cy="782416"/>
              </a:xfrm>
            </p:grpSpPr>
            <p:sp>
              <p:nvSpPr>
                <p:cNvPr id="63" name="Прямоугольник 62"/>
                <p:cNvSpPr/>
                <p:nvPr/>
              </p:nvSpPr>
              <p:spPr>
                <a:xfrm>
                  <a:off x="396647" y="6252472"/>
                  <a:ext cx="646962" cy="605527"/>
                </a:xfrm>
                <a:prstGeom prst="rect">
                  <a:avLst/>
                </a:prstGeom>
                <a:noFill/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4" name="TextBox 63"/>
                <p:cNvSpPr txBox="1"/>
                <p:nvPr/>
              </p:nvSpPr>
              <p:spPr>
                <a:xfrm>
                  <a:off x="395536" y="6165304"/>
                  <a:ext cx="834334" cy="7824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ru-RU" sz="4400" b="1" dirty="0">
                    <a:solidFill>
                      <a:srgbClr val="FF0000"/>
                    </a:solidFill>
                  </a:endParaRPr>
                </a:p>
              </p:txBody>
            </p:sp>
          </p:grpSp>
        </p:grpSp>
      </p:grpSp>
      <p:pic>
        <p:nvPicPr>
          <p:cNvPr id="23" name="Picture 2" descr="C:\Users\Администратор\Pictures\Confused-Emoticon 1.jpg">
            <a:hlinkClick r:id="rId5" action="ppaction://hlinkpres?slideindex=1&amp;slidetitle="/>
          </p:cNvPr>
          <p:cNvPicPr>
            <a:picLocks noChangeAspect="1" noChangeArrowheads="1"/>
          </p:cNvPicPr>
          <p:nvPr/>
        </p:nvPicPr>
        <p:blipFill rotWithShape="1">
          <a:blip r:embed="rId6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5685" y="1171554"/>
            <a:ext cx="941837" cy="81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Администратор\Pictures\Confused-Emoticon - 2.jpg">
            <a:hlinkClick r:id="rId7" action="ppaction://hlinkpres?slideindex=1&amp;slidetitle="/>
          </p:cNvPr>
          <p:cNvPicPr>
            <a:picLocks noChangeAspect="1" noChangeArrowheads="1"/>
          </p:cNvPicPr>
          <p:nvPr/>
        </p:nvPicPr>
        <p:blipFill rotWithShape="1">
          <a:blip r:embed="rId8" cstate="screen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019837" y="1124744"/>
            <a:ext cx="948184" cy="8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3" descr="C:\Users\Администратор\Pictures\Confused-Emoticon - 2.jpg">
            <a:hlinkClick r:id="rId9" action="ppaction://hlinkpres?slideindex=1&amp;slidetitle="/>
          </p:cNvPr>
          <p:cNvPicPr>
            <a:picLocks noChangeAspect="1" noChangeArrowheads="1"/>
          </p:cNvPicPr>
          <p:nvPr/>
        </p:nvPicPr>
        <p:blipFill rotWithShape="1">
          <a:blip r:embed="rId8" cstate="screen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117538" y="1171554"/>
            <a:ext cx="948184" cy="8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Багетная рамка 31"/>
          <p:cNvSpPr/>
          <p:nvPr/>
        </p:nvSpPr>
        <p:spPr>
          <a:xfrm>
            <a:off x="928842" y="5558404"/>
            <a:ext cx="7025643" cy="1008112"/>
          </a:xfrm>
          <a:prstGeom prst="bevel">
            <a:avLst/>
          </a:prstGeom>
          <a:blipFill>
            <a:blip r:embed="rId10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1134070" y="5733256"/>
            <a:ext cx="6687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4000" b="1" dirty="0" smtClean="0">
                <a:solidFill>
                  <a:srgbClr val="FF0000"/>
                </a:solidFill>
              </a:rPr>
              <a:t>Рознаскланяльныя назоўнікі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59" name="Picture 2" descr="C:\Users\Администратор\Pictures\Confused-Emoticon 1.jpg">
            <a:hlinkClick r:id="rId11" action="ppaction://hlinkpres?slideindex=1&amp;slidetitle="/>
          </p:cNvPr>
          <p:cNvPicPr>
            <a:picLocks noChangeAspect="1" noChangeArrowheads="1"/>
          </p:cNvPicPr>
          <p:nvPr/>
        </p:nvPicPr>
        <p:blipFill rotWithShape="1">
          <a:blip r:embed="rId6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1484" y="5214118"/>
            <a:ext cx="941837" cy="81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91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5254d4864c418a8f017f8d7c6c799fe273a7658"/>
  <p:tag name="ISPRING_RESOURCE_PATHS_HASH_PRESENTER" val="ac3e38ecc47a78626b71a13ff642c961d23835d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1466</TotalTime>
  <Words>91</Words>
  <Application>Microsoft Office PowerPoint</Application>
  <PresentationFormat>Экран (4:3)</PresentationFormat>
  <Paragraphs>24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SPecialiST RePack, SanBuild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Камплект інтэрактыўных плакатаў  «Склонавыя канчаткі назоўнікаў»</dc:title>
  <dc:creator>Администратор</dc:creator>
  <cp:lastModifiedBy>User_45</cp:lastModifiedBy>
  <cp:revision>22</cp:revision>
  <dcterms:created xsi:type="dcterms:W3CDTF">2014-01-04T17:31:10Z</dcterms:created>
  <dcterms:modified xsi:type="dcterms:W3CDTF">2019-02-26T06:31:35Z</dcterms:modified>
</cp:coreProperties>
</file>