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7" r:id="rId2"/>
    <p:sldId id="273" r:id="rId3"/>
    <p:sldId id="275" r:id="rId4"/>
    <p:sldId id="276" r:id="rId5"/>
  </p:sldIdLst>
  <p:sldSz cx="9144000" cy="6858000" type="screen4x3"/>
  <p:notesSz cx="6858000" cy="9144000"/>
  <p:custDataLst>
    <p:tags r:id="rId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C1542-A36F-44B3-91D8-2BE3495B5BE4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46F52-D6D2-4669-B0FB-665BA92CA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04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46F52-D6D2-4669-B0FB-665BA92CA2F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782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5987-95E9-40DA-B045-F0C48D9125C7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2E2C-69DD-40BB-BE1D-7C3F17103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63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5987-95E9-40DA-B045-F0C48D9125C7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2E2C-69DD-40BB-BE1D-7C3F17103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063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5987-95E9-40DA-B045-F0C48D9125C7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2E2C-69DD-40BB-BE1D-7C3F17103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27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5987-95E9-40DA-B045-F0C48D9125C7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2E2C-69DD-40BB-BE1D-7C3F17103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264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5987-95E9-40DA-B045-F0C48D9125C7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2E2C-69DD-40BB-BE1D-7C3F17103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07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5987-95E9-40DA-B045-F0C48D9125C7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2E2C-69DD-40BB-BE1D-7C3F17103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01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5987-95E9-40DA-B045-F0C48D9125C7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2E2C-69DD-40BB-BE1D-7C3F17103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71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5987-95E9-40DA-B045-F0C48D9125C7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2E2C-69DD-40BB-BE1D-7C3F17103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940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5987-95E9-40DA-B045-F0C48D9125C7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2E2C-69DD-40BB-BE1D-7C3F17103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88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5987-95E9-40DA-B045-F0C48D9125C7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2E2C-69DD-40BB-BE1D-7C3F17103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564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5987-95E9-40DA-B045-F0C48D9125C7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2E2C-69DD-40BB-BE1D-7C3F17103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488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F5987-95E9-40DA-B045-F0C48D9125C7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F2E2C-69DD-40BB-BE1D-7C3F17103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5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5" Type="http://schemas.openxmlformats.org/officeDocument/2006/relationships/image" Target="../media/image6.jpe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15760" y="1844824"/>
            <a:ext cx="635949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solidFill>
                  <a:srgbClr val="CC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Склонавыя</a:t>
            </a:r>
            <a:r>
              <a:rPr lang="ru-RU" sz="5400" b="1" cap="none" spc="0" dirty="0" smtClean="0">
                <a:ln w="11430"/>
                <a:solidFill>
                  <a:srgbClr val="CC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solidFill>
                  <a:srgbClr val="CC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канчаткі</a:t>
            </a:r>
            <a:r>
              <a:rPr lang="ru-RU" sz="5400" b="1" cap="none" spc="0" dirty="0" smtClean="0">
                <a:ln w="11430"/>
                <a:solidFill>
                  <a:srgbClr val="CC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cap="none" spc="0" dirty="0" err="1" smtClean="0">
                <a:ln w="11430"/>
                <a:solidFill>
                  <a:srgbClr val="CC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рознаскланяльных</a:t>
            </a:r>
            <a:endParaRPr lang="ru-RU" sz="5400" b="1" dirty="0">
              <a:ln w="11430"/>
              <a:solidFill>
                <a:srgbClr val="CC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err="1" smtClean="0">
                <a:ln w="11430"/>
                <a:solidFill>
                  <a:srgbClr val="CC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</a:t>
            </a:r>
            <a:r>
              <a:rPr lang="be-BY" sz="5400" b="1" cap="none" spc="0" dirty="0" smtClean="0">
                <a:ln w="11430"/>
                <a:solidFill>
                  <a:srgbClr val="CC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ў</a:t>
            </a:r>
            <a:r>
              <a:rPr lang="ru-RU" sz="5400" b="1" cap="none" spc="0" dirty="0" err="1" smtClean="0">
                <a:ln w="11430"/>
                <a:solidFill>
                  <a:srgbClr val="CC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нікаў</a:t>
            </a:r>
            <a:endParaRPr lang="ru-RU" sz="5400" b="1" cap="none" spc="0" dirty="0">
              <a:ln w="11430"/>
              <a:solidFill>
                <a:srgbClr val="CC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img0.liveinternet.ru/images/attach/c/9/106/539/106539066_aQ8M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4" t="9671" r="27889"/>
          <a:stretch/>
        </p:blipFill>
        <p:spPr bwMode="auto">
          <a:xfrm>
            <a:off x="185979" y="3347634"/>
            <a:ext cx="1859797" cy="351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005.radikal.ru/0803/e7/5df4edcacdbc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131" y="0"/>
            <a:ext cx="185348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0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Канчатк</a:t>
            </a:r>
            <a:r>
              <a:rPr lang="be-BY" b="1" dirty="0" smtClean="0">
                <a:solidFill>
                  <a:srgbClr val="FF0000"/>
                </a:solidFill>
              </a:rPr>
              <a:t>і назоўнікаў  муж. роду  </a:t>
            </a:r>
            <a:br>
              <a:rPr lang="be-BY" b="1" dirty="0" smtClean="0">
                <a:solidFill>
                  <a:srgbClr val="FF0000"/>
                </a:solidFill>
              </a:rPr>
            </a:br>
            <a:r>
              <a:rPr lang="be-BY" b="1" dirty="0" smtClean="0">
                <a:solidFill>
                  <a:srgbClr val="FF0000"/>
                </a:solidFill>
              </a:rPr>
              <a:t>на -а(-я) у творным склоне</a:t>
            </a:r>
            <a:endParaRPr lang="ru-RU" b="1" dirty="0">
              <a:solidFill>
                <a:srgbClr val="FF000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92607" y="1365236"/>
            <a:ext cx="3324764" cy="1107997"/>
            <a:chOff x="251520" y="1454553"/>
            <a:chExt cx="3486957" cy="1107996"/>
          </a:xfrm>
          <a:solidFill>
            <a:schemeClr val="accent1">
              <a:lumMod val="75000"/>
              <a:alpha val="0"/>
            </a:schemeClr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251520" y="1772816"/>
              <a:ext cx="3486957" cy="606637"/>
              <a:chOff x="251520" y="1772816"/>
              <a:chExt cx="3486957" cy="606637"/>
            </a:xfrm>
            <a:grpFill/>
          </p:grpSpPr>
          <p:grpSp>
            <p:nvGrpSpPr>
              <p:cNvPr id="7" name="Группа 6"/>
              <p:cNvGrpSpPr/>
              <p:nvPr/>
            </p:nvGrpSpPr>
            <p:grpSpPr>
              <a:xfrm>
                <a:off x="251520" y="2008551"/>
                <a:ext cx="2736304" cy="370902"/>
                <a:chOff x="179512" y="1916832"/>
                <a:chExt cx="2232248" cy="288032"/>
              </a:xfrm>
              <a:grpFill/>
            </p:grpSpPr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>
                  <a:off x="179512" y="2204864"/>
                  <a:ext cx="2232248" cy="0"/>
                </a:xfrm>
                <a:prstGeom prst="line">
                  <a:avLst/>
                </a:prstGeom>
                <a:grpFill/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 flipV="1">
                  <a:off x="2411760" y="1916832"/>
                  <a:ext cx="0" cy="288032"/>
                </a:xfrm>
                <a:prstGeom prst="line">
                  <a:avLst/>
                </a:prstGeom>
                <a:grpFill/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Прямоугольник 8"/>
              <p:cNvSpPr/>
              <p:nvPr/>
            </p:nvSpPr>
            <p:spPr>
              <a:xfrm>
                <a:off x="3131840" y="1772816"/>
                <a:ext cx="606637" cy="606637"/>
              </a:xfrm>
              <a:prstGeom prst="rect">
                <a:avLst/>
              </a:prstGeom>
              <a:grpFill/>
              <a:ln w="349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131840" y="1454553"/>
              <a:ext cx="606637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6600" i="1" dirty="0" smtClean="0">
                  <a:solidFill>
                    <a:srgbClr val="FF0000"/>
                  </a:solidFill>
                </a:rPr>
                <a:t>а</a:t>
              </a:r>
              <a:endParaRPr lang="ru-RU" sz="6600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Равнобедренный треугольник 13"/>
          <p:cNvSpPr/>
          <p:nvPr/>
        </p:nvSpPr>
        <p:spPr>
          <a:xfrm rot="11894992">
            <a:off x="3189380" y="1373845"/>
            <a:ext cx="77559" cy="267113"/>
          </a:xfrm>
          <a:prstGeom prst="triangle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7" name="Группа 116"/>
          <p:cNvGrpSpPr/>
          <p:nvPr/>
        </p:nvGrpSpPr>
        <p:grpSpPr>
          <a:xfrm>
            <a:off x="4685190" y="1371255"/>
            <a:ext cx="3842800" cy="1193650"/>
            <a:chOff x="4868761" y="1371255"/>
            <a:chExt cx="4030264" cy="1193649"/>
          </a:xfrm>
          <a:solidFill>
            <a:schemeClr val="accent1">
              <a:lumMod val="75000"/>
              <a:alpha val="0"/>
            </a:schemeClr>
          </a:solidFill>
        </p:grpSpPr>
        <p:sp>
          <p:nvSpPr>
            <p:cNvPr id="19" name="Прямоугольник 18"/>
            <p:cNvSpPr/>
            <p:nvPr/>
          </p:nvSpPr>
          <p:spPr>
            <a:xfrm>
              <a:off x="7763789" y="1710376"/>
              <a:ext cx="927375" cy="673474"/>
            </a:xfrm>
            <a:prstGeom prst="rect">
              <a:avLst/>
            </a:prstGeom>
            <a:grp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4868761" y="1371255"/>
              <a:ext cx="4030264" cy="1193649"/>
              <a:chOff x="4868761" y="1994858"/>
              <a:chExt cx="4030264" cy="1193649"/>
            </a:xfrm>
            <a:grpFill/>
          </p:grpSpPr>
          <p:sp>
            <p:nvSpPr>
              <p:cNvPr id="13" name="Равнобедренный треугольник 12"/>
              <p:cNvSpPr/>
              <p:nvPr/>
            </p:nvSpPr>
            <p:spPr>
              <a:xfrm rot="11894992">
                <a:off x="8172095" y="1994858"/>
                <a:ext cx="81343" cy="267113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3" name="Группа 22"/>
              <p:cNvGrpSpPr/>
              <p:nvPr/>
            </p:nvGrpSpPr>
            <p:grpSpPr>
              <a:xfrm>
                <a:off x="4868761" y="2080511"/>
                <a:ext cx="4030264" cy="1107996"/>
                <a:chOff x="4868761" y="2080511"/>
                <a:chExt cx="4030264" cy="1107996"/>
              </a:xfrm>
              <a:grpFill/>
            </p:grpSpPr>
            <p:grpSp>
              <p:nvGrpSpPr>
                <p:cNvPr id="18" name="Группа 17"/>
                <p:cNvGrpSpPr/>
                <p:nvPr/>
              </p:nvGrpSpPr>
              <p:grpSpPr>
                <a:xfrm>
                  <a:off x="4868761" y="2570561"/>
                  <a:ext cx="2736304" cy="370902"/>
                  <a:chOff x="179512" y="1916832"/>
                  <a:chExt cx="2232248" cy="288032"/>
                </a:xfrm>
                <a:grpFill/>
              </p:grpSpPr>
              <p:cxnSp>
                <p:nvCxnSpPr>
                  <p:cNvPr id="20" name="Прямая соединительная линия 19"/>
                  <p:cNvCxnSpPr/>
                  <p:nvPr/>
                </p:nvCxnSpPr>
                <p:spPr>
                  <a:xfrm>
                    <a:off x="179512" y="2204864"/>
                    <a:ext cx="2232248" cy="0"/>
                  </a:xfrm>
                  <a:prstGeom prst="line">
                    <a:avLst/>
                  </a:prstGeom>
                  <a:grpFill/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Прямая соединительная линия 20"/>
                  <p:cNvCxnSpPr/>
                  <p:nvPr/>
                </p:nvCxnSpPr>
                <p:spPr>
                  <a:xfrm flipV="1">
                    <a:off x="2411760" y="1916832"/>
                    <a:ext cx="0" cy="288032"/>
                  </a:xfrm>
                  <a:prstGeom prst="line">
                    <a:avLst/>
                  </a:prstGeom>
                  <a:grpFill/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" name="TextBox 16"/>
                <p:cNvSpPr txBox="1"/>
                <p:nvPr/>
              </p:nvSpPr>
              <p:spPr>
                <a:xfrm>
                  <a:off x="7683050" y="2080511"/>
                  <a:ext cx="1215975" cy="110799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6600" i="1" dirty="0" smtClean="0">
                      <a:solidFill>
                        <a:srgbClr val="FF0000"/>
                      </a:solidFill>
                    </a:rPr>
                    <a:t>ой</a:t>
                  </a:r>
                  <a:endParaRPr lang="ru-RU" sz="6600" i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grpSp>
        <p:nvGrpSpPr>
          <p:cNvPr id="27" name="Группа 26"/>
          <p:cNvGrpSpPr/>
          <p:nvPr/>
        </p:nvGrpSpPr>
        <p:grpSpPr>
          <a:xfrm>
            <a:off x="116233" y="4005064"/>
            <a:ext cx="3486957" cy="1107996"/>
            <a:chOff x="251520" y="1454553"/>
            <a:chExt cx="3486957" cy="1107996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251520" y="1772816"/>
              <a:ext cx="3486957" cy="606637"/>
              <a:chOff x="251520" y="1772816"/>
              <a:chExt cx="3486957" cy="606637"/>
            </a:xfrm>
          </p:grpSpPr>
          <p:grpSp>
            <p:nvGrpSpPr>
              <p:cNvPr id="31" name="Группа 30"/>
              <p:cNvGrpSpPr/>
              <p:nvPr/>
            </p:nvGrpSpPr>
            <p:grpSpPr>
              <a:xfrm>
                <a:off x="251520" y="2008551"/>
                <a:ext cx="2736304" cy="370902"/>
                <a:chOff x="179512" y="1916832"/>
                <a:chExt cx="2232248" cy="288032"/>
              </a:xfrm>
            </p:grpSpPr>
            <p:cxnSp>
              <p:nvCxnSpPr>
                <p:cNvPr id="33" name="Прямая соединительная линия 32"/>
                <p:cNvCxnSpPr/>
                <p:nvPr/>
              </p:nvCxnSpPr>
              <p:spPr>
                <a:xfrm>
                  <a:off x="179512" y="2204864"/>
                  <a:ext cx="2232248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Прямая соединительная линия 33"/>
                <p:cNvCxnSpPr/>
                <p:nvPr/>
              </p:nvCxnSpPr>
              <p:spPr>
                <a:xfrm flipV="1">
                  <a:off x="2411760" y="1916832"/>
                  <a:ext cx="0" cy="288032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Прямоугольник 31"/>
              <p:cNvSpPr/>
              <p:nvPr/>
            </p:nvSpPr>
            <p:spPr>
              <a:xfrm>
                <a:off x="3131840" y="1772816"/>
                <a:ext cx="606637" cy="606637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 w="349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3131840" y="1454553"/>
              <a:ext cx="6066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i="1" dirty="0" smtClean="0">
                  <a:solidFill>
                    <a:srgbClr val="FF0000"/>
                  </a:solidFill>
                </a:rPr>
                <a:t>я</a:t>
              </a:r>
              <a:endParaRPr lang="ru-RU" sz="6600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8" name="Равнобедренный треугольник 27"/>
          <p:cNvSpPr/>
          <p:nvPr/>
        </p:nvSpPr>
        <p:spPr>
          <a:xfrm rot="11894992">
            <a:off x="3259199" y="4013673"/>
            <a:ext cx="81343" cy="26711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3" name="Группа 42"/>
          <p:cNvGrpSpPr/>
          <p:nvPr/>
        </p:nvGrpSpPr>
        <p:grpSpPr>
          <a:xfrm>
            <a:off x="179512" y="2311841"/>
            <a:ext cx="3324764" cy="1107997"/>
            <a:chOff x="251520" y="1454553"/>
            <a:chExt cx="3486957" cy="1107996"/>
          </a:xfrm>
          <a:solidFill>
            <a:schemeClr val="accent1">
              <a:lumMod val="75000"/>
              <a:alpha val="0"/>
            </a:schemeClr>
          </a:solidFill>
        </p:grpSpPr>
        <p:grpSp>
          <p:nvGrpSpPr>
            <p:cNvPr id="45" name="Группа 44"/>
            <p:cNvGrpSpPr/>
            <p:nvPr/>
          </p:nvGrpSpPr>
          <p:grpSpPr>
            <a:xfrm>
              <a:off x="251520" y="1772816"/>
              <a:ext cx="3486957" cy="606637"/>
              <a:chOff x="251520" y="1772816"/>
              <a:chExt cx="3486957" cy="606637"/>
            </a:xfrm>
            <a:grpFill/>
          </p:grpSpPr>
          <p:grpSp>
            <p:nvGrpSpPr>
              <p:cNvPr id="47" name="Группа 46"/>
              <p:cNvGrpSpPr/>
              <p:nvPr/>
            </p:nvGrpSpPr>
            <p:grpSpPr>
              <a:xfrm>
                <a:off x="251520" y="2008551"/>
                <a:ext cx="2736304" cy="370902"/>
                <a:chOff x="179512" y="1916832"/>
                <a:chExt cx="2232248" cy="288032"/>
              </a:xfrm>
              <a:grpFill/>
            </p:grpSpPr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>
                  <a:off x="179512" y="2204864"/>
                  <a:ext cx="2232248" cy="0"/>
                </a:xfrm>
                <a:prstGeom prst="line">
                  <a:avLst/>
                </a:prstGeom>
                <a:grpFill/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 flipV="1">
                  <a:off x="2411760" y="1916832"/>
                  <a:ext cx="0" cy="288032"/>
                </a:xfrm>
                <a:prstGeom prst="line">
                  <a:avLst/>
                </a:prstGeom>
                <a:grpFill/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Прямоугольник 47"/>
              <p:cNvSpPr/>
              <p:nvPr/>
            </p:nvSpPr>
            <p:spPr>
              <a:xfrm>
                <a:off x="3131840" y="1772816"/>
                <a:ext cx="606637" cy="606637"/>
              </a:xfrm>
              <a:prstGeom prst="rect">
                <a:avLst/>
              </a:prstGeom>
              <a:grpFill/>
              <a:ln w="349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3131840" y="1454553"/>
              <a:ext cx="606637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6600" i="1" dirty="0" smtClean="0">
                  <a:solidFill>
                    <a:srgbClr val="FF0000"/>
                  </a:solidFill>
                </a:rPr>
                <a:t>а</a:t>
              </a:r>
              <a:endParaRPr lang="ru-RU" sz="6600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4" name="Равнобедренный треугольник 43"/>
          <p:cNvSpPr/>
          <p:nvPr/>
        </p:nvSpPr>
        <p:spPr>
          <a:xfrm rot="11894992">
            <a:off x="1736254" y="2356973"/>
            <a:ext cx="77559" cy="267113"/>
          </a:xfrm>
          <a:prstGeom prst="triangle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9" name="Группа 58"/>
          <p:cNvGrpSpPr/>
          <p:nvPr/>
        </p:nvGrpSpPr>
        <p:grpSpPr>
          <a:xfrm>
            <a:off x="107504" y="5016320"/>
            <a:ext cx="3486957" cy="1107996"/>
            <a:chOff x="251520" y="1454553"/>
            <a:chExt cx="3486957" cy="1107996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251520" y="1772816"/>
              <a:ext cx="3486957" cy="606637"/>
              <a:chOff x="251520" y="1772816"/>
              <a:chExt cx="3486957" cy="606637"/>
            </a:xfrm>
          </p:grpSpPr>
          <p:grpSp>
            <p:nvGrpSpPr>
              <p:cNvPr id="63" name="Группа 62"/>
              <p:cNvGrpSpPr/>
              <p:nvPr/>
            </p:nvGrpSpPr>
            <p:grpSpPr>
              <a:xfrm>
                <a:off x="251520" y="2008551"/>
                <a:ext cx="2736304" cy="370902"/>
                <a:chOff x="179512" y="1916832"/>
                <a:chExt cx="2232248" cy="288032"/>
              </a:xfrm>
            </p:grpSpPr>
            <p:cxnSp>
              <p:nvCxnSpPr>
                <p:cNvPr id="65" name="Прямая соединительная линия 64"/>
                <p:cNvCxnSpPr/>
                <p:nvPr/>
              </p:nvCxnSpPr>
              <p:spPr>
                <a:xfrm>
                  <a:off x="179512" y="2204864"/>
                  <a:ext cx="2232248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Прямая соединительная линия 65"/>
                <p:cNvCxnSpPr/>
                <p:nvPr/>
              </p:nvCxnSpPr>
              <p:spPr>
                <a:xfrm flipV="1">
                  <a:off x="2411760" y="1916832"/>
                  <a:ext cx="0" cy="288032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4" name="Прямоугольник 63"/>
              <p:cNvSpPr/>
              <p:nvPr/>
            </p:nvSpPr>
            <p:spPr>
              <a:xfrm>
                <a:off x="3131840" y="1772816"/>
                <a:ext cx="606637" cy="606637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 w="349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3131840" y="1454553"/>
              <a:ext cx="6066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i="1" dirty="0" smtClean="0">
                  <a:solidFill>
                    <a:srgbClr val="FF0000"/>
                  </a:solidFill>
                </a:rPr>
                <a:t>я</a:t>
              </a:r>
              <a:endParaRPr lang="ru-RU" sz="6600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0" name="Равнобедренный треугольник 59"/>
          <p:cNvSpPr/>
          <p:nvPr/>
        </p:nvSpPr>
        <p:spPr>
          <a:xfrm rot="11894992">
            <a:off x="1732566" y="5075581"/>
            <a:ext cx="81343" cy="26711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7" name="Группа 86"/>
          <p:cNvGrpSpPr/>
          <p:nvPr/>
        </p:nvGrpSpPr>
        <p:grpSpPr>
          <a:xfrm>
            <a:off x="4562552" y="4986063"/>
            <a:ext cx="4207308" cy="1138253"/>
            <a:chOff x="5004048" y="4986063"/>
            <a:chExt cx="4207308" cy="1138253"/>
          </a:xfrm>
        </p:grpSpPr>
        <p:grpSp>
          <p:nvGrpSpPr>
            <p:cNvPr id="67" name="Группа 66"/>
            <p:cNvGrpSpPr/>
            <p:nvPr/>
          </p:nvGrpSpPr>
          <p:grpSpPr>
            <a:xfrm>
              <a:off x="5004048" y="4986063"/>
              <a:ext cx="4207308" cy="1138253"/>
              <a:chOff x="4868761" y="2111761"/>
              <a:chExt cx="4207308" cy="1138253"/>
            </a:xfrm>
          </p:grpSpPr>
          <p:sp>
            <p:nvSpPr>
              <p:cNvPr id="68" name="Равнобедренный треугольник 67"/>
              <p:cNvSpPr/>
              <p:nvPr/>
            </p:nvSpPr>
            <p:spPr>
              <a:xfrm rot="11894992">
                <a:off x="6166847" y="2111761"/>
                <a:ext cx="81343" cy="26711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9" name="Группа 68"/>
              <p:cNvGrpSpPr/>
              <p:nvPr/>
            </p:nvGrpSpPr>
            <p:grpSpPr>
              <a:xfrm>
                <a:off x="4868761" y="2142018"/>
                <a:ext cx="4207308" cy="1107996"/>
                <a:chOff x="4868761" y="2142018"/>
                <a:chExt cx="4207308" cy="1107996"/>
              </a:xfrm>
            </p:grpSpPr>
            <p:grpSp>
              <p:nvGrpSpPr>
                <p:cNvPr id="70" name="Группа 69"/>
                <p:cNvGrpSpPr/>
                <p:nvPr/>
              </p:nvGrpSpPr>
              <p:grpSpPr>
                <a:xfrm>
                  <a:off x="4868761" y="2570561"/>
                  <a:ext cx="2736304" cy="370902"/>
                  <a:chOff x="179512" y="1916832"/>
                  <a:chExt cx="2232248" cy="288032"/>
                </a:xfrm>
              </p:grpSpPr>
              <p:cxnSp>
                <p:nvCxnSpPr>
                  <p:cNvPr id="72" name="Прямая соединительная линия 71"/>
                  <p:cNvCxnSpPr/>
                  <p:nvPr/>
                </p:nvCxnSpPr>
                <p:spPr>
                  <a:xfrm>
                    <a:off x="179512" y="2204864"/>
                    <a:ext cx="2232248" cy="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Прямая соединительная линия 72"/>
                  <p:cNvCxnSpPr/>
                  <p:nvPr/>
                </p:nvCxnSpPr>
                <p:spPr>
                  <a:xfrm flipV="1">
                    <a:off x="2411760" y="1916832"/>
                    <a:ext cx="0" cy="288032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1" name="TextBox 70"/>
                <p:cNvSpPr txBox="1"/>
                <p:nvPr/>
              </p:nvSpPr>
              <p:spPr>
                <a:xfrm>
                  <a:off x="7798979" y="2142018"/>
                  <a:ext cx="1277090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e-BY" sz="6600" i="1" dirty="0" smtClean="0">
                      <a:solidFill>
                        <a:srgbClr val="FF0000"/>
                      </a:solidFill>
                    </a:rPr>
                    <a:t>ем</a:t>
                  </a:r>
                  <a:endParaRPr lang="ru-RU" sz="6600" i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81" name="Прямоугольник 80"/>
            <p:cNvSpPr/>
            <p:nvPr/>
          </p:nvSpPr>
          <p:spPr>
            <a:xfrm>
              <a:off x="7934266" y="5233581"/>
              <a:ext cx="1014802" cy="67347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4555861" y="3783810"/>
            <a:ext cx="3968880" cy="1125119"/>
            <a:chOff x="4868761" y="2317860"/>
            <a:chExt cx="3968880" cy="1125119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4868761" y="2317860"/>
              <a:ext cx="3968880" cy="1125119"/>
              <a:chOff x="4868761" y="1994858"/>
              <a:chExt cx="3968880" cy="1125119"/>
            </a:xfrm>
          </p:grpSpPr>
          <p:sp>
            <p:nvSpPr>
              <p:cNvPr id="36" name="Равнобедренный треугольник 35"/>
              <p:cNvSpPr/>
              <p:nvPr/>
            </p:nvSpPr>
            <p:spPr>
              <a:xfrm rot="11894992">
                <a:off x="8172095" y="1994858"/>
                <a:ext cx="81343" cy="26711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7" name="Группа 36"/>
              <p:cNvGrpSpPr/>
              <p:nvPr/>
            </p:nvGrpSpPr>
            <p:grpSpPr>
              <a:xfrm>
                <a:off x="4868761" y="2011981"/>
                <a:ext cx="3968880" cy="1107996"/>
                <a:chOff x="4868761" y="2011981"/>
                <a:chExt cx="3968880" cy="1107996"/>
              </a:xfrm>
            </p:grpSpPr>
            <p:grpSp>
              <p:nvGrpSpPr>
                <p:cNvPr id="38" name="Группа 37"/>
                <p:cNvGrpSpPr/>
                <p:nvPr/>
              </p:nvGrpSpPr>
              <p:grpSpPr>
                <a:xfrm>
                  <a:off x="4868761" y="2570561"/>
                  <a:ext cx="2736304" cy="370902"/>
                  <a:chOff x="179512" y="1916832"/>
                  <a:chExt cx="2232248" cy="288032"/>
                </a:xfrm>
              </p:grpSpPr>
              <p:cxnSp>
                <p:nvCxnSpPr>
                  <p:cNvPr id="40" name="Прямая соединительная линия 39"/>
                  <p:cNvCxnSpPr/>
                  <p:nvPr/>
                </p:nvCxnSpPr>
                <p:spPr>
                  <a:xfrm>
                    <a:off x="179512" y="2204864"/>
                    <a:ext cx="2232248" cy="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Прямая соединительная линия 40"/>
                  <p:cNvCxnSpPr/>
                  <p:nvPr/>
                </p:nvCxnSpPr>
                <p:spPr>
                  <a:xfrm flipV="1">
                    <a:off x="2411760" y="1916832"/>
                    <a:ext cx="0" cy="288032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9" name="TextBox 38"/>
                <p:cNvSpPr txBox="1"/>
                <p:nvPr/>
              </p:nvSpPr>
              <p:spPr>
                <a:xfrm>
                  <a:off x="7748792" y="2011981"/>
                  <a:ext cx="1088849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6600" i="1" dirty="0" err="1" smtClean="0">
                      <a:solidFill>
                        <a:srgbClr val="FF0000"/>
                      </a:solidFill>
                    </a:rPr>
                    <a:t>ёй</a:t>
                  </a:r>
                  <a:endParaRPr lang="ru-RU" sz="6600" i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82" name="Прямоугольник 81"/>
            <p:cNvSpPr/>
            <p:nvPr/>
          </p:nvSpPr>
          <p:spPr>
            <a:xfrm>
              <a:off x="7838467" y="2636912"/>
              <a:ext cx="927375" cy="67347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4683110" y="2383849"/>
            <a:ext cx="3947385" cy="1107997"/>
            <a:chOff x="5004048" y="3988545"/>
            <a:chExt cx="4139952" cy="1107996"/>
          </a:xfrm>
          <a:solidFill>
            <a:schemeClr val="accent1">
              <a:lumMod val="75000"/>
              <a:alpha val="0"/>
            </a:schemeClr>
          </a:solidFill>
        </p:grpSpPr>
        <p:grpSp>
          <p:nvGrpSpPr>
            <p:cNvPr id="51" name="Группа 50"/>
            <p:cNvGrpSpPr/>
            <p:nvPr/>
          </p:nvGrpSpPr>
          <p:grpSpPr>
            <a:xfrm>
              <a:off x="5004048" y="3988545"/>
              <a:ext cx="4139952" cy="1107996"/>
              <a:chOff x="4868761" y="2060848"/>
              <a:chExt cx="4139952" cy="1107996"/>
            </a:xfrm>
            <a:grpFill/>
          </p:grpSpPr>
          <p:sp>
            <p:nvSpPr>
              <p:cNvPr id="52" name="Равнобедренный треугольник 51"/>
              <p:cNvSpPr/>
              <p:nvPr/>
            </p:nvSpPr>
            <p:spPr>
              <a:xfrm rot="11894992">
                <a:off x="6420708" y="2063771"/>
                <a:ext cx="81343" cy="267113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3" name="Группа 52"/>
              <p:cNvGrpSpPr/>
              <p:nvPr/>
            </p:nvGrpSpPr>
            <p:grpSpPr>
              <a:xfrm>
                <a:off x="4868761" y="2060848"/>
                <a:ext cx="4139952" cy="1107996"/>
                <a:chOff x="4868761" y="2060848"/>
                <a:chExt cx="4139952" cy="1107996"/>
              </a:xfrm>
              <a:grpFill/>
            </p:grpSpPr>
            <p:grpSp>
              <p:nvGrpSpPr>
                <p:cNvPr id="54" name="Группа 53"/>
                <p:cNvGrpSpPr/>
                <p:nvPr/>
              </p:nvGrpSpPr>
              <p:grpSpPr>
                <a:xfrm>
                  <a:off x="4868761" y="2570561"/>
                  <a:ext cx="2736304" cy="370902"/>
                  <a:chOff x="179512" y="1916832"/>
                  <a:chExt cx="2232248" cy="288032"/>
                </a:xfrm>
                <a:grpFill/>
              </p:grpSpPr>
              <p:cxnSp>
                <p:nvCxnSpPr>
                  <p:cNvPr id="56" name="Прямая соединительная линия 55"/>
                  <p:cNvCxnSpPr/>
                  <p:nvPr/>
                </p:nvCxnSpPr>
                <p:spPr>
                  <a:xfrm>
                    <a:off x="179512" y="2204864"/>
                    <a:ext cx="2232248" cy="0"/>
                  </a:xfrm>
                  <a:prstGeom prst="line">
                    <a:avLst/>
                  </a:prstGeom>
                  <a:grpFill/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Прямая соединительная линия 56"/>
                  <p:cNvCxnSpPr/>
                  <p:nvPr/>
                </p:nvCxnSpPr>
                <p:spPr>
                  <a:xfrm flipV="1">
                    <a:off x="2411760" y="1916832"/>
                    <a:ext cx="0" cy="288032"/>
                  </a:xfrm>
                  <a:prstGeom prst="line">
                    <a:avLst/>
                  </a:prstGeom>
                  <a:grpFill/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5" name="TextBox 54"/>
                <p:cNvSpPr txBox="1"/>
                <p:nvPr/>
              </p:nvSpPr>
              <p:spPr>
                <a:xfrm>
                  <a:off x="7731623" y="2060848"/>
                  <a:ext cx="1277090" cy="110799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be-BY" sz="6600" i="1" dirty="0" smtClean="0">
                      <a:solidFill>
                        <a:srgbClr val="FF0000"/>
                      </a:solidFill>
                    </a:rPr>
                    <a:t>ам</a:t>
                  </a:r>
                  <a:endParaRPr lang="ru-RU" sz="6600" i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85" name="Прямоугольник 84"/>
            <p:cNvSpPr/>
            <p:nvPr/>
          </p:nvSpPr>
          <p:spPr>
            <a:xfrm>
              <a:off x="7934265" y="4251107"/>
              <a:ext cx="1102231" cy="673474"/>
            </a:xfrm>
            <a:prstGeom prst="rect">
              <a:avLst/>
            </a:prstGeom>
            <a:grp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0" name="Picture 2" descr="C:\Users\Администратор\Pictures\2100_confused_emotion - копия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8221928" y="1057859"/>
            <a:ext cx="961152" cy="87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Pictures\2100_confused_emotion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8150303" y="3491846"/>
            <a:ext cx="993697" cy="91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539552" y="6309320"/>
            <a:ext cx="648072" cy="432048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24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51520" y="2494004"/>
            <a:ext cx="2896200" cy="853646"/>
            <a:chOff x="594533" y="4902123"/>
            <a:chExt cx="2751591" cy="853646"/>
          </a:xfrm>
        </p:grpSpPr>
        <p:sp>
          <p:nvSpPr>
            <p:cNvPr id="5" name="TextBox 4"/>
            <p:cNvSpPr txBox="1"/>
            <p:nvPr/>
          </p:nvSpPr>
          <p:spPr>
            <a:xfrm>
              <a:off x="594533" y="4986328"/>
              <a:ext cx="27515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e-BY" sz="4400" spc="200" dirty="0" smtClean="0">
                  <a:solidFill>
                    <a:schemeClr val="bg1"/>
                  </a:solidFill>
                </a:rPr>
                <a:t> </a:t>
              </a:r>
              <a:r>
                <a:rPr lang="be-BY" sz="4400" spc="200" dirty="0" smtClean="0">
                  <a:solidFill>
                    <a:schemeClr val="tx2"/>
                  </a:solidFill>
                </a:rPr>
                <a:t>Грыша</a:t>
              </a:r>
              <a:r>
                <a:rPr lang="be-BY" sz="4400" dirty="0" smtClean="0">
                  <a:solidFill>
                    <a:schemeClr val="bg1"/>
                  </a:solidFill>
                </a:rPr>
                <a:t>   </a:t>
              </a:r>
              <a:r>
                <a:rPr lang="be-BY" sz="4400" dirty="0" smtClean="0">
                  <a:solidFill>
                    <a:schemeClr val="tx2"/>
                  </a:solidFill>
                </a:rPr>
                <a:t>-</a:t>
              </a:r>
              <a:r>
                <a:rPr lang="be-BY" sz="4400" dirty="0" smtClean="0">
                  <a:solidFill>
                    <a:schemeClr val="bg1"/>
                  </a:solidFill>
                </a:rPr>
                <a:t> </a:t>
              </a:r>
              <a:endParaRPr lang="ru-RU" sz="4400" dirty="0">
                <a:solidFill>
                  <a:schemeClr val="bg1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099611" y="5167336"/>
              <a:ext cx="413868" cy="48800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 rot="12324110">
              <a:off x="1623707" y="4902123"/>
              <a:ext cx="45719" cy="285667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465153" y="2497491"/>
            <a:ext cx="3195079" cy="836696"/>
            <a:chOff x="3678331" y="5186762"/>
            <a:chExt cx="3195079" cy="836696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3678331" y="5254017"/>
              <a:ext cx="3195079" cy="769441"/>
              <a:chOff x="3631340" y="4910749"/>
              <a:chExt cx="3035546" cy="769441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3631340" y="4910749"/>
                <a:ext cx="303554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e-BY" sz="4400" spc="200" dirty="0" smtClean="0">
                    <a:solidFill>
                      <a:schemeClr val="bg1"/>
                    </a:solidFill>
                  </a:rPr>
                  <a:t> </a:t>
                </a:r>
                <a:r>
                  <a:rPr lang="be-BY" sz="4400" spc="200" dirty="0" smtClean="0">
                    <a:solidFill>
                      <a:schemeClr val="tx2"/>
                    </a:solidFill>
                  </a:rPr>
                  <a:t>Грышам</a:t>
                </a:r>
                <a:r>
                  <a:rPr lang="be-BY" sz="4400" dirty="0" smtClean="0">
                    <a:solidFill>
                      <a:schemeClr val="tx2"/>
                    </a:solidFill>
                  </a:rPr>
                  <a:t>  </a:t>
                </a:r>
                <a:r>
                  <a:rPr lang="be-BY" sz="4400" dirty="0" smtClean="0">
                    <a:solidFill>
                      <a:schemeClr val="bg1"/>
                    </a:solidFill>
                  </a:rPr>
                  <a:t> </a:t>
                </a:r>
                <a:endParaRPr lang="ru-RU" sz="4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5120787" y="5101232"/>
                <a:ext cx="793560" cy="488008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 w="444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" name="Равнобедренный треугольник 9"/>
            <p:cNvSpPr/>
            <p:nvPr/>
          </p:nvSpPr>
          <p:spPr>
            <a:xfrm rot="12324110">
              <a:off x="4667063" y="5186762"/>
              <a:ext cx="45719" cy="285667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5794" y="1571914"/>
            <a:ext cx="2896200" cy="898335"/>
            <a:chOff x="425794" y="1571914"/>
            <a:chExt cx="2896200" cy="89833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25794" y="1700808"/>
              <a:ext cx="2896200" cy="769441"/>
              <a:chOff x="541205" y="1357540"/>
              <a:chExt cx="2751591" cy="769441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541205" y="1357540"/>
                <a:ext cx="275159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e-BY" sz="4400" spc="200" dirty="0" smtClean="0">
                    <a:solidFill>
                      <a:schemeClr val="tx2"/>
                    </a:solidFill>
                  </a:rPr>
                  <a:t>Кузьма</a:t>
                </a:r>
                <a:r>
                  <a:rPr lang="be-BY" sz="4400" dirty="0" smtClean="0">
                    <a:solidFill>
                      <a:schemeClr val="tx2"/>
                    </a:solidFill>
                  </a:rPr>
                  <a:t>   - </a:t>
                </a:r>
                <a:endParaRPr lang="ru-RU" sz="44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2073219" y="1538548"/>
                <a:ext cx="413868" cy="488008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 w="444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" name="Равнобедренный треугольник 14"/>
            <p:cNvSpPr/>
            <p:nvPr/>
          </p:nvSpPr>
          <p:spPr>
            <a:xfrm rot="12324110">
              <a:off x="2307312" y="1571914"/>
              <a:ext cx="45719" cy="285667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596769" y="1585652"/>
            <a:ext cx="2896200" cy="898335"/>
            <a:chOff x="425794" y="1571914"/>
            <a:chExt cx="2896200" cy="898335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425794" y="1700808"/>
              <a:ext cx="2896200" cy="769441"/>
              <a:chOff x="541205" y="1357540"/>
              <a:chExt cx="2751591" cy="769441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541205" y="1357540"/>
                <a:ext cx="275159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e-BY" sz="4400" spc="200" dirty="0" smtClean="0">
                    <a:solidFill>
                      <a:schemeClr val="tx2"/>
                    </a:solidFill>
                  </a:rPr>
                  <a:t>Кузьмой</a:t>
                </a:r>
                <a:endParaRPr lang="ru-RU" sz="44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2073219" y="1538548"/>
                <a:ext cx="694362" cy="488008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 w="444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2" name="Равнобедренный треугольник 21"/>
            <p:cNvSpPr/>
            <p:nvPr/>
          </p:nvSpPr>
          <p:spPr>
            <a:xfrm rot="12324110">
              <a:off x="2307312" y="1571914"/>
              <a:ext cx="45719" cy="285667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11354" y="3586754"/>
            <a:ext cx="2896200" cy="884597"/>
            <a:chOff x="425794" y="1585652"/>
            <a:chExt cx="2896200" cy="884597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425794" y="1700808"/>
              <a:ext cx="2896200" cy="769441"/>
              <a:chOff x="541205" y="1357540"/>
              <a:chExt cx="2751591" cy="769441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541205" y="1357540"/>
                <a:ext cx="275159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e-BY" sz="4400" spc="200" dirty="0" smtClean="0">
                    <a:solidFill>
                      <a:schemeClr val="tx2"/>
                    </a:solidFill>
                  </a:rPr>
                  <a:t>Фама</a:t>
                </a:r>
                <a:r>
                  <a:rPr lang="be-BY" sz="4400" dirty="0" smtClean="0">
                    <a:solidFill>
                      <a:schemeClr val="tx2"/>
                    </a:solidFill>
                  </a:rPr>
                  <a:t>   - </a:t>
                </a:r>
                <a:endParaRPr lang="ru-RU" sz="44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1670140" y="1552286"/>
                <a:ext cx="413868" cy="488008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 w="444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7" name="Равнобедренный треугольник 26"/>
            <p:cNvSpPr/>
            <p:nvPr/>
          </p:nvSpPr>
          <p:spPr>
            <a:xfrm rot="12324110">
              <a:off x="1883049" y="1585652"/>
              <a:ext cx="45719" cy="285667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682329" y="3576346"/>
            <a:ext cx="2896200" cy="908743"/>
            <a:chOff x="425794" y="1561506"/>
            <a:chExt cx="2896200" cy="908743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425794" y="1700808"/>
              <a:ext cx="2896200" cy="769441"/>
              <a:chOff x="541205" y="1357540"/>
              <a:chExt cx="2751591" cy="769441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541205" y="1357540"/>
                <a:ext cx="275159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e-BY" sz="4400" spc="200" dirty="0" smtClean="0">
                    <a:solidFill>
                      <a:schemeClr val="tx2"/>
                    </a:solidFill>
                  </a:rPr>
                  <a:t>Фамой</a:t>
                </a:r>
                <a:endParaRPr lang="ru-RU" sz="44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1660105" y="1528140"/>
                <a:ext cx="694362" cy="488008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 w="444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2" name="Равнобедренный треугольник 31"/>
            <p:cNvSpPr/>
            <p:nvPr/>
          </p:nvSpPr>
          <p:spPr>
            <a:xfrm rot="12324110">
              <a:off x="1963800" y="1561506"/>
              <a:ext cx="45719" cy="285667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425793" y="4725144"/>
            <a:ext cx="3256535" cy="853646"/>
            <a:chOff x="594533" y="4902123"/>
            <a:chExt cx="2751591" cy="853646"/>
          </a:xfrm>
        </p:grpSpPr>
        <p:sp>
          <p:nvSpPr>
            <p:cNvPr id="40" name="TextBox 39"/>
            <p:cNvSpPr txBox="1"/>
            <p:nvPr/>
          </p:nvSpPr>
          <p:spPr>
            <a:xfrm>
              <a:off x="594533" y="4986328"/>
              <a:ext cx="27515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e-BY" sz="4400" spc="200" dirty="0" smtClean="0">
                  <a:solidFill>
                    <a:schemeClr val="bg1"/>
                  </a:solidFill>
                </a:rPr>
                <a:t> </a:t>
              </a:r>
              <a:r>
                <a:rPr lang="be-BY" sz="4400" spc="200" dirty="0" smtClean="0">
                  <a:solidFill>
                    <a:schemeClr val="tx2"/>
                  </a:solidFill>
                </a:rPr>
                <a:t>дзядзька</a:t>
              </a:r>
              <a:r>
                <a:rPr lang="be-BY" sz="4400" dirty="0" smtClean="0">
                  <a:solidFill>
                    <a:schemeClr val="bg1"/>
                  </a:solidFill>
                </a:rPr>
                <a:t>  </a:t>
              </a:r>
              <a:r>
                <a:rPr lang="be-BY" sz="4400" dirty="0" smtClean="0">
                  <a:solidFill>
                    <a:schemeClr val="tx2"/>
                  </a:solidFill>
                </a:rPr>
                <a:t>-</a:t>
              </a:r>
              <a:r>
                <a:rPr lang="be-BY" sz="4400" dirty="0" smtClean="0">
                  <a:solidFill>
                    <a:schemeClr val="bg1"/>
                  </a:solidFill>
                </a:rPr>
                <a:t> </a:t>
              </a:r>
              <a:endParaRPr lang="ru-RU" sz="4400" dirty="0">
                <a:solidFill>
                  <a:schemeClr val="bg1"/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2552073" y="5163348"/>
              <a:ext cx="342338" cy="48800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Равнобедренный треугольник 41"/>
            <p:cNvSpPr/>
            <p:nvPr/>
          </p:nvSpPr>
          <p:spPr>
            <a:xfrm rot="12324110">
              <a:off x="1531169" y="4902123"/>
              <a:ext cx="45719" cy="285667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581828" y="4728631"/>
            <a:ext cx="3195079" cy="836696"/>
            <a:chOff x="3678331" y="5186762"/>
            <a:chExt cx="3195079" cy="836696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3678331" y="5254017"/>
              <a:ext cx="3195079" cy="769441"/>
              <a:chOff x="3631340" y="4910749"/>
              <a:chExt cx="3035546" cy="769441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3631340" y="4910749"/>
                <a:ext cx="303554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e-BY" sz="4400" spc="200" dirty="0" smtClean="0">
                    <a:solidFill>
                      <a:schemeClr val="bg1"/>
                    </a:solidFill>
                  </a:rPr>
                  <a:t> </a:t>
                </a:r>
                <a:r>
                  <a:rPr lang="be-BY" sz="4400" spc="200" dirty="0" smtClean="0">
                    <a:solidFill>
                      <a:schemeClr val="tx2"/>
                    </a:solidFill>
                  </a:rPr>
                  <a:t>дзядзькам</a:t>
                </a:r>
                <a:r>
                  <a:rPr lang="be-BY" sz="4400" dirty="0" smtClean="0">
                    <a:solidFill>
                      <a:schemeClr val="tx2"/>
                    </a:solidFill>
                  </a:rPr>
                  <a:t>  </a:t>
                </a:r>
                <a:r>
                  <a:rPr lang="be-BY" sz="4400" dirty="0" smtClean="0">
                    <a:solidFill>
                      <a:schemeClr val="bg1"/>
                    </a:solidFill>
                  </a:rPr>
                  <a:t> </a:t>
                </a:r>
                <a:endParaRPr lang="ru-RU" sz="4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5803498" y="5101232"/>
                <a:ext cx="793560" cy="488008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 w="444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5" name="Равнобедренный треугольник 44"/>
            <p:cNvSpPr/>
            <p:nvPr/>
          </p:nvSpPr>
          <p:spPr>
            <a:xfrm rot="12324110">
              <a:off x="4779747" y="5186762"/>
              <a:ext cx="45719" cy="285667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8" name="Управляющая кнопка: назад 47">
            <a:hlinkClick r:id="" action="ppaction://hlinkshowjump?jump=previousslide" highlightClick="1"/>
          </p:cNvPr>
          <p:cNvSpPr/>
          <p:nvPr/>
        </p:nvSpPr>
        <p:spPr>
          <a:xfrm>
            <a:off x="683569" y="6021288"/>
            <a:ext cx="792088" cy="648072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70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51520" y="2559785"/>
            <a:ext cx="2896200" cy="787865"/>
            <a:chOff x="594533" y="4967904"/>
            <a:chExt cx="2751591" cy="787865"/>
          </a:xfrm>
        </p:grpSpPr>
        <p:sp>
          <p:nvSpPr>
            <p:cNvPr id="5" name="TextBox 4"/>
            <p:cNvSpPr txBox="1"/>
            <p:nvPr/>
          </p:nvSpPr>
          <p:spPr>
            <a:xfrm>
              <a:off x="594533" y="4986328"/>
              <a:ext cx="27515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e-BY" sz="4400" spc="200" dirty="0" smtClean="0">
                  <a:solidFill>
                    <a:schemeClr val="bg1"/>
                  </a:solidFill>
                </a:rPr>
                <a:t> </a:t>
              </a:r>
              <a:r>
                <a:rPr lang="be-BY" sz="4400" spc="200" dirty="0" smtClean="0">
                  <a:solidFill>
                    <a:schemeClr val="tx2"/>
                  </a:solidFill>
                </a:rPr>
                <a:t>Вася  -</a:t>
              </a:r>
              <a:endParaRPr lang="ru-RU" sz="4400" dirty="0">
                <a:solidFill>
                  <a:schemeClr val="bg1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632042" y="5163348"/>
              <a:ext cx="413868" cy="48800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 rot="12324110">
              <a:off x="1334660" y="4967904"/>
              <a:ext cx="45719" cy="285667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465153" y="2521429"/>
            <a:ext cx="3627127" cy="812758"/>
            <a:chOff x="3678331" y="5210700"/>
            <a:chExt cx="3327186" cy="812758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3678331" y="5254017"/>
              <a:ext cx="3327186" cy="769441"/>
              <a:chOff x="3631340" y="4910749"/>
              <a:chExt cx="3161057" cy="769441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3631340" y="4910749"/>
                <a:ext cx="316105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e-BY" sz="4400" spc="200" dirty="0" smtClean="0">
                    <a:solidFill>
                      <a:schemeClr val="bg1"/>
                    </a:solidFill>
                  </a:rPr>
                  <a:t> </a:t>
                </a:r>
                <a:r>
                  <a:rPr lang="be-BY" sz="4400" spc="200" dirty="0" smtClean="0">
                    <a:solidFill>
                      <a:schemeClr val="tx2"/>
                    </a:solidFill>
                  </a:rPr>
                  <a:t>Васем</a:t>
                </a:r>
                <a:endParaRPr lang="ru-RU" sz="4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4618984" y="5085635"/>
                <a:ext cx="793560" cy="488008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 w="444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" name="Равнобедренный треугольник 9"/>
            <p:cNvSpPr/>
            <p:nvPr/>
          </p:nvSpPr>
          <p:spPr>
            <a:xfrm rot="12324110">
              <a:off x="4351322" y="5210700"/>
              <a:ext cx="45719" cy="285667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5794" y="1571914"/>
            <a:ext cx="2896200" cy="898335"/>
            <a:chOff x="425794" y="1571914"/>
            <a:chExt cx="2896200" cy="89833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25794" y="1700808"/>
              <a:ext cx="2896200" cy="769441"/>
              <a:chOff x="541205" y="1357540"/>
              <a:chExt cx="2751591" cy="769441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541205" y="1357540"/>
                <a:ext cx="275159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e-BY" sz="4400" spc="200" dirty="0" smtClean="0">
                    <a:solidFill>
                      <a:schemeClr val="tx2"/>
                    </a:solidFill>
                  </a:rPr>
                  <a:t>суддзя</a:t>
                </a:r>
                <a:r>
                  <a:rPr lang="be-BY" sz="4400" dirty="0" smtClean="0">
                    <a:solidFill>
                      <a:schemeClr val="tx2"/>
                    </a:solidFill>
                  </a:rPr>
                  <a:t>   - </a:t>
                </a:r>
                <a:endParaRPr lang="ru-RU" sz="44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2014142" y="1538548"/>
                <a:ext cx="413868" cy="488008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 w="444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" name="Равнобедренный треугольник 14"/>
            <p:cNvSpPr/>
            <p:nvPr/>
          </p:nvSpPr>
          <p:spPr>
            <a:xfrm rot="12324110">
              <a:off x="2182789" y="1571914"/>
              <a:ext cx="45719" cy="285667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596769" y="1585652"/>
            <a:ext cx="2896200" cy="898335"/>
            <a:chOff x="425794" y="1571914"/>
            <a:chExt cx="2896200" cy="898335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425794" y="1700808"/>
              <a:ext cx="2896200" cy="769441"/>
              <a:chOff x="541205" y="1357540"/>
              <a:chExt cx="2751591" cy="769441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541205" y="1357540"/>
                <a:ext cx="275159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e-BY" sz="4400" spc="200" dirty="0" smtClean="0">
                    <a:solidFill>
                      <a:schemeClr val="tx2"/>
                    </a:solidFill>
                  </a:rPr>
                  <a:t>суддзёй</a:t>
                </a:r>
                <a:endParaRPr lang="ru-RU" sz="44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2015043" y="1487818"/>
                <a:ext cx="694362" cy="488008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 w="444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2" name="Равнобедренный треугольник 21"/>
            <p:cNvSpPr/>
            <p:nvPr/>
          </p:nvSpPr>
          <p:spPr>
            <a:xfrm rot="12324110">
              <a:off x="2307312" y="1571914"/>
              <a:ext cx="45719" cy="285667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11353" y="3546462"/>
            <a:ext cx="3170975" cy="1601998"/>
            <a:chOff x="425794" y="1545360"/>
            <a:chExt cx="2896200" cy="1601998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425794" y="1700808"/>
              <a:ext cx="2896200" cy="1446550"/>
              <a:chOff x="541205" y="1357540"/>
              <a:chExt cx="2751591" cy="1446550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541205" y="1357540"/>
                <a:ext cx="275159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e-BY" sz="4400" spc="200" dirty="0" smtClean="0">
                    <a:solidFill>
                      <a:schemeClr val="tx2"/>
                    </a:solidFill>
                  </a:rPr>
                  <a:t>старшыня</a:t>
                </a:r>
                <a:r>
                  <a:rPr lang="be-BY" sz="4400" dirty="0" smtClean="0">
                    <a:solidFill>
                      <a:schemeClr val="tx2"/>
                    </a:solidFill>
                  </a:rPr>
                  <a:t>  - </a:t>
                </a:r>
                <a:endParaRPr lang="ru-RU" sz="44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2621960" y="1533042"/>
                <a:ext cx="279719" cy="488008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 w="444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7" name="Равнобедренный треугольник 26"/>
            <p:cNvSpPr/>
            <p:nvPr/>
          </p:nvSpPr>
          <p:spPr>
            <a:xfrm rot="12324110">
              <a:off x="2810850" y="1545360"/>
              <a:ext cx="45719" cy="285667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682328" y="3480427"/>
            <a:ext cx="3409951" cy="1004662"/>
            <a:chOff x="425793" y="1465587"/>
            <a:chExt cx="3409951" cy="1004662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425793" y="1700808"/>
              <a:ext cx="3409951" cy="769441"/>
              <a:chOff x="541204" y="1357540"/>
              <a:chExt cx="3239690" cy="769441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541204" y="1357540"/>
                <a:ext cx="323969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e-BY" sz="4400" spc="200" dirty="0" smtClean="0">
                    <a:solidFill>
                      <a:schemeClr val="tx2"/>
                    </a:solidFill>
                  </a:rPr>
                  <a:t>старшынёй</a:t>
                </a:r>
                <a:endParaRPr lang="ru-RU" sz="44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2809129" y="1470949"/>
                <a:ext cx="694362" cy="488008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 w="444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2" name="Равнобедренный треугольник 31"/>
            <p:cNvSpPr/>
            <p:nvPr/>
          </p:nvSpPr>
          <p:spPr>
            <a:xfrm rot="12324110">
              <a:off x="3046178" y="1465587"/>
              <a:ext cx="45719" cy="285667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425793" y="4725144"/>
            <a:ext cx="3256535" cy="853646"/>
            <a:chOff x="594533" y="4902123"/>
            <a:chExt cx="2751591" cy="853646"/>
          </a:xfrm>
        </p:grpSpPr>
        <p:sp>
          <p:nvSpPr>
            <p:cNvPr id="40" name="TextBox 39"/>
            <p:cNvSpPr txBox="1"/>
            <p:nvPr/>
          </p:nvSpPr>
          <p:spPr>
            <a:xfrm>
              <a:off x="594533" y="4986328"/>
              <a:ext cx="27515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e-BY" sz="4400" spc="200" dirty="0" smtClean="0">
                  <a:solidFill>
                    <a:schemeClr val="bg1"/>
                  </a:solidFill>
                </a:rPr>
                <a:t> </a:t>
              </a:r>
              <a:r>
                <a:rPr lang="be-BY" sz="4400" spc="200" dirty="0" smtClean="0">
                  <a:solidFill>
                    <a:schemeClr val="tx2"/>
                  </a:solidFill>
                </a:rPr>
                <a:t>дзядуля</a:t>
              </a:r>
              <a:r>
                <a:rPr lang="be-BY" sz="4400" dirty="0" smtClean="0">
                  <a:solidFill>
                    <a:schemeClr val="bg1"/>
                  </a:solidFill>
                </a:rPr>
                <a:t> </a:t>
              </a:r>
              <a:r>
                <a:rPr lang="be-BY" sz="4400" dirty="0" smtClean="0">
                  <a:solidFill>
                    <a:schemeClr val="tx2"/>
                  </a:solidFill>
                </a:rPr>
                <a:t>-</a:t>
              </a:r>
              <a:r>
                <a:rPr lang="be-BY" sz="4400" dirty="0" smtClean="0">
                  <a:solidFill>
                    <a:schemeClr val="bg1"/>
                  </a:solidFill>
                </a:rPr>
                <a:t> </a:t>
              </a:r>
              <a:endParaRPr lang="ru-RU" sz="4400" dirty="0">
                <a:solidFill>
                  <a:schemeClr val="bg1"/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2272565" y="5163348"/>
              <a:ext cx="342338" cy="48800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Равнобедренный треугольник 41"/>
            <p:cNvSpPr/>
            <p:nvPr/>
          </p:nvSpPr>
          <p:spPr>
            <a:xfrm rot="12324110">
              <a:off x="1531169" y="4902123"/>
              <a:ext cx="45719" cy="285667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581828" y="4728631"/>
            <a:ext cx="3195079" cy="836696"/>
            <a:chOff x="3678331" y="5186762"/>
            <a:chExt cx="3195079" cy="836696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3678331" y="5254017"/>
              <a:ext cx="3195079" cy="769441"/>
              <a:chOff x="3631340" y="4910749"/>
              <a:chExt cx="3035546" cy="769441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3631340" y="4910749"/>
                <a:ext cx="303554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e-BY" sz="4400" spc="200" dirty="0" smtClean="0">
                    <a:solidFill>
                      <a:schemeClr val="bg1"/>
                    </a:solidFill>
                  </a:rPr>
                  <a:t> </a:t>
                </a:r>
                <a:r>
                  <a:rPr lang="be-BY" sz="4400" spc="200" dirty="0" smtClean="0">
                    <a:solidFill>
                      <a:schemeClr val="tx2"/>
                    </a:solidFill>
                  </a:rPr>
                  <a:t>дзядулем</a:t>
                </a:r>
                <a:r>
                  <a:rPr lang="be-BY" sz="4400" dirty="0" smtClean="0">
                    <a:solidFill>
                      <a:schemeClr val="tx2"/>
                    </a:solidFill>
                  </a:rPr>
                  <a:t>  </a:t>
                </a:r>
                <a:r>
                  <a:rPr lang="be-BY" sz="4400" dirty="0" smtClean="0">
                    <a:solidFill>
                      <a:schemeClr val="bg1"/>
                    </a:solidFill>
                  </a:rPr>
                  <a:t> </a:t>
                </a:r>
                <a:endParaRPr lang="ru-RU" sz="4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5578187" y="5101232"/>
                <a:ext cx="793560" cy="488008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 w="444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5" name="Равнобедренный треугольник 44"/>
            <p:cNvSpPr/>
            <p:nvPr/>
          </p:nvSpPr>
          <p:spPr>
            <a:xfrm rot="12324110">
              <a:off x="4779747" y="5186762"/>
              <a:ext cx="45719" cy="285667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425793" y="6021288"/>
            <a:ext cx="711818" cy="576064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2" descr="E:\ОФОРМЛ ПРЕЗЕНТАЦ\стрелки\image10670656.gif">
            <a:hlinkClick r:id="rId3" action="ppaction://hlinksldjump"/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021288"/>
            <a:ext cx="672744" cy="527054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86609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921a2d489e69f2eecc53677f125bd36ff6e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53</Words>
  <Application>Microsoft Office PowerPoint</Application>
  <PresentationFormat>Экран (4:3)</PresentationFormat>
  <Paragraphs>29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Канчаткі назоўнікаў  муж. роду   на -а(-я) у творным склоне</vt:lpstr>
      <vt:lpstr>Презентация PowerPoint</vt:lpstr>
      <vt:lpstr>Презентация PowerPoint</vt:lpstr>
    </vt:vector>
  </TitlesOfParts>
  <Company>SPecialiST RePack, SanBuild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1-е скланенне, ж.р.</dc:title>
  <dc:creator>Администратор</dc:creator>
  <cp:lastModifiedBy>User_45</cp:lastModifiedBy>
  <cp:revision>107</cp:revision>
  <dcterms:created xsi:type="dcterms:W3CDTF">2013-12-18T19:16:42Z</dcterms:created>
  <dcterms:modified xsi:type="dcterms:W3CDTF">2019-02-25T15:15:22Z</dcterms:modified>
</cp:coreProperties>
</file>