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10" autoAdjust="0"/>
    <p:restoredTop sz="94660"/>
  </p:normalViewPr>
  <p:slideViewPr>
    <p:cSldViewPr>
      <p:cViewPr varScale="1">
        <p:scale>
          <a:sx n="100" d="100"/>
          <a:sy n="100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26B7-F7E7-456A-97E2-1E0089B4E3E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7D82-7B85-47EF-AA63-904C4FCF0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1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0"/>
            <a:ext cx="85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400" b="1" dirty="0" smtClean="0">
                <a:latin typeface="Times New Roman" pitchFamily="18" charset="0"/>
                <a:cs typeface="Times New Roman" pitchFamily="18" charset="0"/>
              </a:rPr>
              <a:t>Дзяржаўная ўстанова адукацыі</a:t>
            </a:r>
          </a:p>
          <a:p>
            <a:pPr algn="ctr"/>
            <a:r>
              <a:rPr lang="be-BY" sz="1400" b="1" dirty="0" smtClean="0">
                <a:latin typeface="Times New Roman" pitchFamily="18" charset="0"/>
                <a:cs typeface="Times New Roman" pitchFamily="18" charset="0"/>
              </a:rPr>
              <a:t>“Акцябрскі дзіцячы сад – базавая  школа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4834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257174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1714488"/>
            <a:ext cx="8001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C00000"/>
                </a:solidFill>
              </a:rPr>
              <a:t>Літаратурна – паэтычная вечарына </a:t>
            </a:r>
          </a:p>
          <a:p>
            <a:pPr algn="ctr"/>
            <a:r>
              <a:rPr lang="be-BY" sz="4800" b="1" dirty="0" smtClean="0">
                <a:solidFill>
                  <a:srgbClr val="C00000"/>
                </a:solidFill>
              </a:rPr>
              <a:t>“Ты не згаснеш, ясная заранка</a:t>
            </a:r>
            <a:r>
              <a:rPr lang="be-BY" sz="4800" dirty="0" smtClean="0">
                <a:solidFill>
                  <a:srgbClr val="C00000"/>
                </a:solidFill>
              </a:rPr>
              <a:t>… </a:t>
            </a:r>
            <a:r>
              <a:rPr lang="be-BY" sz="2800" dirty="0" smtClean="0">
                <a:solidFill>
                  <a:srgbClr val="C00000"/>
                </a:solidFill>
              </a:rPr>
              <a:t>”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5214950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400" b="1" dirty="0" smtClean="0">
                <a:latin typeface="Times New Roman" pitchFamily="18" charset="0"/>
                <a:cs typeface="Times New Roman" pitchFamily="18" charset="0"/>
              </a:rPr>
              <a:t>Выканала  :</a:t>
            </a:r>
          </a:p>
          <a:p>
            <a:r>
              <a:rPr lang="be-BY" sz="1400" b="1" dirty="0" smtClean="0">
                <a:latin typeface="Times New Roman" pitchFamily="18" charset="0"/>
                <a:cs typeface="Times New Roman" pitchFamily="18" charset="0"/>
              </a:rPr>
              <a:t>Гардзеева Таццяна Васільеўна</a:t>
            </a:r>
          </a:p>
          <a:p>
            <a:r>
              <a:rPr lang="be-BY" sz="1400" b="1" dirty="0" smtClean="0">
                <a:latin typeface="Times New Roman" pitchFamily="18" charset="0"/>
                <a:cs typeface="Times New Roman" pitchFamily="18" charset="0"/>
              </a:rPr>
              <a:t>настаўнік беларускай мовы і літаратуры,</a:t>
            </a:r>
          </a:p>
          <a:p>
            <a:r>
              <a:rPr lang="be-BY" sz="1400" b="1" dirty="0" smtClean="0">
                <a:latin typeface="Times New Roman" pitchFamily="18" charset="0"/>
                <a:cs typeface="Times New Roman" pitchFamily="18" charset="0"/>
              </a:rPr>
              <a:t>першай   кваліфікацыйнай катэгорыі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42900"/>
            <a:ext cx="9753600" cy="731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467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42852"/>
            <a:ext cx="860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b="1" dirty="0" smtClean="0">
                <a:solidFill>
                  <a:srgbClr val="002060"/>
                </a:solidFill>
              </a:rPr>
              <a:t>Жывеш ня вечна, чалавек …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214290"/>
            <a:ext cx="335970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Жывеш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ня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вечна,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чалавек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–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Перажыві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 у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момант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век!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Каб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хвалявалася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</a:t>
            </a:r>
            <a:r>
              <a:rPr kumimoji="0" lang="be-BY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цё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Каб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разгону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ў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ім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было,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Каб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цераз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край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душы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чуцьцё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Ня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раз,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ня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два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пайшло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Жыві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цэльнасьці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шукай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шыраце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духоўнай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дбай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ў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напружэньні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паўнаты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Свайго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шырокага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жыцьця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Бяз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болю,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ціха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зойдзеш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ты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Ў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краіну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забыцьця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be-BY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be-BY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Фото 1 Заглавная фото к пресс релиз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753600" cy="7315200"/>
          </a:xfrm>
          <a:prstGeom prst="rect">
            <a:avLst/>
          </a:prstGeom>
          <a:noFill/>
        </p:spPr>
      </p:pic>
      <p:pic>
        <p:nvPicPr>
          <p:cNvPr id="5" name="Picture 2" descr="C:\Users\User\Desktop\19E85FEA-A642-4E2E-AFE0-8D33211FBDA2_mw800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4" y="714357"/>
            <a:ext cx="6191293" cy="46434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557214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solidFill>
                  <a:srgbClr val="C00000"/>
                </a:solidFill>
              </a:rPr>
              <a:t>Зборнік вершаў Максіма Багдановіча “Вянок</a:t>
            </a:r>
            <a:r>
              <a:rPr lang="be-BY" sz="3200" dirty="0" smtClean="0">
                <a:solidFill>
                  <a:srgbClr val="C00000"/>
                </a:solidFill>
              </a:rPr>
              <a:t>”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Users\User\Desktop\mskan0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469" y="642918"/>
            <a:ext cx="4793011" cy="36433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57200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7030A0"/>
                </a:solidFill>
              </a:rPr>
              <a:t>Дом Багдановіча ў Мінску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7" name="Picture 2" descr="C:\Users\User\Desktop\jalt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70" y="142852"/>
            <a:ext cx="5905540" cy="44291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485776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/>
              <a:t>Дом у Ялце, дзе памёр паэт…</a:t>
            </a:r>
            <a:endParaRPr lang="ru-RU" sz="36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Users\User\Desktop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47"/>
            <a:ext cx="5476913" cy="4107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5357826"/>
            <a:ext cx="8481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/>
              <a:t>А хутка будзе канец…</a:t>
            </a:r>
            <a:endParaRPr lang="ru-RU" sz="48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Users\User\Desktop\pomnic_003_19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145"/>
            <a:ext cx="3786182" cy="5128943"/>
          </a:xfrm>
          <a:prstGeom prst="rect">
            <a:avLst/>
          </a:prstGeom>
          <a:noFill/>
        </p:spPr>
      </p:pic>
      <p:pic>
        <p:nvPicPr>
          <p:cNvPr id="5" name="Picture 2" descr="C:\Users\User\Desktop\bahdanov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14687"/>
            <a:ext cx="4786314" cy="36509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57222" y="5903893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 smtClean="0"/>
              <a:t>Магіла Максіма Багдановіча ў ў ў Ялце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657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Зорка Венера </a:t>
            </a:r>
            <a:r>
              <a:rPr lang="ru-RU" sz="2400" b="1" dirty="0" err="1" smtClean="0">
                <a:solidFill>
                  <a:srgbClr val="7030A0"/>
                </a:solidFill>
              </a:rPr>
              <a:t>ўзышла</a:t>
            </a:r>
            <a:r>
              <a:rPr lang="ru-RU" sz="2400" b="1" dirty="0" smtClean="0">
                <a:solidFill>
                  <a:srgbClr val="7030A0"/>
                </a:solidFill>
              </a:rPr>
              <a:t> над </a:t>
            </a:r>
            <a:r>
              <a:rPr lang="ru-RU" sz="2400" b="1" dirty="0" err="1" smtClean="0">
                <a:solidFill>
                  <a:srgbClr val="7030A0"/>
                </a:solidFill>
              </a:rPr>
              <a:t>зямлёю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  <a:r>
              <a:rPr lang="en-US" sz="2400" b="1" dirty="0" smtClean="0">
                <a:solidFill>
                  <a:srgbClr val="7030A0"/>
                </a:solidFill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err="1" smtClean="0">
                <a:solidFill>
                  <a:srgbClr val="7030A0"/>
                </a:solidFill>
              </a:rPr>
              <a:t>Светлыя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згадкі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сабой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прывяла</a:t>
            </a:r>
            <a:r>
              <a:rPr lang="ru-RU" sz="2400" b="1" dirty="0" smtClean="0">
                <a:solidFill>
                  <a:srgbClr val="7030A0"/>
                </a:solidFill>
              </a:rPr>
              <a:t>...</a:t>
            </a:r>
            <a:r>
              <a:rPr lang="en-US" sz="2400" b="1" dirty="0" smtClean="0">
                <a:solidFill>
                  <a:srgbClr val="7030A0"/>
                </a:solidFill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err="1" smtClean="0">
                <a:solidFill>
                  <a:srgbClr val="7030A0"/>
                </a:solidFill>
              </a:rPr>
              <a:t>Помніш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калі</a:t>
            </a:r>
            <a:r>
              <a:rPr lang="ru-RU" sz="2400" b="1" dirty="0" smtClean="0">
                <a:solidFill>
                  <a:srgbClr val="7030A0"/>
                </a:solidFill>
              </a:rPr>
              <a:t> я </a:t>
            </a:r>
            <a:r>
              <a:rPr lang="ru-RU" sz="2400" b="1" dirty="0" err="1" smtClean="0">
                <a:solidFill>
                  <a:srgbClr val="7030A0"/>
                </a:solidFill>
              </a:rPr>
              <a:t>спаткаўся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табою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  <a:endParaRPr lang="be-BY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Зорка Венера </a:t>
            </a:r>
            <a:r>
              <a:rPr lang="ru-RU" sz="2400" b="1" dirty="0" err="1" smtClean="0">
                <a:solidFill>
                  <a:srgbClr val="7030A0"/>
                </a:solidFill>
              </a:rPr>
              <a:t>ўзышла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r>
              <a:rPr lang="en-US" sz="2400" b="1" dirty="0" smtClean="0">
                <a:solidFill>
                  <a:srgbClr val="7030A0"/>
                </a:solidFill>
              </a:rPr>
              <a:t> </a:t>
            </a:r>
            <a:endParaRPr lang="be-BY" sz="2400" b="1" dirty="0" smtClean="0">
              <a:solidFill>
                <a:srgbClr val="7030A0"/>
              </a:solidFill>
            </a:endParaRPr>
          </a:p>
          <a:p>
            <a:pPr algn="ctr"/>
            <a:r>
              <a:rPr lang="be-BY" sz="2400" b="1" dirty="0" smtClean="0">
                <a:solidFill>
                  <a:srgbClr val="7030A0"/>
                </a:solidFill>
              </a:rPr>
              <a:t>                                                          </a:t>
            </a:r>
            <a:r>
              <a:rPr lang="be-BY" sz="2400" b="1" i="1" dirty="0" smtClean="0">
                <a:solidFill>
                  <a:srgbClr val="7030A0"/>
                </a:solidFill>
              </a:rPr>
              <a:t>М. Багдановіч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6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304" y="2071678"/>
            <a:ext cx="6423152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142852"/>
            <a:ext cx="6357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Па-над белым пухам вішняў,</a:t>
            </a:r>
            <a:br>
              <a:rPr lang="be-BY" sz="2400" b="1" dirty="0" smtClean="0">
                <a:solidFill>
                  <a:srgbClr val="002060"/>
                </a:solidFill>
              </a:rPr>
            </a:br>
            <a:r>
              <a:rPr lang="be-BY" sz="2400" b="1" dirty="0" smtClean="0">
                <a:solidFill>
                  <a:srgbClr val="002060"/>
                </a:solidFill>
              </a:rPr>
              <a:t>Быццам сіні аганёк,</a:t>
            </a:r>
            <a:br>
              <a:rPr lang="be-BY" sz="2400" b="1" dirty="0" smtClean="0">
                <a:solidFill>
                  <a:srgbClr val="002060"/>
                </a:solidFill>
              </a:rPr>
            </a:br>
            <a:r>
              <a:rPr lang="be-BY" sz="2400" b="1" dirty="0" smtClean="0">
                <a:solidFill>
                  <a:srgbClr val="002060"/>
                </a:solidFill>
              </a:rPr>
              <a:t>Б'ецца, ўецца шпаркі, лёгкі</a:t>
            </a:r>
            <a:br>
              <a:rPr lang="be-BY" sz="2400" b="1" dirty="0" smtClean="0">
                <a:solidFill>
                  <a:srgbClr val="002060"/>
                </a:solidFill>
              </a:rPr>
            </a:br>
            <a:r>
              <a:rPr lang="be-BY" sz="2400" b="1" dirty="0" smtClean="0">
                <a:solidFill>
                  <a:srgbClr val="002060"/>
                </a:solidFill>
              </a:rPr>
              <a:t>Сінякрылы матылёк.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User\Desktop\a0dcc6f25ef9188299b62ae9602eaaa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14356"/>
            <a:ext cx="3643306" cy="2428891"/>
          </a:xfrm>
          <a:prstGeom prst="rect">
            <a:avLst/>
          </a:prstGeom>
          <a:noFill/>
        </p:spPr>
      </p:pic>
      <p:pic>
        <p:nvPicPr>
          <p:cNvPr id="1026" name="Picture 2" descr="C:\Users\User\Desktop\5222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786058"/>
            <a:ext cx="5063261" cy="38370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Users\User\Desktop\492200_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85926"/>
            <a:ext cx="5715040" cy="37349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285728"/>
            <a:ext cx="828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Згасла  зорка М. Багдановіча…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5786454"/>
            <a:ext cx="50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b="1" dirty="0" smtClean="0">
                <a:solidFill>
                  <a:srgbClr val="7030A0"/>
                </a:solidFill>
              </a:rPr>
              <a:t>Дзякуй за ўвагу.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8615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endParaRPr kumimoji="0" lang="be-B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endParaRPr lang="be-BY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endParaRPr kumimoji="0" lang="be-B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endParaRPr lang="be-BY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Ён нёс свой крыж цярпліва, без ныцця.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самабытны, непаўторны творца,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Хоць рана згасла полымя жыцця,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be-BY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 ўсё гарэць, не згаснуць яго зорцы.</a:t>
            </a:r>
            <a:endParaRPr kumimoji="0" lang="be-BY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53600" cy="7315200"/>
          </a:xfrm>
          <a:prstGeom prst="rect">
            <a:avLst/>
          </a:prstGeom>
          <a:noFill/>
        </p:spPr>
      </p:pic>
      <p:pic>
        <p:nvPicPr>
          <p:cNvPr id="5" name="Picture 2" descr="C:\Users\User\Desktop\0f32af3b5085c0c0bf6b1ca3fc058e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86058"/>
            <a:ext cx="5857916" cy="4071942"/>
          </a:xfrm>
          <a:prstGeom prst="rect">
            <a:avLst/>
          </a:prstGeom>
          <a:noFill/>
        </p:spPr>
      </p:pic>
      <p:pic>
        <p:nvPicPr>
          <p:cNvPr id="6" name="Picture 2" descr="C:\Users\User\Desktop\3451dad8e9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6358" y="285729"/>
            <a:ext cx="3392474" cy="22793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142852"/>
            <a:ext cx="3857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dirty="0" smtClean="0"/>
              <a:t>… І застаўся ў нашых душах,</a:t>
            </a:r>
          </a:p>
          <a:p>
            <a:r>
              <a:rPr lang="be-BY" sz="2000" b="1" dirty="0" smtClean="0"/>
              <a:t>Хоць навекі знік у палях,</a:t>
            </a:r>
          </a:p>
          <a:p>
            <a:r>
              <a:rPr lang="be-BY" sz="2000" b="1" dirty="0" smtClean="0"/>
              <a:t>Вечна светлы і вечна дужы,</a:t>
            </a:r>
          </a:p>
          <a:p>
            <a:r>
              <a:rPr lang="be-BY" sz="2000" b="1" dirty="0" smtClean="0"/>
              <a:t>Вечна юны, як наша зямля.  </a:t>
            </a:r>
            <a:endParaRPr lang="ru-RU" sz="20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357214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Users\User\Desktop\1085713_yanka-kupala-portr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2428860" cy="34327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6430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 </a:t>
            </a:r>
            <a:endParaRPr lang="ru-RU" dirty="0"/>
          </a:p>
        </p:txBody>
      </p:sp>
      <p:pic>
        <p:nvPicPr>
          <p:cNvPr id="5" name="Picture 2" descr="C:\Users\User\Desktop\A-hto-tam-idz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1480"/>
            <a:ext cx="2285984" cy="3154658"/>
          </a:xfrm>
          <a:prstGeom prst="rect">
            <a:avLst/>
          </a:prstGeom>
          <a:noFill/>
        </p:spPr>
      </p:pic>
      <p:pic>
        <p:nvPicPr>
          <p:cNvPr id="1027" name="Picture 3" descr="C:\Users\User\Desktop\Bogdanovich_Maksim_247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9702" y="1142984"/>
            <a:ext cx="2882031" cy="35004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428604"/>
            <a:ext cx="5480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b="1" dirty="0" smtClean="0">
                <a:solidFill>
                  <a:srgbClr val="FF0000"/>
                </a:solidFill>
              </a:rPr>
              <a:t>Зоркі беларускай літаратуры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600076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/>
              <a:t>Янка</a:t>
            </a:r>
            <a:r>
              <a:rPr lang="be-BY" sz="2800" b="1" dirty="0" smtClean="0">
                <a:solidFill>
                  <a:srgbClr val="002060"/>
                </a:solidFill>
              </a:rPr>
              <a:t> </a:t>
            </a:r>
            <a:r>
              <a:rPr lang="be-BY" sz="2800" b="1" dirty="0" smtClean="0"/>
              <a:t>Купала</a:t>
            </a:r>
            <a:r>
              <a:rPr lang="be-BY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37861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/>
              <a:t>Якуб Колас 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507207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7030A0"/>
                </a:solidFill>
              </a:rPr>
              <a:t>Максім Багдановіч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315200"/>
          </a:xfrm>
          <a:prstGeom prst="rect">
            <a:avLst/>
          </a:prstGeom>
          <a:noFill/>
        </p:spPr>
      </p:pic>
      <p:pic>
        <p:nvPicPr>
          <p:cNvPr id="5" name="Picture 2" descr="C:\Users\User\Desktop\112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071966" cy="50006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FF0000"/>
                </a:solidFill>
              </a:rPr>
              <a:t>Адам Ягоравіч Багдановіч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42844" y="585789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solidFill>
                  <a:srgbClr val="C00000"/>
                </a:solidFill>
              </a:rPr>
              <a:t>Бацька Максіма Багдановіча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214338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Users\User\Desktop\4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4114845" cy="4500594"/>
          </a:xfrm>
          <a:prstGeom prst="rect">
            <a:avLst/>
          </a:prstGeom>
          <a:noFill/>
        </p:spPr>
      </p:pic>
      <p:pic>
        <p:nvPicPr>
          <p:cNvPr id="5" name="Picture 2" descr="C:\Users\User\Desktop\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3905" y="3286124"/>
            <a:ext cx="4770095" cy="34404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285784" y="4929198"/>
            <a:ext cx="4900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Маці Максіма Багдановіча  -</a:t>
            </a:r>
          </a:p>
          <a:p>
            <a:r>
              <a:rPr lang="be-BY" sz="2800" b="1" dirty="0" smtClean="0">
                <a:solidFill>
                  <a:srgbClr val="FF0000"/>
                </a:solidFill>
              </a:rPr>
              <a:t> Марыя Аляксандраўна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1480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 smtClean="0">
                <a:solidFill>
                  <a:srgbClr val="7030A0"/>
                </a:solidFill>
              </a:rPr>
              <a:t>Сям’я  Максіма Багдановіча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Users\User\Desktop\bogdanovich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9170" y="500042"/>
            <a:ext cx="2742344" cy="2921192"/>
          </a:xfrm>
          <a:prstGeom prst="rect">
            <a:avLst/>
          </a:prstGeom>
          <a:noFill/>
        </p:spPr>
      </p:pic>
      <p:pic>
        <p:nvPicPr>
          <p:cNvPr id="5" name="Picture 2" descr="C:\Users\User\Desktop\000220_855729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130004"/>
            <a:ext cx="5516170" cy="35337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42908" y="4643446"/>
            <a:ext cx="377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86380" y="100010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71480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b="1" dirty="0" smtClean="0">
                <a:solidFill>
                  <a:srgbClr val="002060"/>
                </a:solidFill>
              </a:rPr>
              <a:t>1902-1907гг. – вучоба  ў Ніжагародскай мужчынскай гімназіі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\Desktop\1-old-book-viktor-pravd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0464"/>
            <a:ext cx="2214578" cy="25089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Users\User\Desktop\529b886f9f3d7d80952ce9b79418bc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5609" y="2285992"/>
            <a:ext cx="6098391" cy="40719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928670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C00000"/>
                </a:solidFill>
              </a:rPr>
              <a:t>Верш “Добры ночы, зара – зараніца!”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088559"/>
            <a:ext cx="2883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1911год 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Picture 2" descr="C:\Users\User\Desktop\DSC00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88145"/>
            <a:ext cx="6143636" cy="50109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14290"/>
            <a:ext cx="6596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7030A0"/>
                </a:solidFill>
              </a:rPr>
              <a:t>Максім – Кніжнік …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User\Desktop\isto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40414" y="4071942"/>
            <a:ext cx="2926463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cornflow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753600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42918"/>
            <a:ext cx="635372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Краю мой родны! Як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выкляты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Богам —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Столькі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ты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зносіш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нядолі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Хмары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балоты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... Над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збожжам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убогім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Вецер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гуляе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05063"/>
            <a:ext cx="6357982" cy="41805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232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2017-02-09T16:16:21Z</dcterms:created>
  <dcterms:modified xsi:type="dcterms:W3CDTF">2017-02-15T13:37:17Z</dcterms:modified>
</cp:coreProperties>
</file>