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277" r:id="rId4"/>
    <p:sldId id="264" r:id="rId5"/>
    <p:sldId id="273" r:id="rId6"/>
    <p:sldId id="278" r:id="rId7"/>
    <p:sldId id="283" r:id="rId8"/>
    <p:sldId id="285" r:id="rId9"/>
    <p:sldId id="286" r:id="rId10"/>
    <p:sldId id="287" r:id="rId11"/>
    <p:sldId id="281" r:id="rId12"/>
    <p:sldId id="284" r:id="rId13"/>
    <p:sldId id="288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CC"/>
    <a:srgbClr val="0000FF"/>
    <a:srgbClr val="FFFFFF"/>
    <a:srgbClr val="FFFF99"/>
    <a:srgbClr val="00CC00"/>
    <a:srgbClr val="FFFFCC"/>
    <a:srgbClr val="99FF99"/>
    <a:srgbClr val="66FF3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skachatskype.ru/" TargetMode="External"/><Relationship Id="rId1" Type="http://schemas.openxmlformats.org/officeDocument/2006/relationships/hyperlink" Target="https://www.viber.com/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skachatskype.ru/" TargetMode="External"/><Relationship Id="rId1" Type="http://schemas.openxmlformats.org/officeDocument/2006/relationships/hyperlink" Target="https://www.viber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F7F5C-8CEA-45F8-A964-1D298BE21573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42B93C-779C-4ABD-BFED-473873CDE37F}">
      <dgm:prSet phldrT="[Текст]" custT="1"/>
      <dgm:spPr>
        <a:solidFill>
          <a:srgbClr val="00F4EE"/>
        </a:solidFill>
      </dgm:spPr>
      <dgm:t>
        <a:bodyPr/>
        <a:lstStyle/>
        <a:p>
          <a:pPr algn="l"/>
          <a:r>
            <a:rPr lang="ru-RU" sz="1800" b="0" dirty="0" smtClean="0">
              <a:latin typeface="Book Antiqua" pitchFamily="18" charset="0"/>
            </a:rPr>
            <a:t> </a:t>
          </a:r>
          <a:r>
            <a:rPr lang="ru-RU" sz="2000" b="0" dirty="0" smtClean="0">
              <a:latin typeface="Monotype Corsiva" pitchFamily="66" charset="0"/>
            </a:rPr>
            <a:t>Труд как создание материальных ценностей</a:t>
          </a:r>
        </a:p>
        <a:p>
          <a:pPr algn="just"/>
          <a:r>
            <a:rPr lang="ru-RU" sz="1600" b="1" dirty="0" smtClean="0">
              <a:latin typeface="Cambria" pitchFamily="18" charset="0"/>
            </a:rPr>
            <a:t> </a:t>
          </a:r>
          <a:endParaRPr lang="ru-RU" sz="1600" dirty="0"/>
        </a:p>
      </dgm:t>
    </dgm:pt>
    <dgm:pt modelId="{1F3AF51F-A4BB-4171-83F1-F1469C7F4780}" type="parTrans" cxnId="{304F100B-B700-48F7-B531-7B9E28D1ED8F}">
      <dgm:prSet/>
      <dgm:spPr/>
      <dgm:t>
        <a:bodyPr/>
        <a:lstStyle/>
        <a:p>
          <a:endParaRPr lang="ru-RU"/>
        </a:p>
      </dgm:t>
    </dgm:pt>
    <dgm:pt modelId="{91EF0C7D-7A00-4539-BF84-D59269C480E3}" type="sibTrans" cxnId="{304F100B-B700-48F7-B531-7B9E28D1ED8F}">
      <dgm:prSet/>
      <dgm:spPr/>
      <dgm:t>
        <a:bodyPr/>
        <a:lstStyle/>
        <a:p>
          <a:endParaRPr lang="ru-RU"/>
        </a:p>
      </dgm:t>
    </dgm:pt>
    <dgm:pt modelId="{84E243F3-2B8A-435D-96C6-FCDC2282BFF1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latin typeface="Monotype Corsiva" pitchFamily="66" charset="0"/>
            </a:rPr>
            <a:t>Человек в мире профессий</a:t>
          </a:r>
        </a:p>
        <a:p>
          <a:pPr algn="l"/>
          <a:endParaRPr lang="ru-RU" sz="2000" dirty="0">
            <a:solidFill>
              <a:schemeClr val="tx1"/>
            </a:solidFill>
            <a:latin typeface="Monotype Corsiva" pitchFamily="66" charset="0"/>
          </a:endParaRPr>
        </a:p>
      </dgm:t>
    </dgm:pt>
    <dgm:pt modelId="{24A1223E-F314-439E-B444-F31FAA77868E}" type="parTrans" cxnId="{3427BF54-CA13-4A1B-9FF4-0C562EE2F056}">
      <dgm:prSet/>
      <dgm:spPr/>
      <dgm:t>
        <a:bodyPr/>
        <a:lstStyle/>
        <a:p>
          <a:endParaRPr lang="ru-RU"/>
        </a:p>
      </dgm:t>
    </dgm:pt>
    <dgm:pt modelId="{2442E12B-554B-4724-8AB1-103B79FCF3F4}" type="sibTrans" cxnId="{3427BF54-CA13-4A1B-9FF4-0C562EE2F056}">
      <dgm:prSet/>
      <dgm:spPr/>
      <dgm:t>
        <a:bodyPr/>
        <a:lstStyle/>
        <a:p>
          <a:endParaRPr lang="ru-RU"/>
        </a:p>
      </dgm:t>
    </dgm:pt>
    <dgm:pt modelId="{5D3C01DE-9955-4C42-8C95-A34231EFCADB}">
      <dgm:prSet custT="1"/>
      <dgm:spPr>
        <a:ln>
          <a:solidFill>
            <a:srgbClr val="FF6600"/>
          </a:solidFill>
        </a:ln>
      </dgm:spPr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latin typeface="Monotype Corsiva" pitchFamily="66" charset="0"/>
            </a:rPr>
            <a:t>Деньги как эквивалент человеческого труда</a:t>
          </a:r>
          <a:endParaRPr lang="ru-RU" sz="2000" dirty="0">
            <a:solidFill>
              <a:schemeClr val="tx1"/>
            </a:solidFill>
            <a:latin typeface="Monotype Corsiva" pitchFamily="66" charset="0"/>
          </a:endParaRPr>
        </a:p>
      </dgm:t>
    </dgm:pt>
    <dgm:pt modelId="{C86FDF3D-269A-460E-ABBC-3AB10CF7CC52}" type="parTrans" cxnId="{EBF0D1C0-1654-4E95-AF91-3EF93180D37E}">
      <dgm:prSet/>
      <dgm:spPr/>
      <dgm:t>
        <a:bodyPr/>
        <a:lstStyle/>
        <a:p>
          <a:endParaRPr lang="ru-RU"/>
        </a:p>
      </dgm:t>
    </dgm:pt>
    <dgm:pt modelId="{553BB3D1-7269-47EA-BD40-C8B1922C6431}" type="sibTrans" cxnId="{EBF0D1C0-1654-4E95-AF91-3EF93180D37E}">
      <dgm:prSet/>
      <dgm:spPr/>
      <dgm:t>
        <a:bodyPr/>
        <a:lstStyle/>
        <a:p>
          <a:endParaRPr lang="ru-RU"/>
        </a:p>
      </dgm:t>
    </dgm:pt>
    <dgm:pt modelId="{9714E39B-ADF0-49A7-A65C-4DCE2862298B}">
      <dgm:prSet custT="1"/>
      <dgm:spPr>
        <a:ln>
          <a:solidFill>
            <a:srgbClr val="3333FF"/>
          </a:solidFill>
        </a:ln>
      </dgm:spPr>
      <dgm:t>
        <a:bodyPr/>
        <a:lstStyle/>
        <a:p>
          <a:pPr algn="l"/>
          <a:endParaRPr lang="ru-RU" sz="2000" dirty="0" smtClean="0">
            <a:latin typeface="Monotype Corsiva" pitchFamily="66" charset="0"/>
          </a:endParaRPr>
        </a:p>
        <a:p>
          <a:pPr algn="l"/>
          <a:r>
            <a:rPr lang="ru-RU" sz="2000" dirty="0" smtClean="0">
              <a:latin typeface="Monotype Corsiva" pitchFamily="66" charset="0"/>
            </a:rPr>
            <a:t>Рациональное использование времени, природных ресурсов </a:t>
          </a:r>
          <a:endParaRPr lang="ru-RU" sz="2000" dirty="0">
            <a:latin typeface="Monotype Corsiva" pitchFamily="66" charset="0"/>
          </a:endParaRPr>
        </a:p>
      </dgm:t>
    </dgm:pt>
    <dgm:pt modelId="{107F6F04-85E8-4ECB-8BA5-4D81B6EBE734}" type="parTrans" cxnId="{44C57C4F-55F6-4655-A659-63F09DB320AC}">
      <dgm:prSet/>
      <dgm:spPr/>
      <dgm:t>
        <a:bodyPr/>
        <a:lstStyle/>
        <a:p>
          <a:endParaRPr lang="ru-RU"/>
        </a:p>
      </dgm:t>
    </dgm:pt>
    <dgm:pt modelId="{7A41470E-F48B-4084-93B3-5E44BB7A8B71}" type="sibTrans" cxnId="{44C57C4F-55F6-4655-A659-63F09DB320AC}">
      <dgm:prSet/>
      <dgm:spPr/>
      <dgm:t>
        <a:bodyPr/>
        <a:lstStyle/>
        <a:p>
          <a:endParaRPr lang="ru-RU"/>
        </a:p>
      </dgm:t>
    </dgm:pt>
    <dgm:pt modelId="{6CC33162-EEBB-4742-8F48-3B127E8C0FF1}" type="pres">
      <dgm:prSet presAssocID="{867F7F5C-8CEA-45F8-A964-1D298BE215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04B27-5124-4612-A10C-BE130A42B071}" type="pres">
      <dgm:prSet presAssocID="{8E42B93C-779C-4ABD-BFED-473873CDE37F}" presName="circle1" presStyleLbl="node1" presStyleIdx="0" presStyleCnt="4" custScaleY="102934" custLinFactNeighborY="1986"/>
      <dgm:spPr>
        <a:solidFill>
          <a:srgbClr val="00F4EE"/>
        </a:solidFill>
      </dgm:spPr>
      <dgm:t>
        <a:bodyPr/>
        <a:lstStyle/>
        <a:p>
          <a:endParaRPr lang="ru-RU"/>
        </a:p>
      </dgm:t>
    </dgm:pt>
    <dgm:pt modelId="{88577584-85CA-4415-B370-91BDA8AE4DE7}" type="pres">
      <dgm:prSet presAssocID="{8E42B93C-779C-4ABD-BFED-473873CDE37F}" presName="space" presStyleCnt="0"/>
      <dgm:spPr/>
      <dgm:t>
        <a:bodyPr/>
        <a:lstStyle/>
        <a:p>
          <a:endParaRPr lang="ru-RU"/>
        </a:p>
      </dgm:t>
    </dgm:pt>
    <dgm:pt modelId="{9587217F-F761-4EAC-AE2A-573F3DF5870B}" type="pres">
      <dgm:prSet presAssocID="{8E42B93C-779C-4ABD-BFED-473873CDE37F}" presName="rect1" presStyleLbl="alignAcc1" presStyleIdx="0" presStyleCnt="4" custScaleX="100000" custScaleY="100000" custLinFactNeighborX="1135"/>
      <dgm:spPr/>
      <dgm:t>
        <a:bodyPr/>
        <a:lstStyle/>
        <a:p>
          <a:endParaRPr lang="ru-RU"/>
        </a:p>
      </dgm:t>
    </dgm:pt>
    <dgm:pt modelId="{57B2B041-1E63-42D3-9D98-43C1034BF167}" type="pres">
      <dgm:prSet presAssocID="{9714E39B-ADF0-49A7-A65C-4DCE2862298B}" presName="vertSpace2" presStyleLbl="node1" presStyleIdx="0" presStyleCnt="4"/>
      <dgm:spPr/>
    </dgm:pt>
    <dgm:pt modelId="{5404CFE2-3C3F-48C1-BEBE-66B936E6B6B3}" type="pres">
      <dgm:prSet presAssocID="{9714E39B-ADF0-49A7-A65C-4DCE2862298B}" presName="circle2" presStyleLbl="node1" presStyleIdx="1" presStyleCnt="4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D1246177-76F4-46C7-88EE-7828ABE82998}" type="pres">
      <dgm:prSet presAssocID="{9714E39B-ADF0-49A7-A65C-4DCE2862298B}" presName="rect2" presStyleLbl="alignAcc1" presStyleIdx="1" presStyleCnt="4" custScaleY="29160" custLinFactNeighborX="61" custLinFactNeighborY="37698"/>
      <dgm:spPr/>
      <dgm:t>
        <a:bodyPr/>
        <a:lstStyle/>
        <a:p>
          <a:endParaRPr lang="ru-RU"/>
        </a:p>
      </dgm:t>
    </dgm:pt>
    <dgm:pt modelId="{9DDB662F-027D-4F99-93CB-45DBF04785B6}" type="pres">
      <dgm:prSet presAssocID="{84E243F3-2B8A-435D-96C6-FCDC2282BFF1}" presName="vertSpace3" presStyleLbl="node1" presStyleIdx="1" presStyleCnt="4"/>
      <dgm:spPr/>
    </dgm:pt>
    <dgm:pt modelId="{43182AF9-654A-414A-BD92-AABACC120349}" type="pres">
      <dgm:prSet presAssocID="{84E243F3-2B8A-435D-96C6-FCDC2282BFF1}" presName="circle3" presStyleLbl="node1" presStyleIdx="2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2721247-C60A-42C7-BA93-B1BB6FC61612}" type="pres">
      <dgm:prSet presAssocID="{84E243F3-2B8A-435D-96C6-FCDC2282BFF1}" presName="rect3" presStyleLbl="alignAcc1" presStyleIdx="2" presStyleCnt="4" custAng="10800000" custFlipVert="1" custScaleY="39218" custLinFactNeighborX="61" custLinFactNeighborY="-71507"/>
      <dgm:spPr/>
      <dgm:t>
        <a:bodyPr/>
        <a:lstStyle/>
        <a:p>
          <a:endParaRPr lang="ru-RU"/>
        </a:p>
      </dgm:t>
    </dgm:pt>
    <dgm:pt modelId="{51866840-1D8E-4D36-8458-249BB9A89566}" type="pres">
      <dgm:prSet presAssocID="{5D3C01DE-9955-4C42-8C95-A34231EFCADB}" presName="vertSpace4" presStyleLbl="node1" presStyleIdx="2" presStyleCnt="4"/>
      <dgm:spPr/>
    </dgm:pt>
    <dgm:pt modelId="{589A71AF-3709-41A6-A727-65BC4595E39E}" type="pres">
      <dgm:prSet presAssocID="{5D3C01DE-9955-4C42-8C95-A34231EFCADB}" presName="circle4" presStyleLbl="node1" presStyleIdx="3" presStyleCnt="4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358BC528-86F1-4A9B-BC65-510464EA5E07}" type="pres">
      <dgm:prSet presAssocID="{5D3C01DE-9955-4C42-8C95-A34231EFCADB}" presName="rect4" presStyleLbl="alignAcc1" presStyleIdx="3" presStyleCnt="4" custScaleX="100000" custLinFactNeighborX="61" custLinFactNeighborY="-73985"/>
      <dgm:spPr/>
      <dgm:t>
        <a:bodyPr/>
        <a:lstStyle/>
        <a:p>
          <a:endParaRPr lang="ru-RU"/>
        </a:p>
      </dgm:t>
    </dgm:pt>
    <dgm:pt modelId="{3D0A0A0F-1EAA-4A51-9D13-760705FAF7E7}" type="pres">
      <dgm:prSet presAssocID="{8E42B93C-779C-4ABD-BFED-473873CDE3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AF1F-C1E3-4FA2-80F7-B31AC43351A2}" type="pres">
      <dgm:prSet presAssocID="{9714E39B-ADF0-49A7-A65C-4DCE2862298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776A-585D-4AA1-981B-ECCF314DB5F5}" type="pres">
      <dgm:prSet presAssocID="{84E243F3-2B8A-435D-96C6-FCDC2282BF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2575-936E-4B01-8F93-AAFDD3337585}" type="pres">
      <dgm:prSet presAssocID="{5D3C01DE-9955-4C42-8C95-A34231EFCAD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7BF54-CA13-4A1B-9FF4-0C562EE2F056}" srcId="{867F7F5C-8CEA-45F8-A964-1D298BE21573}" destId="{84E243F3-2B8A-435D-96C6-FCDC2282BFF1}" srcOrd="2" destOrd="0" parTransId="{24A1223E-F314-439E-B444-F31FAA77868E}" sibTransId="{2442E12B-554B-4724-8AB1-103B79FCF3F4}"/>
    <dgm:cxn modelId="{BC9EA180-E881-4775-937A-50239BE4E9BA}" type="presOf" srcId="{84E243F3-2B8A-435D-96C6-FCDC2282BFF1}" destId="{5F52776A-585D-4AA1-981B-ECCF314DB5F5}" srcOrd="1" destOrd="0" presId="urn:microsoft.com/office/officeart/2005/8/layout/target3"/>
    <dgm:cxn modelId="{44C57C4F-55F6-4655-A659-63F09DB320AC}" srcId="{867F7F5C-8CEA-45F8-A964-1D298BE21573}" destId="{9714E39B-ADF0-49A7-A65C-4DCE2862298B}" srcOrd="1" destOrd="0" parTransId="{107F6F04-85E8-4ECB-8BA5-4D81B6EBE734}" sibTransId="{7A41470E-F48B-4084-93B3-5E44BB7A8B71}"/>
    <dgm:cxn modelId="{6E47926B-9506-45BA-99EA-B9A6321AE44C}" type="presOf" srcId="{9714E39B-ADF0-49A7-A65C-4DCE2862298B}" destId="{BB6DAF1F-C1E3-4FA2-80F7-B31AC43351A2}" srcOrd="1" destOrd="0" presId="urn:microsoft.com/office/officeart/2005/8/layout/target3"/>
    <dgm:cxn modelId="{0C185D3E-6167-45AE-837E-6804E911B6A8}" type="presOf" srcId="{9714E39B-ADF0-49A7-A65C-4DCE2862298B}" destId="{D1246177-76F4-46C7-88EE-7828ABE82998}" srcOrd="0" destOrd="0" presId="urn:microsoft.com/office/officeart/2005/8/layout/target3"/>
    <dgm:cxn modelId="{D85C3DA3-0F54-44C4-9153-4E134420BE0F}" type="presOf" srcId="{867F7F5C-8CEA-45F8-A964-1D298BE21573}" destId="{6CC33162-EEBB-4742-8F48-3B127E8C0FF1}" srcOrd="0" destOrd="0" presId="urn:microsoft.com/office/officeart/2005/8/layout/target3"/>
    <dgm:cxn modelId="{304F100B-B700-48F7-B531-7B9E28D1ED8F}" srcId="{867F7F5C-8CEA-45F8-A964-1D298BE21573}" destId="{8E42B93C-779C-4ABD-BFED-473873CDE37F}" srcOrd="0" destOrd="0" parTransId="{1F3AF51F-A4BB-4171-83F1-F1469C7F4780}" sibTransId="{91EF0C7D-7A00-4539-BF84-D59269C480E3}"/>
    <dgm:cxn modelId="{2E4AE135-DBE9-4572-9300-0E5570989BEB}" type="presOf" srcId="{8E42B93C-779C-4ABD-BFED-473873CDE37F}" destId="{3D0A0A0F-1EAA-4A51-9D13-760705FAF7E7}" srcOrd="1" destOrd="0" presId="urn:microsoft.com/office/officeart/2005/8/layout/target3"/>
    <dgm:cxn modelId="{8B585438-2CDB-4085-A0A5-16F994054648}" type="presOf" srcId="{8E42B93C-779C-4ABD-BFED-473873CDE37F}" destId="{9587217F-F761-4EAC-AE2A-573F3DF5870B}" srcOrd="0" destOrd="0" presId="urn:microsoft.com/office/officeart/2005/8/layout/target3"/>
    <dgm:cxn modelId="{EBF0D1C0-1654-4E95-AF91-3EF93180D37E}" srcId="{867F7F5C-8CEA-45F8-A964-1D298BE21573}" destId="{5D3C01DE-9955-4C42-8C95-A34231EFCADB}" srcOrd="3" destOrd="0" parTransId="{C86FDF3D-269A-460E-ABBC-3AB10CF7CC52}" sibTransId="{553BB3D1-7269-47EA-BD40-C8B1922C6431}"/>
    <dgm:cxn modelId="{740EE449-F950-4DA4-B0D8-07307438E832}" type="presOf" srcId="{5D3C01DE-9955-4C42-8C95-A34231EFCADB}" destId="{35872575-936E-4B01-8F93-AAFDD3337585}" srcOrd="1" destOrd="0" presId="urn:microsoft.com/office/officeart/2005/8/layout/target3"/>
    <dgm:cxn modelId="{6A552B70-9DBC-412D-903A-35A5EE7667D9}" type="presOf" srcId="{5D3C01DE-9955-4C42-8C95-A34231EFCADB}" destId="{358BC528-86F1-4A9B-BC65-510464EA5E07}" srcOrd="0" destOrd="0" presId="urn:microsoft.com/office/officeart/2005/8/layout/target3"/>
    <dgm:cxn modelId="{9AD586E6-E1CC-498A-A466-AD66E3AA6415}" type="presOf" srcId="{84E243F3-2B8A-435D-96C6-FCDC2282BFF1}" destId="{32721247-C60A-42C7-BA93-B1BB6FC61612}" srcOrd="0" destOrd="0" presId="urn:microsoft.com/office/officeart/2005/8/layout/target3"/>
    <dgm:cxn modelId="{B7E53647-63C9-426E-8B4E-0C7F8D64F1A4}" type="presParOf" srcId="{6CC33162-EEBB-4742-8F48-3B127E8C0FF1}" destId="{93004B27-5124-4612-A10C-BE130A42B071}" srcOrd="0" destOrd="0" presId="urn:microsoft.com/office/officeart/2005/8/layout/target3"/>
    <dgm:cxn modelId="{31B9D41B-DB3E-494C-84D4-0033C20FB640}" type="presParOf" srcId="{6CC33162-EEBB-4742-8F48-3B127E8C0FF1}" destId="{88577584-85CA-4415-B370-91BDA8AE4DE7}" srcOrd="1" destOrd="0" presId="urn:microsoft.com/office/officeart/2005/8/layout/target3"/>
    <dgm:cxn modelId="{BAF4572B-C40E-42E8-A66C-6A891DE0F056}" type="presParOf" srcId="{6CC33162-EEBB-4742-8F48-3B127E8C0FF1}" destId="{9587217F-F761-4EAC-AE2A-573F3DF5870B}" srcOrd="2" destOrd="0" presId="urn:microsoft.com/office/officeart/2005/8/layout/target3"/>
    <dgm:cxn modelId="{D80787DA-643F-4179-9CC4-C75D7FBFCFD1}" type="presParOf" srcId="{6CC33162-EEBB-4742-8F48-3B127E8C0FF1}" destId="{57B2B041-1E63-42D3-9D98-43C1034BF167}" srcOrd="3" destOrd="0" presId="urn:microsoft.com/office/officeart/2005/8/layout/target3"/>
    <dgm:cxn modelId="{C84C147F-D840-4CD1-A677-61C080B5C071}" type="presParOf" srcId="{6CC33162-EEBB-4742-8F48-3B127E8C0FF1}" destId="{5404CFE2-3C3F-48C1-BEBE-66B936E6B6B3}" srcOrd="4" destOrd="0" presId="urn:microsoft.com/office/officeart/2005/8/layout/target3"/>
    <dgm:cxn modelId="{433F26F5-7CC0-42DC-8528-7F342BA7C8A3}" type="presParOf" srcId="{6CC33162-EEBB-4742-8F48-3B127E8C0FF1}" destId="{D1246177-76F4-46C7-88EE-7828ABE82998}" srcOrd="5" destOrd="0" presId="urn:microsoft.com/office/officeart/2005/8/layout/target3"/>
    <dgm:cxn modelId="{A7BB299E-E375-4F91-B6D7-64A3158D361A}" type="presParOf" srcId="{6CC33162-EEBB-4742-8F48-3B127E8C0FF1}" destId="{9DDB662F-027D-4F99-93CB-45DBF04785B6}" srcOrd="6" destOrd="0" presId="urn:microsoft.com/office/officeart/2005/8/layout/target3"/>
    <dgm:cxn modelId="{6901A607-D53D-41D7-BA0B-CF689B9E9EFC}" type="presParOf" srcId="{6CC33162-EEBB-4742-8F48-3B127E8C0FF1}" destId="{43182AF9-654A-414A-BD92-AABACC120349}" srcOrd="7" destOrd="0" presId="urn:microsoft.com/office/officeart/2005/8/layout/target3"/>
    <dgm:cxn modelId="{5F896E1D-D442-4D07-AA09-52AB618E9EFD}" type="presParOf" srcId="{6CC33162-EEBB-4742-8F48-3B127E8C0FF1}" destId="{32721247-C60A-42C7-BA93-B1BB6FC61612}" srcOrd="8" destOrd="0" presId="urn:microsoft.com/office/officeart/2005/8/layout/target3"/>
    <dgm:cxn modelId="{AC320919-1473-41D8-9CD0-5BCB47CCBB04}" type="presParOf" srcId="{6CC33162-EEBB-4742-8F48-3B127E8C0FF1}" destId="{51866840-1D8E-4D36-8458-249BB9A89566}" srcOrd="9" destOrd="0" presId="urn:microsoft.com/office/officeart/2005/8/layout/target3"/>
    <dgm:cxn modelId="{DFE82C19-BBA5-4390-8506-AF48EF4841DA}" type="presParOf" srcId="{6CC33162-EEBB-4742-8F48-3B127E8C0FF1}" destId="{589A71AF-3709-41A6-A727-65BC4595E39E}" srcOrd="10" destOrd="0" presId="urn:microsoft.com/office/officeart/2005/8/layout/target3"/>
    <dgm:cxn modelId="{85407AF2-E81A-4FEA-861A-D8A19E74D069}" type="presParOf" srcId="{6CC33162-EEBB-4742-8F48-3B127E8C0FF1}" destId="{358BC528-86F1-4A9B-BC65-510464EA5E07}" srcOrd="11" destOrd="0" presId="urn:microsoft.com/office/officeart/2005/8/layout/target3"/>
    <dgm:cxn modelId="{A073964F-F19F-4172-A371-4FD8EA084A7D}" type="presParOf" srcId="{6CC33162-EEBB-4742-8F48-3B127E8C0FF1}" destId="{3D0A0A0F-1EAA-4A51-9D13-760705FAF7E7}" srcOrd="12" destOrd="0" presId="urn:microsoft.com/office/officeart/2005/8/layout/target3"/>
    <dgm:cxn modelId="{E8D4A86A-C00E-4F07-A4D2-988B68EBE35A}" type="presParOf" srcId="{6CC33162-EEBB-4742-8F48-3B127E8C0FF1}" destId="{BB6DAF1F-C1E3-4FA2-80F7-B31AC43351A2}" srcOrd="13" destOrd="0" presId="urn:microsoft.com/office/officeart/2005/8/layout/target3"/>
    <dgm:cxn modelId="{A6CECDFA-5FE6-45CD-8C16-8B58B58A9488}" type="presParOf" srcId="{6CC33162-EEBB-4742-8F48-3B127E8C0FF1}" destId="{5F52776A-585D-4AA1-981B-ECCF314DB5F5}" srcOrd="14" destOrd="0" presId="urn:microsoft.com/office/officeart/2005/8/layout/target3"/>
    <dgm:cxn modelId="{D436F9BA-5033-45D2-8BCE-3CA3F81652ED}" type="presParOf" srcId="{6CC33162-EEBB-4742-8F48-3B127E8C0FF1}" destId="{35872575-936E-4B01-8F93-AAFDD3337585}" srcOrd="15" destOrd="0" presId="urn:microsoft.com/office/officeart/2005/8/layout/target3"/>
  </dgm:cxnLst>
  <dgm:bg>
    <a:solidFill>
      <a:srgbClr val="99FF66"/>
    </a:solidFill>
  </dgm:bg>
  <dgm:whole>
    <a:ln w="9525" cap="flat" cmpd="sng" algn="ctr">
      <a:solidFill>
        <a:srgbClr val="33CCFF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AE06B-91C6-4052-A4C6-8D32BBA5D9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3DFF9-8C79-4378-BCB1-AD0AE15C7F41}">
      <dgm:prSet custT="1"/>
      <dgm:spPr>
        <a:ln w="57150">
          <a:solidFill>
            <a:srgbClr val="3399FF"/>
          </a:solidFill>
        </a:ln>
      </dgm:spPr>
      <dgm:t>
        <a:bodyPr/>
        <a:lstStyle/>
        <a:p>
          <a:r>
            <a:rPr lang="ru-RU" sz="1800" b="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0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rPr>
            <a:t> Занятия</a:t>
          </a:r>
          <a:endParaRPr lang="ru-RU" sz="1800" b="0" dirty="0">
            <a:latin typeface="Monotype Corsiva" pitchFamily="66" charset="0"/>
            <a:ea typeface="Arial Unicode MS" pitchFamily="34" charset="-128"/>
            <a:cs typeface="Arial Unicode MS" pitchFamily="34" charset="-128"/>
          </a:endParaRPr>
        </a:p>
      </dgm:t>
    </dgm:pt>
    <dgm:pt modelId="{17AAC28D-6057-45CF-8C84-EF0B746FFED0}" type="parTrans" cxnId="{F385B162-EC52-4686-96A8-2FFC82D21E8C}">
      <dgm:prSet/>
      <dgm:spPr/>
      <dgm:t>
        <a:bodyPr/>
        <a:lstStyle/>
        <a:p>
          <a:endParaRPr lang="ru-RU"/>
        </a:p>
      </dgm:t>
    </dgm:pt>
    <dgm:pt modelId="{9981ED32-63DD-465D-8CB4-A719C5CF25E9}" type="sibTrans" cxnId="{F385B162-EC52-4686-96A8-2FFC82D21E8C}">
      <dgm:prSet/>
      <dgm:spPr/>
      <dgm:t>
        <a:bodyPr/>
        <a:lstStyle/>
        <a:p>
          <a:endParaRPr lang="ru-RU"/>
        </a:p>
      </dgm:t>
    </dgm:pt>
    <dgm:pt modelId="{DCEED329-DCF5-46C2-8B0C-92BDA6B2131A}">
      <dgm:prSet custT="1"/>
      <dgm:spPr>
        <a:ln w="57150">
          <a:solidFill>
            <a:srgbClr val="FFFF00"/>
          </a:solidFill>
        </a:ln>
      </dgm:spPr>
      <dgm:t>
        <a:bodyPr/>
        <a:lstStyle/>
        <a:p>
          <a:pPr algn="ctr"/>
          <a:r>
            <a:rPr lang="ru-RU" sz="1800" b="0" dirty="0" smtClean="0">
              <a:latin typeface="Monotype Corsiva" pitchFamily="66" charset="0"/>
            </a:rPr>
            <a:t> Развлечения и праздники</a:t>
          </a:r>
          <a:endParaRPr lang="ru-RU" sz="1800" dirty="0">
            <a:latin typeface="Monotype Corsiva" pitchFamily="66" charset="0"/>
          </a:endParaRPr>
        </a:p>
      </dgm:t>
    </dgm:pt>
    <dgm:pt modelId="{A36D8BF1-9E27-4C2A-A220-9C1F1AFF1D69}" type="parTrans" cxnId="{6257BABF-33D6-4F1E-8F73-9809269C3C78}">
      <dgm:prSet/>
      <dgm:spPr/>
      <dgm:t>
        <a:bodyPr/>
        <a:lstStyle/>
        <a:p>
          <a:endParaRPr lang="ru-RU"/>
        </a:p>
      </dgm:t>
    </dgm:pt>
    <dgm:pt modelId="{05B7693E-6359-4AE6-ACEE-3EBFEC093B4E}" type="sibTrans" cxnId="{6257BABF-33D6-4F1E-8F73-9809269C3C78}">
      <dgm:prSet/>
      <dgm:spPr/>
      <dgm:t>
        <a:bodyPr/>
        <a:lstStyle/>
        <a:p>
          <a:endParaRPr lang="ru-RU"/>
        </a:p>
      </dgm:t>
    </dgm:pt>
    <dgm:pt modelId="{B758C5D1-3B31-4544-9FA0-B2A4130DC786}">
      <dgm:prSet custT="1"/>
      <dgm:spPr>
        <a:ln w="57150">
          <a:solidFill>
            <a:srgbClr val="66FF33"/>
          </a:solidFill>
        </a:ln>
      </dgm:spPr>
      <dgm:t>
        <a:bodyPr/>
        <a:lstStyle/>
        <a:p>
          <a:r>
            <a:rPr lang="ru-RU" sz="1800" b="0" dirty="0" smtClean="0">
              <a:latin typeface="Monotype Corsiva" pitchFamily="66" charset="0"/>
            </a:rPr>
            <a:t>  Самостоятельная художественно-речевая деятельность</a:t>
          </a:r>
          <a:endParaRPr lang="ru-RU" sz="900" dirty="0">
            <a:latin typeface="Monotype Corsiva" pitchFamily="66" charset="0"/>
          </a:endParaRPr>
        </a:p>
      </dgm:t>
    </dgm:pt>
    <dgm:pt modelId="{40F80238-41B0-4625-B6E5-F9BAA2F073BD}" type="parTrans" cxnId="{70D5F850-636A-475C-8022-568DA4AF4E51}">
      <dgm:prSet/>
      <dgm:spPr/>
      <dgm:t>
        <a:bodyPr/>
        <a:lstStyle/>
        <a:p>
          <a:endParaRPr lang="ru-RU"/>
        </a:p>
      </dgm:t>
    </dgm:pt>
    <dgm:pt modelId="{AA13F627-77E1-44B6-B31B-569CBE625E74}" type="sibTrans" cxnId="{70D5F850-636A-475C-8022-568DA4AF4E51}">
      <dgm:prSet/>
      <dgm:spPr/>
      <dgm:t>
        <a:bodyPr/>
        <a:lstStyle/>
        <a:p>
          <a:endParaRPr lang="ru-RU"/>
        </a:p>
      </dgm:t>
    </dgm:pt>
    <dgm:pt modelId="{BF81DF95-8A4D-4514-9250-AF9147C705ED}">
      <dgm:prSet custT="1"/>
      <dgm:spPr>
        <a:ln w="57150">
          <a:solidFill>
            <a:srgbClr val="FF6600"/>
          </a:solidFill>
        </a:ln>
      </dgm:spPr>
      <dgm:t>
        <a:bodyPr/>
        <a:lstStyle/>
        <a:p>
          <a:r>
            <a:rPr lang="ru-RU" sz="1800" b="0" dirty="0" smtClean="0">
              <a:latin typeface="Book Antiqua" pitchFamily="18" charset="0"/>
            </a:rPr>
            <a:t> </a:t>
          </a:r>
          <a:r>
            <a:rPr lang="ru-RU" sz="1800" b="0" dirty="0" smtClean="0">
              <a:latin typeface="Monotype Corsiva" pitchFamily="66" charset="0"/>
            </a:rPr>
            <a:t> Экскурсии</a:t>
          </a:r>
          <a:endParaRPr lang="ru-RU" sz="1000" b="0" dirty="0">
            <a:latin typeface="Monotype Corsiva" pitchFamily="66" charset="0"/>
          </a:endParaRPr>
        </a:p>
      </dgm:t>
    </dgm:pt>
    <dgm:pt modelId="{A00A7A75-962B-4156-AD12-9E7414E18A7B}" type="parTrans" cxnId="{253A8BBA-48C4-4C28-956C-BFB40D5A4806}">
      <dgm:prSet/>
      <dgm:spPr/>
      <dgm:t>
        <a:bodyPr/>
        <a:lstStyle/>
        <a:p>
          <a:endParaRPr lang="ru-RU"/>
        </a:p>
      </dgm:t>
    </dgm:pt>
    <dgm:pt modelId="{F2C1ABBA-75D1-4178-8B98-50F2A9C81700}" type="sibTrans" cxnId="{253A8BBA-48C4-4C28-956C-BFB40D5A4806}">
      <dgm:prSet/>
      <dgm:spPr/>
      <dgm:t>
        <a:bodyPr/>
        <a:lstStyle/>
        <a:p>
          <a:endParaRPr lang="ru-RU"/>
        </a:p>
      </dgm:t>
    </dgm:pt>
    <dgm:pt modelId="{38907EC7-4C14-44CE-9690-E438EC8E62DB}" type="pres">
      <dgm:prSet presAssocID="{DE3AE06B-91C6-4052-A4C6-8D32BBA5D9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F50C22-254E-4997-BF14-3F3C6F22F4ED}" type="pres">
      <dgm:prSet presAssocID="{DE3AE06B-91C6-4052-A4C6-8D32BBA5D99A}" presName="pyramid" presStyleLbl="node1" presStyleIdx="0" presStyleCnt="1" custAng="0" custFlipVert="1" custFlipHor="0" custScaleX="100582" custScaleY="100000" custLinFactNeighborX="-8209" custLinFactNeighborY="-3030"/>
      <dgm:spPr>
        <a:prstGeom prst="ellipse">
          <a:avLst/>
        </a:prstGeom>
        <a:solidFill>
          <a:srgbClr val="FFFF00"/>
        </a:solidFill>
        <a:ln w="76200">
          <a:solidFill>
            <a:srgbClr val="FF66CC"/>
          </a:solidFill>
        </a:ln>
      </dgm:spPr>
      <dgm:t>
        <a:bodyPr/>
        <a:lstStyle/>
        <a:p>
          <a:endParaRPr lang="ru-RU"/>
        </a:p>
      </dgm:t>
    </dgm:pt>
    <dgm:pt modelId="{A0FDAB43-1045-4A18-A34E-4DF143965750}" type="pres">
      <dgm:prSet presAssocID="{DE3AE06B-91C6-4052-A4C6-8D32BBA5D99A}" presName="theList" presStyleCnt="0"/>
      <dgm:spPr/>
    </dgm:pt>
    <dgm:pt modelId="{9D4D1EA8-F40A-40E9-8080-2D63EA2FDECF}" type="pres">
      <dgm:prSet presAssocID="{5913DFF9-8C79-4378-BCB1-AD0AE15C7F41}" presName="aNode" presStyleLbl="fgAcc1" presStyleIdx="0" presStyleCnt="4" custScaleX="251672" custLinFactY="-2547" custLinFactNeighborX="-1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D423B-71F2-4118-BA76-C8B6C6BD7548}" type="pres">
      <dgm:prSet presAssocID="{5913DFF9-8C79-4378-BCB1-AD0AE15C7F41}" presName="aSpace" presStyleCnt="0"/>
      <dgm:spPr/>
    </dgm:pt>
    <dgm:pt modelId="{34D5CF67-BD4F-4E30-B5A8-933F09ABF621}" type="pres">
      <dgm:prSet presAssocID="{DCEED329-DCF5-46C2-8B0C-92BDA6B2131A}" presName="aNode" presStyleLbl="fgAcc1" presStyleIdx="1" presStyleCnt="4" custScaleX="254181" custScaleY="14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ADFEE-1E19-4F2B-96CB-4BF016BCCA8B}" type="pres">
      <dgm:prSet presAssocID="{DCEED329-DCF5-46C2-8B0C-92BDA6B2131A}" presName="aSpace" presStyleCnt="0"/>
      <dgm:spPr/>
    </dgm:pt>
    <dgm:pt modelId="{562C0113-CEF0-4AB7-8F5B-AF51AD569193}" type="pres">
      <dgm:prSet presAssocID="{B758C5D1-3B31-4544-9FA0-B2A4130DC786}" presName="aNode" presStyleLbl="fgAcc1" presStyleIdx="2" presStyleCnt="4" custScaleX="254181" custLinFactY="13075" custLinFactNeighborX="12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16DB-A094-4586-A902-AB52093D6928}" type="pres">
      <dgm:prSet presAssocID="{B758C5D1-3B31-4544-9FA0-B2A4130DC786}" presName="aSpace" presStyleCnt="0"/>
      <dgm:spPr/>
    </dgm:pt>
    <dgm:pt modelId="{45E06BD6-10CA-4ECE-A673-372775CED798}" type="pres">
      <dgm:prSet presAssocID="{BF81DF95-8A4D-4514-9250-AF9147C705ED}" presName="aNode" presStyleLbl="fgAcc1" presStyleIdx="3" presStyleCnt="4" custScaleX="254181" custLinFactY="19922" custLinFactNeighborX="12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FDF7A-0307-4364-81D5-73BEFE67D5BA}" type="pres">
      <dgm:prSet presAssocID="{BF81DF95-8A4D-4514-9250-AF9147C705ED}" presName="aSpace" presStyleCnt="0"/>
      <dgm:spPr/>
    </dgm:pt>
  </dgm:ptLst>
  <dgm:cxnLst>
    <dgm:cxn modelId="{75BF603A-BED1-464F-8F78-DCC7EF535E5F}" type="presOf" srcId="{DCEED329-DCF5-46C2-8B0C-92BDA6B2131A}" destId="{34D5CF67-BD4F-4E30-B5A8-933F09ABF621}" srcOrd="0" destOrd="0" presId="urn:microsoft.com/office/officeart/2005/8/layout/pyramid2"/>
    <dgm:cxn modelId="{02EA810D-AD7A-4FE0-B9D5-1F4B898BF541}" type="presOf" srcId="{B758C5D1-3B31-4544-9FA0-B2A4130DC786}" destId="{562C0113-CEF0-4AB7-8F5B-AF51AD569193}" srcOrd="0" destOrd="0" presId="urn:microsoft.com/office/officeart/2005/8/layout/pyramid2"/>
    <dgm:cxn modelId="{253A8BBA-48C4-4C28-956C-BFB40D5A4806}" srcId="{DE3AE06B-91C6-4052-A4C6-8D32BBA5D99A}" destId="{BF81DF95-8A4D-4514-9250-AF9147C705ED}" srcOrd="3" destOrd="0" parTransId="{A00A7A75-962B-4156-AD12-9E7414E18A7B}" sibTransId="{F2C1ABBA-75D1-4178-8B98-50F2A9C81700}"/>
    <dgm:cxn modelId="{D37BD908-FC53-422D-BB28-B2D2E27B0021}" type="presOf" srcId="{DE3AE06B-91C6-4052-A4C6-8D32BBA5D99A}" destId="{38907EC7-4C14-44CE-9690-E438EC8E62DB}" srcOrd="0" destOrd="0" presId="urn:microsoft.com/office/officeart/2005/8/layout/pyramid2"/>
    <dgm:cxn modelId="{70D5F850-636A-475C-8022-568DA4AF4E51}" srcId="{DE3AE06B-91C6-4052-A4C6-8D32BBA5D99A}" destId="{B758C5D1-3B31-4544-9FA0-B2A4130DC786}" srcOrd="2" destOrd="0" parTransId="{40F80238-41B0-4625-B6E5-F9BAA2F073BD}" sibTransId="{AA13F627-77E1-44B6-B31B-569CBE625E74}"/>
    <dgm:cxn modelId="{F385B162-EC52-4686-96A8-2FFC82D21E8C}" srcId="{DE3AE06B-91C6-4052-A4C6-8D32BBA5D99A}" destId="{5913DFF9-8C79-4378-BCB1-AD0AE15C7F41}" srcOrd="0" destOrd="0" parTransId="{17AAC28D-6057-45CF-8C84-EF0B746FFED0}" sibTransId="{9981ED32-63DD-465D-8CB4-A719C5CF25E9}"/>
    <dgm:cxn modelId="{6257BABF-33D6-4F1E-8F73-9809269C3C78}" srcId="{DE3AE06B-91C6-4052-A4C6-8D32BBA5D99A}" destId="{DCEED329-DCF5-46C2-8B0C-92BDA6B2131A}" srcOrd="1" destOrd="0" parTransId="{A36D8BF1-9E27-4C2A-A220-9C1F1AFF1D69}" sibTransId="{05B7693E-6359-4AE6-ACEE-3EBFEC093B4E}"/>
    <dgm:cxn modelId="{AB8FF3D6-B809-4D6E-973D-ED94BEF9FD48}" type="presOf" srcId="{5913DFF9-8C79-4378-BCB1-AD0AE15C7F41}" destId="{9D4D1EA8-F40A-40E9-8080-2D63EA2FDECF}" srcOrd="0" destOrd="0" presId="urn:microsoft.com/office/officeart/2005/8/layout/pyramid2"/>
    <dgm:cxn modelId="{613547E3-1FEF-4E9A-B187-41339B819C45}" type="presOf" srcId="{BF81DF95-8A4D-4514-9250-AF9147C705ED}" destId="{45E06BD6-10CA-4ECE-A673-372775CED798}" srcOrd="0" destOrd="0" presId="urn:microsoft.com/office/officeart/2005/8/layout/pyramid2"/>
    <dgm:cxn modelId="{62108A66-DF34-42F6-A53E-0F4E6359DA0F}" type="presParOf" srcId="{38907EC7-4C14-44CE-9690-E438EC8E62DB}" destId="{6DF50C22-254E-4997-BF14-3F3C6F22F4ED}" srcOrd="0" destOrd="0" presId="urn:microsoft.com/office/officeart/2005/8/layout/pyramid2"/>
    <dgm:cxn modelId="{94AF7175-24E5-45F1-8952-5DB55AF09273}" type="presParOf" srcId="{38907EC7-4C14-44CE-9690-E438EC8E62DB}" destId="{A0FDAB43-1045-4A18-A34E-4DF143965750}" srcOrd="1" destOrd="0" presId="urn:microsoft.com/office/officeart/2005/8/layout/pyramid2"/>
    <dgm:cxn modelId="{C23FD87A-B0B0-4B48-A8E9-25E5CA75073D}" type="presParOf" srcId="{A0FDAB43-1045-4A18-A34E-4DF143965750}" destId="{9D4D1EA8-F40A-40E9-8080-2D63EA2FDECF}" srcOrd="0" destOrd="0" presId="urn:microsoft.com/office/officeart/2005/8/layout/pyramid2"/>
    <dgm:cxn modelId="{F5D9CD36-B001-42E2-BF86-67714F73B4A9}" type="presParOf" srcId="{A0FDAB43-1045-4A18-A34E-4DF143965750}" destId="{C60D423B-71F2-4118-BA76-C8B6C6BD7548}" srcOrd="1" destOrd="0" presId="urn:microsoft.com/office/officeart/2005/8/layout/pyramid2"/>
    <dgm:cxn modelId="{48DB9D84-A128-4E10-B87B-F7AA3B5E6E1A}" type="presParOf" srcId="{A0FDAB43-1045-4A18-A34E-4DF143965750}" destId="{34D5CF67-BD4F-4E30-B5A8-933F09ABF621}" srcOrd="2" destOrd="0" presId="urn:microsoft.com/office/officeart/2005/8/layout/pyramid2"/>
    <dgm:cxn modelId="{C89000E5-3F49-49F9-B61E-B9007A6C5BAA}" type="presParOf" srcId="{A0FDAB43-1045-4A18-A34E-4DF143965750}" destId="{92AADFEE-1E19-4F2B-96CB-4BF016BCCA8B}" srcOrd="3" destOrd="0" presId="urn:microsoft.com/office/officeart/2005/8/layout/pyramid2"/>
    <dgm:cxn modelId="{EE2D875E-5172-4C79-91BA-D5E49E55BB8C}" type="presParOf" srcId="{A0FDAB43-1045-4A18-A34E-4DF143965750}" destId="{562C0113-CEF0-4AB7-8F5B-AF51AD569193}" srcOrd="4" destOrd="0" presId="urn:microsoft.com/office/officeart/2005/8/layout/pyramid2"/>
    <dgm:cxn modelId="{A927A638-78ED-457E-B140-2AD1031616E3}" type="presParOf" srcId="{A0FDAB43-1045-4A18-A34E-4DF143965750}" destId="{74A316DB-A094-4586-A902-AB52093D6928}" srcOrd="5" destOrd="0" presId="urn:microsoft.com/office/officeart/2005/8/layout/pyramid2"/>
    <dgm:cxn modelId="{2E03FFD0-1AF2-4989-9637-4FC192D0DB6A}" type="presParOf" srcId="{A0FDAB43-1045-4A18-A34E-4DF143965750}" destId="{45E06BD6-10CA-4ECE-A673-372775CED798}" srcOrd="6" destOrd="0" presId="urn:microsoft.com/office/officeart/2005/8/layout/pyramid2"/>
    <dgm:cxn modelId="{CCCF47E6-883B-4C38-BB61-38826D5DC711}" type="presParOf" srcId="{A0FDAB43-1045-4A18-A34E-4DF143965750}" destId="{01AFDF7A-0307-4364-81D5-73BEFE67D5BA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F7F5C-8CEA-45F8-A964-1D298BE21573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42B93C-779C-4ABD-BFED-473873CDE37F}">
      <dgm:prSet phldrT="[Текст]" custT="1"/>
      <dgm:spPr>
        <a:solidFill>
          <a:srgbClr val="00F4EE"/>
        </a:solidFill>
      </dgm:spPr>
      <dgm:t>
        <a:bodyPr/>
        <a:lstStyle/>
        <a:p>
          <a:pPr algn="l"/>
          <a:r>
            <a:rPr lang="ru-RU" sz="1800" b="0" dirty="0" smtClean="0">
              <a:latin typeface="Book Antiqua" pitchFamily="18" charset="0"/>
            </a:rPr>
            <a:t> </a:t>
          </a:r>
          <a:endParaRPr lang="ru-RU" sz="1800" dirty="0" smtClean="0">
            <a:latin typeface="Monotype Corsiva" pitchFamily="66" charset="0"/>
          </a:endParaRPr>
        </a:p>
        <a:p>
          <a:pPr algn="l"/>
          <a:r>
            <a:rPr lang="ru-RU" sz="2000" b="1" dirty="0" smtClean="0">
              <a:solidFill>
                <a:srgbClr val="0000FF"/>
              </a:solidFill>
              <a:latin typeface="Monotype Corsiva" pitchFamily="66" charset="0"/>
            </a:rPr>
            <a:t>Игра </a:t>
          </a:r>
          <a:r>
            <a:rPr lang="ru-RU" sz="2000" dirty="0" smtClean="0">
              <a:latin typeface="Monotype Corsiva" pitchFamily="66" charset="0"/>
            </a:rPr>
            <a:t>(сюжетно-ролевая и игровые ситуации, дидактическая, игра-викторина, игра-конкурс, игра-задание)</a:t>
          </a:r>
          <a:endParaRPr lang="ru-RU" sz="2000" b="0" dirty="0" smtClean="0">
            <a:latin typeface="Monotype Corsiva" pitchFamily="66" charset="0"/>
          </a:endParaRPr>
        </a:p>
        <a:p>
          <a:pPr algn="just"/>
          <a:r>
            <a:rPr lang="ru-RU" sz="1600" b="1" dirty="0" smtClean="0">
              <a:latin typeface="Cambria" pitchFamily="18" charset="0"/>
            </a:rPr>
            <a:t> </a:t>
          </a:r>
          <a:endParaRPr lang="ru-RU" sz="1600" dirty="0"/>
        </a:p>
      </dgm:t>
    </dgm:pt>
    <dgm:pt modelId="{1F3AF51F-A4BB-4171-83F1-F1469C7F4780}" type="parTrans" cxnId="{304F100B-B700-48F7-B531-7B9E28D1ED8F}">
      <dgm:prSet/>
      <dgm:spPr/>
      <dgm:t>
        <a:bodyPr/>
        <a:lstStyle/>
        <a:p>
          <a:endParaRPr lang="ru-RU"/>
        </a:p>
      </dgm:t>
    </dgm:pt>
    <dgm:pt modelId="{91EF0C7D-7A00-4539-BF84-D59269C480E3}" type="sibTrans" cxnId="{304F100B-B700-48F7-B531-7B9E28D1ED8F}">
      <dgm:prSet/>
      <dgm:spPr/>
      <dgm:t>
        <a:bodyPr/>
        <a:lstStyle/>
        <a:p>
          <a:endParaRPr lang="ru-RU"/>
        </a:p>
      </dgm:t>
    </dgm:pt>
    <dgm:pt modelId="{84E243F3-2B8A-435D-96C6-FCDC2282BFF1}">
      <dgm:prSet custT="1"/>
      <dgm:spPr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Художественная литература </a:t>
          </a:r>
          <a:r>
            <a:rPr lang="ru-RU" sz="2000" dirty="0" smtClean="0">
              <a:latin typeface="Monotype Corsiva" pitchFamily="66" charset="0"/>
            </a:rPr>
            <a:t>(сказки, рассказы, пословицы и поговорки)</a:t>
          </a:r>
        </a:p>
        <a:p>
          <a:pPr algn="l"/>
          <a:endParaRPr lang="ru-RU" sz="2000" dirty="0">
            <a:latin typeface="Monotype Corsiva" pitchFamily="66" charset="0"/>
          </a:endParaRPr>
        </a:p>
      </dgm:t>
    </dgm:pt>
    <dgm:pt modelId="{24A1223E-F314-439E-B444-F31FAA77868E}" type="parTrans" cxnId="{3427BF54-CA13-4A1B-9FF4-0C562EE2F056}">
      <dgm:prSet/>
      <dgm:spPr/>
      <dgm:t>
        <a:bodyPr/>
        <a:lstStyle/>
        <a:p>
          <a:endParaRPr lang="ru-RU"/>
        </a:p>
      </dgm:t>
    </dgm:pt>
    <dgm:pt modelId="{2442E12B-554B-4724-8AB1-103B79FCF3F4}" type="sibTrans" cxnId="{3427BF54-CA13-4A1B-9FF4-0C562EE2F056}">
      <dgm:prSet/>
      <dgm:spPr/>
      <dgm:t>
        <a:bodyPr/>
        <a:lstStyle/>
        <a:p>
          <a:endParaRPr lang="ru-RU"/>
        </a:p>
      </dgm:t>
    </dgm:pt>
    <dgm:pt modelId="{5D3C01DE-9955-4C42-8C95-A34231EFCADB}">
      <dgm:prSet custT="1"/>
      <dgm:spPr>
        <a:ln>
          <a:solidFill>
            <a:srgbClr val="FF6600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Трудовая деятельность </a:t>
          </a:r>
          <a:r>
            <a:rPr lang="ru-RU" sz="2000" dirty="0" smtClean="0">
              <a:latin typeface="Monotype Corsiva" pitchFamily="66" charset="0"/>
            </a:rPr>
            <a:t>(хозяйственно-бытовой, труд в природе, самообслуживание, ручной труд, хозяйственно-бытовой)  </a:t>
          </a:r>
          <a:endParaRPr lang="ru-RU" sz="2000" dirty="0">
            <a:latin typeface="Monotype Corsiva" pitchFamily="66" charset="0"/>
          </a:endParaRPr>
        </a:p>
      </dgm:t>
    </dgm:pt>
    <dgm:pt modelId="{C86FDF3D-269A-460E-ABBC-3AB10CF7CC52}" type="parTrans" cxnId="{EBF0D1C0-1654-4E95-AF91-3EF93180D37E}">
      <dgm:prSet/>
      <dgm:spPr/>
      <dgm:t>
        <a:bodyPr/>
        <a:lstStyle/>
        <a:p>
          <a:endParaRPr lang="ru-RU"/>
        </a:p>
      </dgm:t>
    </dgm:pt>
    <dgm:pt modelId="{553BB3D1-7269-47EA-BD40-C8B1922C6431}" type="sibTrans" cxnId="{EBF0D1C0-1654-4E95-AF91-3EF93180D37E}">
      <dgm:prSet/>
      <dgm:spPr/>
      <dgm:t>
        <a:bodyPr/>
        <a:lstStyle/>
        <a:p>
          <a:endParaRPr lang="ru-RU"/>
        </a:p>
      </dgm:t>
    </dgm:pt>
    <dgm:pt modelId="{9714E39B-ADF0-49A7-A65C-4DCE2862298B}">
      <dgm:prSet custT="1"/>
      <dgm:spPr>
        <a:ln>
          <a:solidFill>
            <a:srgbClr val="3333FF"/>
          </a:solidFill>
        </a:ln>
      </dgm:spPr>
      <dgm:t>
        <a:bodyPr/>
        <a:lstStyle/>
        <a:p>
          <a:pPr algn="l"/>
          <a:r>
            <a:rPr lang="ru-RU" sz="2000" dirty="0" smtClean="0">
              <a:latin typeface="Monotype Corsiva" pitchFamily="66" charset="0"/>
            </a:rPr>
            <a:t> </a:t>
          </a:r>
        </a:p>
        <a:p>
          <a:pPr algn="l"/>
          <a:endParaRPr lang="ru-RU" sz="2000" dirty="0" smtClean="0">
            <a:latin typeface="Monotype Corsiva" pitchFamily="66" charset="0"/>
          </a:endParaRPr>
        </a:p>
        <a:p>
          <a:pPr algn="just"/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Беседа</a:t>
          </a:r>
          <a:r>
            <a:rPr lang="ru-RU" sz="2000" dirty="0" smtClean="0">
              <a:latin typeface="Monotype Corsiva" pitchFamily="66" charset="0"/>
            </a:rPr>
            <a:t> (Что такое экономика?», Для чего нужны деньги?, «Семейный бюджет», «Доходы и расходы», «Почему нужно экономить?)</a:t>
          </a:r>
          <a:endParaRPr lang="ru-RU" sz="2000" dirty="0">
            <a:latin typeface="Monotype Corsiva" pitchFamily="66" charset="0"/>
          </a:endParaRPr>
        </a:p>
      </dgm:t>
    </dgm:pt>
    <dgm:pt modelId="{107F6F04-85E8-4ECB-8BA5-4D81B6EBE734}" type="parTrans" cxnId="{44C57C4F-55F6-4655-A659-63F09DB320AC}">
      <dgm:prSet/>
      <dgm:spPr/>
      <dgm:t>
        <a:bodyPr/>
        <a:lstStyle/>
        <a:p>
          <a:endParaRPr lang="ru-RU"/>
        </a:p>
      </dgm:t>
    </dgm:pt>
    <dgm:pt modelId="{7A41470E-F48B-4084-93B3-5E44BB7A8B71}" type="sibTrans" cxnId="{44C57C4F-55F6-4655-A659-63F09DB320AC}">
      <dgm:prSet/>
      <dgm:spPr/>
      <dgm:t>
        <a:bodyPr/>
        <a:lstStyle/>
        <a:p>
          <a:endParaRPr lang="ru-RU"/>
        </a:p>
      </dgm:t>
    </dgm:pt>
    <dgm:pt modelId="{6CC33162-EEBB-4742-8F48-3B127E8C0FF1}" type="pres">
      <dgm:prSet presAssocID="{867F7F5C-8CEA-45F8-A964-1D298BE215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04B27-5124-4612-A10C-BE130A42B071}" type="pres">
      <dgm:prSet presAssocID="{8E42B93C-779C-4ABD-BFED-473873CDE37F}" presName="circle1" presStyleLbl="node1" presStyleIdx="0" presStyleCnt="4" custScaleY="102934" custLinFactNeighborY="1986"/>
      <dgm:spPr>
        <a:solidFill>
          <a:srgbClr val="00F4EE"/>
        </a:solidFill>
      </dgm:spPr>
      <dgm:t>
        <a:bodyPr/>
        <a:lstStyle/>
        <a:p>
          <a:endParaRPr lang="ru-RU"/>
        </a:p>
      </dgm:t>
    </dgm:pt>
    <dgm:pt modelId="{88577584-85CA-4415-B370-91BDA8AE4DE7}" type="pres">
      <dgm:prSet presAssocID="{8E42B93C-779C-4ABD-BFED-473873CDE37F}" presName="space" presStyleCnt="0"/>
      <dgm:spPr/>
      <dgm:t>
        <a:bodyPr/>
        <a:lstStyle/>
        <a:p>
          <a:endParaRPr lang="ru-RU"/>
        </a:p>
      </dgm:t>
    </dgm:pt>
    <dgm:pt modelId="{9587217F-F761-4EAC-AE2A-573F3DF5870B}" type="pres">
      <dgm:prSet presAssocID="{8E42B93C-779C-4ABD-BFED-473873CDE37F}" presName="rect1" presStyleLbl="alignAcc1" presStyleIdx="0" presStyleCnt="4" custScaleX="100000" custScaleY="100000" custLinFactNeighborX="1135"/>
      <dgm:spPr/>
      <dgm:t>
        <a:bodyPr/>
        <a:lstStyle/>
        <a:p>
          <a:endParaRPr lang="ru-RU"/>
        </a:p>
      </dgm:t>
    </dgm:pt>
    <dgm:pt modelId="{57B2B041-1E63-42D3-9D98-43C1034BF167}" type="pres">
      <dgm:prSet presAssocID="{9714E39B-ADF0-49A7-A65C-4DCE2862298B}" presName="vertSpace2" presStyleLbl="node1" presStyleIdx="0" presStyleCnt="4"/>
      <dgm:spPr/>
    </dgm:pt>
    <dgm:pt modelId="{5404CFE2-3C3F-48C1-BEBE-66B936E6B6B3}" type="pres">
      <dgm:prSet presAssocID="{9714E39B-ADF0-49A7-A65C-4DCE2862298B}" presName="circle2" presStyleLbl="node1" presStyleIdx="1" presStyleCnt="4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D1246177-76F4-46C7-88EE-7828ABE82998}" type="pres">
      <dgm:prSet presAssocID="{9714E39B-ADF0-49A7-A65C-4DCE2862298B}" presName="rect2" presStyleLbl="alignAcc1" presStyleIdx="1" presStyleCnt="4" custScaleY="34693" custLinFactNeighborX="60" custLinFactNeighborY="14982"/>
      <dgm:spPr/>
      <dgm:t>
        <a:bodyPr/>
        <a:lstStyle/>
        <a:p>
          <a:endParaRPr lang="ru-RU"/>
        </a:p>
      </dgm:t>
    </dgm:pt>
    <dgm:pt modelId="{9DDB662F-027D-4F99-93CB-45DBF04785B6}" type="pres">
      <dgm:prSet presAssocID="{84E243F3-2B8A-435D-96C6-FCDC2282BFF1}" presName="vertSpace3" presStyleLbl="node1" presStyleIdx="1" presStyleCnt="4"/>
      <dgm:spPr/>
    </dgm:pt>
    <dgm:pt modelId="{43182AF9-654A-414A-BD92-AABACC120349}" type="pres">
      <dgm:prSet presAssocID="{84E243F3-2B8A-435D-96C6-FCDC2282BFF1}" presName="circle3" presStyleLbl="node1" presStyleIdx="2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2721247-C60A-42C7-BA93-B1BB6FC61612}" type="pres">
      <dgm:prSet presAssocID="{84E243F3-2B8A-435D-96C6-FCDC2282BFF1}" presName="rect3" presStyleLbl="alignAcc1" presStyleIdx="2" presStyleCnt="4" custAng="10800000" custFlipVert="1" custScaleY="41930" custLinFactNeighborX="61" custLinFactNeighborY="-78943"/>
      <dgm:spPr/>
      <dgm:t>
        <a:bodyPr/>
        <a:lstStyle/>
        <a:p>
          <a:endParaRPr lang="ru-RU"/>
        </a:p>
      </dgm:t>
    </dgm:pt>
    <dgm:pt modelId="{51866840-1D8E-4D36-8458-249BB9A89566}" type="pres">
      <dgm:prSet presAssocID="{5D3C01DE-9955-4C42-8C95-A34231EFCADB}" presName="vertSpace4" presStyleLbl="node1" presStyleIdx="2" presStyleCnt="4"/>
      <dgm:spPr/>
    </dgm:pt>
    <dgm:pt modelId="{589A71AF-3709-41A6-A727-65BC4595E39E}" type="pres">
      <dgm:prSet presAssocID="{5D3C01DE-9955-4C42-8C95-A34231EFCADB}" presName="circle4" presStyleLbl="node1" presStyleIdx="3" presStyleCnt="4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358BC528-86F1-4A9B-BC65-510464EA5E07}" type="pres">
      <dgm:prSet presAssocID="{5D3C01DE-9955-4C42-8C95-A34231EFCADB}" presName="rect4" presStyleLbl="alignAcc1" presStyleIdx="3" presStyleCnt="4" custScaleX="100000" custScaleY="82055" custLinFactY="-22264" custLinFactNeighborX="60" custLinFactNeighborY="-100000"/>
      <dgm:spPr/>
      <dgm:t>
        <a:bodyPr/>
        <a:lstStyle/>
        <a:p>
          <a:endParaRPr lang="ru-RU"/>
        </a:p>
      </dgm:t>
    </dgm:pt>
    <dgm:pt modelId="{3D0A0A0F-1EAA-4A51-9D13-760705FAF7E7}" type="pres">
      <dgm:prSet presAssocID="{8E42B93C-779C-4ABD-BFED-473873CDE3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AF1F-C1E3-4FA2-80F7-B31AC43351A2}" type="pres">
      <dgm:prSet presAssocID="{9714E39B-ADF0-49A7-A65C-4DCE2862298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776A-585D-4AA1-981B-ECCF314DB5F5}" type="pres">
      <dgm:prSet presAssocID="{84E243F3-2B8A-435D-96C6-FCDC2282BF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2575-936E-4B01-8F93-AAFDD3337585}" type="pres">
      <dgm:prSet presAssocID="{5D3C01DE-9955-4C42-8C95-A34231EFCAD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7BF54-CA13-4A1B-9FF4-0C562EE2F056}" srcId="{867F7F5C-8CEA-45F8-A964-1D298BE21573}" destId="{84E243F3-2B8A-435D-96C6-FCDC2282BFF1}" srcOrd="2" destOrd="0" parTransId="{24A1223E-F314-439E-B444-F31FAA77868E}" sibTransId="{2442E12B-554B-4724-8AB1-103B79FCF3F4}"/>
    <dgm:cxn modelId="{C1E7C588-42E0-4024-8388-CE3067B94E92}" type="presOf" srcId="{8E42B93C-779C-4ABD-BFED-473873CDE37F}" destId="{3D0A0A0F-1EAA-4A51-9D13-760705FAF7E7}" srcOrd="1" destOrd="0" presId="urn:microsoft.com/office/officeart/2005/8/layout/target3"/>
    <dgm:cxn modelId="{44C57C4F-55F6-4655-A659-63F09DB320AC}" srcId="{867F7F5C-8CEA-45F8-A964-1D298BE21573}" destId="{9714E39B-ADF0-49A7-A65C-4DCE2862298B}" srcOrd="1" destOrd="0" parTransId="{107F6F04-85E8-4ECB-8BA5-4D81B6EBE734}" sibTransId="{7A41470E-F48B-4084-93B3-5E44BB7A8B71}"/>
    <dgm:cxn modelId="{8A7A2E94-57AF-44B1-88A3-96A8F3D65826}" type="presOf" srcId="{9714E39B-ADF0-49A7-A65C-4DCE2862298B}" destId="{D1246177-76F4-46C7-88EE-7828ABE82998}" srcOrd="0" destOrd="0" presId="urn:microsoft.com/office/officeart/2005/8/layout/target3"/>
    <dgm:cxn modelId="{2066DDA8-2085-43A4-B9D5-348043094A23}" type="presOf" srcId="{867F7F5C-8CEA-45F8-A964-1D298BE21573}" destId="{6CC33162-EEBB-4742-8F48-3B127E8C0FF1}" srcOrd="0" destOrd="0" presId="urn:microsoft.com/office/officeart/2005/8/layout/target3"/>
    <dgm:cxn modelId="{73F99AC3-871C-4360-A93E-833C9FAF7E13}" type="presOf" srcId="{5D3C01DE-9955-4C42-8C95-A34231EFCADB}" destId="{35872575-936E-4B01-8F93-AAFDD3337585}" srcOrd="1" destOrd="0" presId="urn:microsoft.com/office/officeart/2005/8/layout/target3"/>
    <dgm:cxn modelId="{51DC64CD-3B77-4DDD-ACEE-248CF9039B93}" type="presOf" srcId="{84E243F3-2B8A-435D-96C6-FCDC2282BFF1}" destId="{5F52776A-585D-4AA1-981B-ECCF314DB5F5}" srcOrd="1" destOrd="0" presId="urn:microsoft.com/office/officeart/2005/8/layout/target3"/>
    <dgm:cxn modelId="{304F100B-B700-48F7-B531-7B9E28D1ED8F}" srcId="{867F7F5C-8CEA-45F8-A964-1D298BE21573}" destId="{8E42B93C-779C-4ABD-BFED-473873CDE37F}" srcOrd="0" destOrd="0" parTransId="{1F3AF51F-A4BB-4171-83F1-F1469C7F4780}" sibTransId="{91EF0C7D-7A00-4539-BF84-D59269C480E3}"/>
    <dgm:cxn modelId="{EBF0D1C0-1654-4E95-AF91-3EF93180D37E}" srcId="{867F7F5C-8CEA-45F8-A964-1D298BE21573}" destId="{5D3C01DE-9955-4C42-8C95-A34231EFCADB}" srcOrd="3" destOrd="0" parTransId="{C86FDF3D-269A-460E-ABBC-3AB10CF7CC52}" sibTransId="{553BB3D1-7269-47EA-BD40-C8B1922C6431}"/>
    <dgm:cxn modelId="{F5DB17B7-BB97-42E8-9CF2-5793A752B0A7}" type="presOf" srcId="{9714E39B-ADF0-49A7-A65C-4DCE2862298B}" destId="{BB6DAF1F-C1E3-4FA2-80F7-B31AC43351A2}" srcOrd="1" destOrd="0" presId="urn:microsoft.com/office/officeart/2005/8/layout/target3"/>
    <dgm:cxn modelId="{8D89053C-AB8F-4747-9FEA-A2BF86B49024}" type="presOf" srcId="{8E42B93C-779C-4ABD-BFED-473873CDE37F}" destId="{9587217F-F761-4EAC-AE2A-573F3DF5870B}" srcOrd="0" destOrd="0" presId="urn:microsoft.com/office/officeart/2005/8/layout/target3"/>
    <dgm:cxn modelId="{12727DDA-7099-48CC-8DBD-7B663B31EF70}" type="presOf" srcId="{5D3C01DE-9955-4C42-8C95-A34231EFCADB}" destId="{358BC528-86F1-4A9B-BC65-510464EA5E07}" srcOrd="0" destOrd="0" presId="urn:microsoft.com/office/officeart/2005/8/layout/target3"/>
    <dgm:cxn modelId="{BA41EA49-610D-4DE6-8D7D-7A6B9292ED03}" type="presOf" srcId="{84E243F3-2B8A-435D-96C6-FCDC2282BFF1}" destId="{32721247-C60A-42C7-BA93-B1BB6FC61612}" srcOrd="0" destOrd="0" presId="urn:microsoft.com/office/officeart/2005/8/layout/target3"/>
    <dgm:cxn modelId="{2208C9A6-F0F0-4CF8-B327-8C40DF007AE3}" type="presParOf" srcId="{6CC33162-EEBB-4742-8F48-3B127E8C0FF1}" destId="{93004B27-5124-4612-A10C-BE130A42B071}" srcOrd="0" destOrd="0" presId="urn:microsoft.com/office/officeart/2005/8/layout/target3"/>
    <dgm:cxn modelId="{A1872141-C408-4566-AF9F-6241798B994E}" type="presParOf" srcId="{6CC33162-EEBB-4742-8F48-3B127E8C0FF1}" destId="{88577584-85CA-4415-B370-91BDA8AE4DE7}" srcOrd="1" destOrd="0" presId="urn:microsoft.com/office/officeart/2005/8/layout/target3"/>
    <dgm:cxn modelId="{8E89EB83-E85B-4B2B-ACD9-58D7C42414F2}" type="presParOf" srcId="{6CC33162-EEBB-4742-8F48-3B127E8C0FF1}" destId="{9587217F-F761-4EAC-AE2A-573F3DF5870B}" srcOrd="2" destOrd="0" presId="urn:microsoft.com/office/officeart/2005/8/layout/target3"/>
    <dgm:cxn modelId="{332BBBD8-03B0-43B7-B69B-7B9C96F49720}" type="presParOf" srcId="{6CC33162-EEBB-4742-8F48-3B127E8C0FF1}" destId="{57B2B041-1E63-42D3-9D98-43C1034BF167}" srcOrd="3" destOrd="0" presId="urn:microsoft.com/office/officeart/2005/8/layout/target3"/>
    <dgm:cxn modelId="{A5C9C231-AA04-4E51-927C-7CB337F7F7E9}" type="presParOf" srcId="{6CC33162-EEBB-4742-8F48-3B127E8C0FF1}" destId="{5404CFE2-3C3F-48C1-BEBE-66B936E6B6B3}" srcOrd="4" destOrd="0" presId="urn:microsoft.com/office/officeart/2005/8/layout/target3"/>
    <dgm:cxn modelId="{F268059B-9DEE-4CC2-934D-DA52B861A704}" type="presParOf" srcId="{6CC33162-EEBB-4742-8F48-3B127E8C0FF1}" destId="{D1246177-76F4-46C7-88EE-7828ABE82998}" srcOrd="5" destOrd="0" presId="urn:microsoft.com/office/officeart/2005/8/layout/target3"/>
    <dgm:cxn modelId="{90A9837A-F267-4878-A1B2-0F64A6E8E7CD}" type="presParOf" srcId="{6CC33162-EEBB-4742-8F48-3B127E8C0FF1}" destId="{9DDB662F-027D-4F99-93CB-45DBF04785B6}" srcOrd="6" destOrd="0" presId="urn:microsoft.com/office/officeart/2005/8/layout/target3"/>
    <dgm:cxn modelId="{4022ACE9-518E-4469-A0CA-F0ED29C747C7}" type="presParOf" srcId="{6CC33162-EEBB-4742-8F48-3B127E8C0FF1}" destId="{43182AF9-654A-414A-BD92-AABACC120349}" srcOrd="7" destOrd="0" presId="urn:microsoft.com/office/officeart/2005/8/layout/target3"/>
    <dgm:cxn modelId="{226175A5-B287-4212-A6FF-960B7876C797}" type="presParOf" srcId="{6CC33162-EEBB-4742-8F48-3B127E8C0FF1}" destId="{32721247-C60A-42C7-BA93-B1BB6FC61612}" srcOrd="8" destOrd="0" presId="urn:microsoft.com/office/officeart/2005/8/layout/target3"/>
    <dgm:cxn modelId="{A3116396-9679-45F9-BCB7-532D4F872C86}" type="presParOf" srcId="{6CC33162-EEBB-4742-8F48-3B127E8C0FF1}" destId="{51866840-1D8E-4D36-8458-249BB9A89566}" srcOrd="9" destOrd="0" presId="urn:microsoft.com/office/officeart/2005/8/layout/target3"/>
    <dgm:cxn modelId="{039616B3-B7B6-42D0-A2CE-AE98DB986EE3}" type="presParOf" srcId="{6CC33162-EEBB-4742-8F48-3B127E8C0FF1}" destId="{589A71AF-3709-41A6-A727-65BC4595E39E}" srcOrd="10" destOrd="0" presId="urn:microsoft.com/office/officeart/2005/8/layout/target3"/>
    <dgm:cxn modelId="{0FA6E7E9-F1B7-431F-9608-372B498A0067}" type="presParOf" srcId="{6CC33162-EEBB-4742-8F48-3B127E8C0FF1}" destId="{358BC528-86F1-4A9B-BC65-510464EA5E07}" srcOrd="11" destOrd="0" presId="urn:microsoft.com/office/officeart/2005/8/layout/target3"/>
    <dgm:cxn modelId="{AD8437AD-E76A-49CC-A1D6-27AA758C322A}" type="presParOf" srcId="{6CC33162-EEBB-4742-8F48-3B127E8C0FF1}" destId="{3D0A0A0F-1EAA-4A51-9D13-760705FAF7E7}" srcOrd="12" destOrd="0" presId="urn:microsoft.com/office/officeart/2005/8/layout/target3"/>
    <dgm:cxn modelId="{9E381C8F-B278-41A4-87FD-AF68BD48858A}" type="presParOf" srcId="{6CC33162-EEBB-4742-8F48-3B127E8C0FF1}" destId="{BB6DAF1F-C1E3-4FA2-80F7-B31AC43351A2}" srcOrd="13" destOrd="0" presId="urn:microsoft.com/office/officeart/2005/8/layout/target3"/>
    <dgm:cxn modelId="{38BEB5B0-984B-4E33-92FE-E4B206884A78}" type="presParOf" srcId="{6CC33162-EEBB-4742-8F48-3B127E8C0FF1}" destId="{5F52776A-585D-4AA1-981B-ECCF314DB5F5}" srcOrd="14" destOrd="0" presId="urn:microsoft.com/office/officeart/2005/8/layout/target3"/>
    <dgm:cxn modelId="{D5810AB9-7550-459A-9DEF-A3B205A180CC}" type="presParOf" srcId="{6CC33162-EEBB-4742-8F48-3B127E8C0FF1}" destId="{35872575-936E-4B01-8F93-AAFDD3337585}" srcOrd="15" destOrd="0" presId="urn:microsoft.com/office/officeart/2005/8/layout/target3"/>
  </dgm:cxnLst>
  <dgm:bg>
    <a:solidFill>
      <a:srgbClr val="99FF66"/>
    </a:solidFill>
  </dgm:bg>
  <dgm:whole>
    <a:ln w="9525" cap="flat" cmpd="sng" algn="ctr">
      <a:solidFill>
        <a:srgbClr val="33CCFF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AE06B-91C6-4052-A4C6-8D32BBA5D9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3DFF9-8C79-4378-BCB1-AD0AE15C7F41}">
      <dgm:prSet custT="1"/>
      <dgm:spPr>
        <a:ln w="57150">
          <a:solidFill>
            <a:srgbClr val="3399FF"/>
          </a:solidFill>
        </a:ln>
      </dgm:spPr>
      <dgm:t>
        <a:bodyPr/>
        <a:lstStyle/>
        <a:p>
          <a:r>
            <a:rPr lang="ru-RU" sz="1800" b="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0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rPr>
            <a:t>Исследовательские, игровые, программированного обучения  </a:t>
          </a:r>
          <a:endParaRPr lang="ru-RU" sz="1800" b="0" dirty="0">
            <a:latin typeface="Monotype Corsiva" pitchFamily="66" charset="0"/>
            <a:ea typeface="Arial Unicode MS" pitchFamily="34" charset="-128"/>
            <a:cs typeface="Arial Unicode MS" pitchFamily="34" charset="-128"/>
          </a:endParaRPr>
        </a:p>
      </dgm:t>
    </dgm:pt>
    <dgm:pt modelId="{17AAC28D-6057-45CF-8C84-EF0B746FFED0}" type="parTrans" cxnId="{F385B162-EC52-4686-96A8-2FFC82D21E8C}">
      <dgm:prSet/>
      <dgm:spPr/>
      <dgm:t>
        <a:bodyPr/>
        <a:lstStyle/>
        <a:p>
          <a:endParaRPr lang="ru-RU"/>
        </a:p>
      </dgm:t>
    </dgm:pt>
    <dgm:pt modelId="{9981ED32-63DD-465D-8CB4-A719C5CF25E9}" type="sibTrans" cxnId="{F385B162-EC52-4686-96A8-2FFC82D21E8C}">
      <dgm:prSet/>
      <dgm:spPr/>
      <dgm:t>
        <a:bodyPr/>
        <a:lstStyle/>
        <a:p>
          <a:endParaRPr lang="ru-RU"/>
        </a:p>
      </dgm:t>
    </dgm:pt>
    <dgm:pt modelId="{DCEED329-DCF5-46C2-8B0C-92BDA6B2131A}">
      <dgm:prSet custT="1"/>
      <dgm:spPr>
        <a:ln w="57150">
          <a:solidFill>
            <a:srgbClr val="FFFF00"/>
          </a:solidFill>
        </a:ln>
      </dgm:spPr>
      <dgm:t>
        <a:bodyPr/>
        <a:lstStyle/>
        <a:p>
          <a:pPr algn="ctr"/>
          <a:r>
            <a:rPr lang="ru-RU" sz="1800" b="0" dirty="0" smtClean="0">
              <a:latin typeface="Monotype Corsiva" pitchFamily="66" charset="0"/>
            </a:rPr>
            <a:t>Комплексы заданий, направленных на формирование у ребёнка экономически значимых качеств (бережливость, трудолюбие, аккуратность, экономность, дисциплинированность) и потребностей ( в творческом труде, в достижении результатов, в уважении со стороны других людей, в сохранении и приумножении природных богатств)</a:t>
          </a:r>
          <a:endParaRPr lang="ru-RU" sz="1800" dirty="0">
            <a:latin typeface="Monotype Corsiva" pitchFamily="66" charset="0"/>
          </a:endParaRPr>
        </a:p>
      </dgm:t>
    </dgm:pt>
    <dgm:pt modelId="{A36D8BF1-9E27-4C2A-A220-9C1F1AFF1D69}" type="parTrans" cxnId="{6257BABF-33D6-4F1E-8F73-9809269C3C78}">
      <dgm:prSet/>
      <dgm:spPr/>
      <dgm:t>
        <a:bodyPr/>
        <a:lstStyle/>
        <a:p>
          <a:endParaRPr lang="ru-RU"/>
        </a:p>
      </dgm:t>
    </dgm:pt>
    <dgm:pt modelId="{05B7693E-6359-4AE6-ACEE-3EBFEC093B4E}" type="sibTrans" cxnId="{6257BABF-33D6-4F1E-8F73-9809269C3C78}">
      <dgm:prSet/>
      <dgm:spPr/>
      <dgm:t>
        <a:bodyPr/>
        <a:lstStyle/>
        <a:p>
          <a:endParaRPr lang="ru-RU"/>
        </a:p>
      </dgm:t>
    </dgm:pt>
    <dgm:pt modelId="{B758C5D1-3B31-4544-9FA0-B2A4130DC786}">
      <dgm:prSet custT="1"/>
      <dgm:spPr>
        <a:ln w="57150">
          <a:solidFill>
            <a:srgbClr val="66FF33"/>
          </a:solidFill>
        </a:ln>
      </dgm:spPr>
      <dgm:t>
        <a:bodyPr/>
        <a:lstStyle/>
        <a:p>
          <a:r>
            <a:rPr lang="ru-RU" sz="1800" b="0" dirty="0" smtClean="0">
              <a:latin typeface="Monotype Corsiva" pitchFamily="66" charset="0"/>
            </a:rPr>
            <a:t> Практическое ознакомление детей дошкольного возраста с экономическими понятиями (необходимые и необязательные товары, деньги, семейный бюджет и расходы семьи, реклама, банк)</a:t>
          </a:r>
          <a:endParaRPr lang="ru-RU" sz="900" dirty="0">
            <a:latin typeface="Monotype Corsiva" pitchFamily="66" charset="0"/>
          </a:endParaRPr>
        </a:p>
      </dgm:t>
    </dgm:pt>
    <dgm:pt modelId="{40F80238-41B0-4625-B6E5-F9BAA2F073BD}" type="parTrans" cxnId="{70D5F850-636A-475C-8022-568DA4AF4E51}">
      <dgm:prSet/>
      <dgm:spPr/>
      <dgm:t>
        <a:bodyPr/>
        <a:lstStyle/>
        <a:p>
          <a:endParaRPr lang="ru-RU"/>
        </a:p>
      </dgm:t>
    </dgm:pt>
    <dgm:pt modelId="{AA13F627-77E1-44B6-B31B-569CBE625E74}" type="sibTrans" cxnId="{70D5F850-636A-475C-8022-568DA4AF4E51}">
      <dgm:prSet/>
      <dgm:spPr/>
      <dgm:t>
        <a:bodyPr/>
        <a:lstStyle/>
        <a:p>
          <a:endParaRPr lang="ru-RU"/>
        </a:p>
      </dgm:t>
    </dgm:pt>
    <dgm:pt modelId="{BF81DF95-8A4D-4514-9250-AF9147C705ED}">
      <dgm:prSet custT="1"/>
      <dgm:spPr>
        <a:ln w="57150">
          <a:solidFill>
            <a:srgbClr val="FF6600"/>
          </a:solidFill>
        </a:ln>
      </dgm:spPr>
      <dgm:t>
        <a:bodyPr/>
        <a:lstStyle/>
        <a:p>
          <a:r>
            <a:rPr lang="ru-RU" sz="1800" b="0" dirty="0" smtClean="0">
              <a:latin typeface="Book Antiqua" pitchFamily="18" charset="0"/>
            </a:rPr>
            <a:t> </a:t>
          </a:r>
          <a:r>
            <a:rPr lang="ru-RU" sz="1800" b="0" dirty="0" smtClean="0">
              <a:latin typeface="Monotype Corsiva" pitchFamily="66" charset="0"/>
            </a:rPr>
            <a:t>Диагностика </a:t>
          </a:r>
          <a:r>
            <a:rPr lang="ru-RU" sz="1800" b="0" dirty="0" err="1" smtClean="0">
              <a:latin typeface="Monotype Corsiva" pitchFamily="66" charset="0"/>
            </a:rPr>
            <a:t>сформированности</a:t>
          </a:r>
          <a:r>
            <a:rPr lang="ru-RU" sz="1800" b="0" dirty="0" smtClean="0">
              <a:latin typeface="Monotype Corsiva" pitchFamily="66" charset="0"/>
            </a:rPr>
            <a:t> основ экономической культуры (критерии и показатели их оценки, комплекс диагностических заданий)</a:t>
          </a:r>
          <a:endParaRPr lang="ru-RU" sz="1000" b="0" dirty="0">
            <a:latin typeface="Monotype Corsiva" pitchFamily="66" charset="0"/>
          </a:endParaRPr>
        </a:p>
      </dgm:t>
    </dgm:pt>
    <dgm:pt modelId="{A00A7A75-962B-4156-AD12-9E7414E18A7B}" type="parTrans" cxnId="{253A8BBA-48C4-4C28-956C-BFB40D5A4806}">
      <dgm:prSet/>
      <dgm:spPr/>
      <dgm:t>
        <a:bodyPr/>
        <a:lstStyle/>
        <a:p>
          <a:endParaRPr lang="ru-RU"/>
        </a:p>
      </dgm:t>
    </dgm:pt>
    <dgm:pt modelId="{F2C1ABBA-75D1-4178-8B98-50F2A9C81700}" type="sibTrans" cxnId="{253A8BBA-48C4-4C28-956C-BFB40D5A4806}">
      <dgm:prSet/>
      <dgm:spPr/>
      <dgm:t>
        <a:bodyPr/>
        <a:lstStyle/>
        <a:p>
          <a:endParaRPr lang="ru-RU"/>
        </a:p>
      </dgm:t>
    </dgm:pt>
    <dgm:pt modelId="{38907EC7-4C14-44CE-9690-E438EC8E62DB}" type="pres">
      <dgm:prSet presAssocID="{DE3AE06B-91C6-4052-A4C6-8D32BBA5D99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F50C22-254E-4997-BF14-3F3C6F22F4ED}" type="pres">
      <dgm:prSet presAssocID="{DE3AE06B-91C6-4052-A4C6-8D32BBA5D99A}" presName="pyramid" presStyleLbl="node1" presStyleIdx="0" presStyleCnt="1" custAng="0" custFlipVert="1" custFlipHor="0" custScaleX="96388" custScaleY="92562" custLinFactNeighborX="33724" custLinFactNeighborY="-2204"/>
      <dgm:spPr>
        <a:prstGeom prst="ellipse">
          <a:avLst/>
        </a:prstGeom>
        <a:solidFill>
          <a:srgbClr val="FFFF00"/>
        </a:solidFill>
        <a:ln w="76200">
          <a:solidFill>
            <a:srgbClr val="66FF33"/>
          </a:solidFill>
        </a:ln>
      </dgm:spPr>
      <dgm:t>
        <a:bodyPr/>
        <a:lstStyle/>
        <a:p>
          <a:endParaRPr lang="ru-RU"/>
        </a:p>
      </dgm:t>
    </dgm:pt>
    <dgm:pt modelId="{A0FDAB43-1045-4A18-A34E-4DF143965750}" type="pres">
      <dgm:prSet presAssocID="{DE3AE06B-91C6-4052-A4C6-8D32BBA5D99A}" presName="theList" presStyleCnt="0"/>
      <dgm:spPr/>
    </dgm:pt>
    <dgm:pt modelId="{9D4D1EA8-F40A-40E9-8080-2D63EA2FDECF}" type="pres">
      <dgm:prSet presAssocID="{5913DFF9-8C79-4378-BCB1-AD0AE15C7F41}" presName="aNode" presStyleLbl="fgAcc1" presStyleIdx="0" presStyleCnt="4" custScaleX="260996" custLinFactY="-1195" custLinFactNeighborX="-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D423B-71F2-4118-BA76-C8B6C6BD7548}" type="pres">
      <dgm:prSet presAssocID="{5913DFF9-8C79-4378-BCB1-AD0AE15C7F41}" presName="aSpace" presStyleCnt="0"/>
      <dgm:spPr/>
    </dgm:pt>
    <dgm:pt modelId="{34D5CF67-BD4F-4E30-B5A8-933F09ABF621}" type="pres">
      <dgm:prSet presAssocID="{DCEED329-DCF5-46C2-8B0C-92BDA6B2131A}" presName="aNode" presStyleLbl="fgAcc1" presStyleIdx="1" presStyleCnt="4" custScaleX="261072" custScaleY="14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ADFEE-1E19-4F2B-96CB-4BF016BCCA8B}" type="pres">
      <dgm:prSet presAssocID="{DCEED329-DCF5-46C2-8B0C-92BDA6B2131A}" presName="aSpace" presStyleCnt="0"/>
      <dgm:spPr/>
    </dgm:pt>
    <dgm:pt modelId="{562C0113-CEF0-4AB7-8F5B-AF51AD569193}" type="pres">
      <dgm:prSet presAssocID="{B758C5D1-3B31-4544-9FA0-B2A4130DC786}" presName="aNode" presStyleLbl="fgAcc1" presStyleIdx="2" presStyleCnt="4" custScaleX="263504" custLinFactY="13095" custLinFactNeighborX="-11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16DB-A094-4586-A902-AB52093D6928}" type="pres">
      <dgm:prSet presAssocID="{B758C5D1-3B31-4544-9FA0-B2A4130DC786}" presName="aSpace" presStyleCnt="0"/>
      <dgm:spPr/>
    </dgm:pt>
    <dgm:pt modelId="{45E06BD6-10CA-4ECE-A673-372775CED798}" type="pres">
      <dgm:prSet presAssocID="{BF81DF95-8A4D-4514-9250-AF9147C705ED}" presName="aNode" presStyleLbl="fgAcc1" presStyleIdx="3" presStyleCnt="4" custScaleX="263302" custLinFactY="21807" custLinFactNeighborX="-34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FDF7A-0307-4364-81D5-73BEFE67D5BA}" type="pres">
      <dgm:prSet presAssocID="{BF81DF95-8A4D-4514-9250-AF9147C705ED}" presName="aSpace" presStyleCnt="0"/>
      <dgm:spPr/>
    </dgm:pt>
  </dgm:ptLst>
  <dgm:cxnLst>
    <dgm:cxn modelId="{253A8BBA-48C4-4C28-956C-BFB40D5A4806}" srcId="{DE3AE06B-91C6-4052-A4C6-8D32BBA5D99A}" destId="{BF81DF95-8A4D-4514-9250-AF9147C705ED}" srcOrd="3" destOrd="0" parTransId="{A00A7A75-962B-4156-AD12-9E7414E18A7B}" sibTransId="{F2C1ABBA-75D1-4178-8B98-50F2A9C81700}"/>
    <dgm:cxn modelId="{5BEA6C72-7197-456F-8856-CF83B78B7178}" type="presOf" srcId="{DE3AE06B-91C6-4052-A4C6-8D32BBA5D99A}" destId="{38907EC7-4C14-44CE-9690-E438EC8E62DB}" srcOrd="0" destOrd="0" presId="urn:microsoft.com/office/officeart/2005/8/layout/pyramid2"/>
    <dgm:cxn modelId="{2F5C0D83-28B4-4809-93BF-2D12B93FC87F}" type="presOf" srcId="{5913DFF9-8C79-4378-BCB1-AD0AE15C7F41}" destId="{9D4D1EA8-F40A-40E9-8080-2D63EA2FDECF}" srcOrd="0" destOrd="0" presId="urn:microsoft.com/office/officeart/2005/8/layout/pyramid2"/>
    <dgm:cxn modelId="{70D5F850-636A-475C-8022-568DA4AF4E51}" srcId="{DE3AE06B-91C6-4052-A4C6-8D32BBA5D99A}" destId="{B758C5D1-3B31-4544-9FA0-B2A4130DC786}" srcOrd="2" destOrd="0" parTransId="{40F80238-41B0-4625-B6E5-F9BAA2F073BD}" sibTransId="{AA13F627-77E1-44B6-B31B-569CBE625E74}"/>
    <dgm:cxn modelId="{F385B162-EC52-4686-96A8-2FFC82D21E8C}" srcId="{DE3AE06B-91C6-4052-A4C6-8D32BBA5D99A}" destId="{5913DFF9-8C79-4378-BCB1-AD0AE15C7F41}" srcOrd="0" destOrd="0" parTransId="{17AAC28D-6057-45CF-8C84-EF0B746FFED0}" sibTransId="{9981ED32-63DD-465D-8CB4-A719C5CF25E9}"/>
    <dgm:cxn modelId="{6257BABF-33D6-4F1E-8F73-9809269C3C78}" srcId="{DE3AE06B-91C6-4052-A4C6-8D32BBA5D99A}" destId="{DCEED329-DCF5-46C2-8B0C-92BDA6B2131A}" srcOrd="1" destOrd="0" parTransId="{A36D8BF1-9E27-4C2A-A220-9C1F1AFF1D69}" sibTransId="{05B7693E-6359-4AE6-ACEE-3EBFEC093B4E}"/>
    <dgm:cxn modelId="{8D0E2F0D-72A6-4D57-9833-B5B68F474DCC}" type="presOf" srcId="{DCEED329-DCF5-46C2-8B0C-92BDA6B2131A}" destId="{34D5CF67-BD4F-4E30-B5A8-933F09ABF621}" srcOrd="0" destOrd="0" presId="urn:microsoft.com/office/officeart/2005/8/layout/pyramid2"/>
    <dgm:cxn modelId="{903F85C8-A219-4D7B-B432-31D00F2ED020}" type="presOf" srcId="{B758C5D1-3B31-4544-9FA0-B2A4130DC786}" destId="{562C0113-CEF0-4AB7-8F5B-AF51AD569193}" srcOrd="0" destOrd="0" presId="urn:microsoft.com/office/officeart/2005/8/layout/pyramid2"/>
    <dgm:cxn modelId="{3B90AD26-7998-432B-BD9A-0C1B961AD614}" type="presOf" srcId="{BF81DF95-8A4D-4514-9250-AF9147C705ED}" destId="{45E06BD6-10CA-4ECE-A673-372775CED798}" srcOrd="0" destOrd="0" presId="urn:microsoft.com/office/officeart/2005/8/layout/pyramid2"/>
    <dgm:cxn modelId="{32343186-B9F0-49E6-829D-7E61CA38425A}" type="presParOf" srcId="{38907EC7-4C14-44CE-9690-E438EC8E62DB}" destId="{6DF50C22-254E-4997-BF14-3F3C6F22F4ED}" srcOrd="0" destOrd="0" presId="urn:microsoft.com/office/officeart/2005/8/layout/pyramid2"/>
    <dgm:cxn modelId="{6921BC2B-58C8-436D-9104-645A2DE58EC6}" type="presParOf" srcId="{38907EC7-4C14-44CE-9690-E438EC8E62DB}" destId="{A0FDAB43-1045-4A18-A34E-4DF143965750}" srcOrd="1" destOrd="0" presId="urn:microsoft.com/office/officeart/2005/8/layout/pyramid2"/>
    <dgm:cxn modelId="{68490399-D61D-4D83-84EE-1C0088E189AE}" type="presParOf" srcId="{A0FDAB43-1045-4A18-A34E-4DF143965750}" destId="{9D4D1EA8-F40A-40E9-8080-2D63EA2FDECF}" srcOrd="0" destOrd="0" presId="urn:microsoft.com/office/officeart/2005/8/layout/pyramid2"/>
    <dgm:cxn modelId="{E854E484-4482-4849-AED2-049968F23FFC}" type="presParOf" srcId="{A0FDAB43-1045-4A18-A34E-4DF143965750}" destId="{C60D423B-71F2-4118-BA76-C8B6C6BD7548}" srcOrd="1" destOrd="0" presId="urn:microsoft.com/office/officeart/2005/8/layout/pyramid2"/>
    <dgm:cxn modelId="{5767D26A-7A89-4A78-A560-6201698D2CF5}" type="presParOf" srcId="{A0FDAB43-1045-4A18-A34E-4DF143965750}" destId="{34D5CF67-BD4F-4E30-B5A8-933F09ABF621}" srcOrd="2" destOrd="0" presId="urn:microsoft.com/office/officeart/2005/8/layout/pyramid2"/>
    <dgm:cxn modelId="{C9A8F359-92C5-4F89-B7B9-31738BD40A8D}" type="presParOf" srcId="{A0FDAB43-1045-4A18-A34E-4DF143965750}" destId="{92AADFEE-1E19-4F2B-96CB-4BF016BCCA8B}" srcOrd="3" destOrd="0" presId="urn:microsoft.com/office/officeart/2005/8/layout/pyramid2"/>
    <dgm:cxn modelId="{537950B4-A11A-4D3D-9A43-70D2F272BE48}" type="presParOf" srcId="{A0FDAB43-1045-4A18-A34E-4DF143965750}" destId="{562C0113-CEF0-4AB7-8F5B-AF51AD569193}" srcOrd="4" destOrd="0" presId="urn:microsoft.com/office/officeart/2005/8/layout/pyramid2"/>
    <dgm:cxn modelId="{131723D6-F559-4863-871A-A277B6F1E92F}" type="presParOf" srcId="{A0FDAB43-1045-4A18-A34E-4DF143965750}" destId="{74A316DB-A094-4586-A902-AB52093D6928}" srcOrd="5" destOrd="0" presId="urn:microsoft.com/office/officeart/2005/8/layout/pyramid2"/>
    <dgm:cxn modelId="{994320C7-5488-4568-AA42-B2CB7280D874}" type="presParOf" srcId="{A0FDAB43-1045-4A18-A34E-4DF143965750}" destId="{45E06BD6-10CA-4ECE-A673-372775CED798}" srcOrd="6" destOrd="0" presId="urn:microsoft.com/office/officeart/2005/8/layout/pyramid2"/>
    <dgm:cxn modelId="{0A356D30-AD83-4433-983B-E9893974C4D2}" type="presParOf" srcId="{A0FDAB43-1045-4A18-A34E-4DF143965750}" destId="{01AFDF7A-0307-4364-81D5-73BEFE67D5B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F7F5C-8CEA-45F8-A964-1D298BE21573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42B93C-779C-4ABD-BFED-473873CDE37F}">
      <dgm:prSet phldrT="[Текст]" custT="1"/>
      <dgm:spPr>
        <a:solidFill>
          <a:srgbClr val="00F4EE"/>
        </a:solidFill>
      </dgm:spPr>
      <dgm:t>
        <a:bodyPr/>
        <a:lstStyle/>
        <a:p>
          <a:pPr algn="l"/>
          <a:r>
            <a:rPr lang="ru-RU" sz="1800" b="0" dirty="0" smtClean="0">
              <a:latin typeface="Monotype Corsiva" pitchFamily="66" charset="0"/>
            </a:rPr>
            <a:t>     </a:t>
          </a:r>
        </a:p>
        <a:p>
          <a:pPr algn="l"/>
          <a:r>
            <a:rPr lang="ru-RU" sz="1800" b="0" dirty="0" smtClean="0">
              <a:latin typeface="Monotype Corsiva" pitchFamily="66" charset="0"/>
            </a:rPr>
            <a:t>     </a:t>
          </a:r>
          <a:r>
            <a:rPr lang="ru-RU" sz="1600" b="1" dirty="0" smtClean="0">
              <a:latin typeface="Cambria" pitchFamily="18" charset="0"/>
            </a:rPr>
            <a:t> </a:t>
          </a:r>
          <a:endParaRPr lang="ru-RU" sz="1600" dirty="0"/>
        </a:p>
      </dgm:t>
    </dgm:pt>
    <dgm:pt modelId="{1F3AF51F-A4BB-4171-83F1-F1469C7F4780}" type="parTrans" cxnId="{304F100B-B700-48F7-B531-7B9E28D1ED8F}">
      <dgm:prSet/>
      <dgm:spPr/>
      <dgm:t>
        <a:bodyPr/>
        <a:lstStyle/>
        <a:p>
          <a:endParaRPr lang="ru-RU"/>
        </a:p>
      </dgm:t>
    </dgm:pt>
    <dgm:pt modelId="{91EF0C7D-7A00-4539-BF84-D59269C480E3}" type="sibTrans" cxnId="{304F100B-B700-48F7-B531-7B9E28D1ED8F}">
      <dgm:prSet/>
      <dgm:spPr/>
      <dgm:t>
        <a:bodyPr/>
        <a:lstStyle/>
        <a:p>
          <a:endParaRPr lang="ru-RU"/>
        </a:p>
      </dgm:t>
    </dgm:pt>
    <dgm:pt modelId="{84E243F3-2B8A-435D-96C6-FCDC2282BFF1}">
      <dgm:prSet custT="1"/>
      <dgm:spPr>
        <a:ln w="57150">
          <a:solidFill>
            <a:srgbClr val="00CC00"/>
          </a:solidFill>
        </a:ln>
      </dgm:spPr>
      <dgm:t>
        <a:bodyPr/>
        <a:lstStyle/>
        <a:p>
          <a:pPr algn="just"/>
          <a:r>
            <a:rPr lang="ru-RU" sz="1800" dirty="0" smtClean="0">
              <a:latin typeface="Monotype Corsiva" pitchFamily="66" charset="0"/>
            </a:rPr>
            <a:t>Коллективные:</a:t>
          </a:r>
        </a:p>
        <a:p>
          <a:pPr algn="just"/>
          <a:r>
            <a:rPr lang="ru-RU" sz="1800" b="1" dirty="0" smtClean="0">
              <a:solidFill>
                <a:srgbClr val="0000FF"/>
              </a:solidFill>
              <a:latin typeface="Monotype Corsiva" pitchFamily="66" charset="0"/>
            </a:rPr>
            <a:t>родительские собрания </a:t>
          </a:r>
          <a:r>
            <a:rPr lang="ru-RU" sz="1800" dirty="0" smtClean="0">
              <a:latin typeface="Monotype Corsiva" pitchFamily="66" charset="0"/>
            </a:rPr>
            <a:t>(«Экономическое воспитание в семье», «Моё и наше – богатство наше», «Чистым землю сохраним, нашим детям жизнь продлим», «Украсим Беларусь цветами»,  </a:t>
          </a:r>
          <a:r>
            <a:rPr lang="ru-RU" sz="1800" smtClean="0">
              <a:latin typeface="Monotype Corsiva" pitchFamily="66" charset="0"/>
            </a:rPr>
            <a:t>«Осенний базар», </a:t>
          </a:r>
          <a:r>
            <a:rPr lang="ru-RU" sz="1800" dirty="0" smtClean="0">
              <a:latin typeface="Monotype Corsiva" pitchFamily="66" charset="0"/>
            </a:rPr>
            <a:t>«Ярмарка талантов»);</a:t>
          </a:r>
        </a:p>
        <a:p>
          <a:pPr algn="just"/>
          <a:r>
            <a:rPr lang="ru-RU" sz="1800" b="1" dirty="0" smtClean="0">
              <a:solidFill>
                <a:srgbClr val="0000FF"/>
              </a:solidFill>
              <a:latin typeface="Monotype Corsiva" pitchFamily="66" charset="0"/>
            </a:rPr>
            <a:t>досуги и развлечения </a:t>
          </a:r>
          <a:r>
            <a:rPr lang="ru-RU" sz="1800" dirty="0" smtClean="0">
              <a:solidFill>
                <a:schemeClr val="tx1"/>
              </a:solidFill>
              <a:latin typeface="Monotype Corsiva" pitchFamily="66" charset="0"/>
            </a:rPr>
            <a:t>(«Ярмарка», «Путешествие в страну Экономика», «Все работы хороши выбирай на вкус», «Азбука финансов», «Богатства родного края», «Продовольственная корзина»)</a:t>
          </a:r>
        </a:p>
        <a:p>
          <a:pPr algn="l"/>
          <a:endParaRPr lang="ru-RU" sz="1600" dirty="0" smtClean="0">
            <a:latin typeface="Monotype Corsiva" pitchFamily="66" charset="0"/>
          </a:endParaRPr>
        </a:p>
        <a:p>
          <a:pPr algn="l"/>
          <a:endParaRPr lang="ru-RU" sz="1600" dirty="0" smtClean="0">
            <a:latin typeface="Monotype Corsiva" pitchFamily="66" charset="0"/>
          </a:endParaRPr>
        </a:p>
        <a:p>
          <a:pPr algn="l"/>
          <a:endParaRPr lang="ru-RU" sz="1600" dirty="0" smtClean="0">
            <a:latin typeface="Monotype Corsiva" pitchFamily="66" charset="0"/>
          </a:endParaRPr>
        </a:p>
        <a:p>
          <a:pPr algn="l"/>
          <a:endParaRPr lang="ru-RU" sz="1600" dirty="0">
            <a:latin typeface="Monotype Corsiva" pitchFamily="66" charset="0"/>
          </a:endParaRPr>
        </a:p>
      </dgm:t>
    </dgm:pt>
    <dgm:pt modelId="{24A1223E-F314-439E-B444-F31FAA77868E}" type="parTrans" cxnId="{3427BF54-CA13-4A1B-9FF4-0C562EE2F056}">
      <dgm:prSet/>
      <dgm:spPr/>
      <dgm:t>
        <a:bodyPr/>
        <a:lstStyle/>
        <a:p>
          <a:endParaRPr lang="ru-RU"/>
        </a:p>
      </dgm:t>
    </dgm:pt>
    <dgm:pt modelId="{2442E12B-554B-4724-8AB1-103B79FCF3F4}" type="sibTrans" cxnId="{3427BF54-CA13-4A1B-9FF4-0C562EE2F056}">
      <dgm:prSet/>
      <dgm:spPr/>
      <dgm:t>
        <a:bodyPr/>
        <a:lstStyle/>
        <a:p>
          <a:endParaRPr lang="ru-RU"/>
        </a:p>
      </dgm:t>
    </dgm:pt>
    <dgm:pt modelId="{5D3C01DE-9955-4C42-8C95-A34231EFCADB}">
      <dgm:prSet custT="1"/>
      <dgm:spPr>
        <a:ln>
          <a:solidFill>
            <a:srgbClr val="FF6600"/>
          </a:solidFill>
        </a:ln>
      </dgm:spPr>
      <dgm:t>
        <a:bodyPr/>
        <a:lstStyle/>
        <a:p>
          <a:pPr algn="l"/>
          <a:endParaRPr lang="ru-RU" sz="1800" b="0" dirty="0" smtClean="0">
            <a:latin typeface="Monotype Corsiva" pitchFamily="66" charset="0"/>
          </a:endParaRPr>
        </a:p>
        <a:p>
          <a:pPr algn="just"/>
          <a:r>
            <a:rPr lang="ru-RU" sz="1800" b="0" dirty="0" smtClean="0">
              <a:latin typeface="Monotype Corsiva" pitchFamily="66" charset="0"/>
            </a:rPr>
            <a:t>Наглядно-информационные (Буклеты, листовки, памятки, газету  для родителей). </a:t>
          </a:r>
        </a:p>
        <a:p>
          <a:pPr algn="l"/>
          <a:r>
            <a:rPr lang="ru-RU" sz="2000" dirty="0" smtClean="0">
              <a:latin typeface="Monotype Corsiva" pitchFamily="66" charset="0"/>
            </a:rPr>
            <a:t>  </a:t>
          </a:r>
          <a:endParaRPr lang="ru-RU" sz="2000" dirty="0">
            <a:latin typeface="Monotype Corsiva" pitchFamily="66" charset="0"/>
          </a:endParaRPr>
        </a:p>
      </dgm:t>
    </dgm:pt>
    <dgm:pt modelId="{C86FDF3D-269A-460E-ABBC-3AB10CF7CC52}" type="parTrans" cxnId="{EBF0D1C0-1654-4E95-AF91-3EF93180D37E}">
      <dgm:prSet/>
      <dgm:spPr/>
      <dgm:t>
        <a:bodyPr/>
        <a:lstStyle/>
        <a:p>
          <a:endParaRPr lang="ru-RU"/>
        </a:p>
      </dgm:t>
    </dgm:pt>
    <dgm:pt modelId="{553BB3D1-7269-47EA-BD40-C8B1922C6431}" type="sibTrans" cxnId="{EBF0D1C0-1654-4E95-AF91-3EF93180D37E}">
      <dgm:prSet/>
      <dgm:spPr/>
      <dgm:t>
        <a:bodyPr/>
        <a:lstStyle/>
        <a:p>
          <a:endParaRPr lang="ru-RU"/>
        </a:p>
      </dgm:t>
    </dgm:pt>
    <dgm:pt modelId="{9714E39B-ADF0-49A7-A65C-4DCE2862298B}">
      <dgm:prSet custT="1"/>
      <dgm:spPr>
        <a:ln>
          <a:solidFill>
            <a:srgbClr val="3333FF"/>
          </a:solidFill>
        </a:ln>
      </dgm:spPr>
      <dgm:t>
        <a:bodyPr/>
        <a:lstStyle/>
        <a:p>
          <a:pPr algn="l"/>
          <a:r>
            <a:rPr lang="ru-RU" sz="2000" dirty="0" smtClean="0">
              <a:latin typeface="Monotype Corsiva" pitchFamily="66" charset="0"/>
            </a:rPr>
            <a:t> </a:t>
          </a:r>
        </a:p>
        <a:p>
          <a:pPr algn="l"/>
          <a:r>
            <a:rPr lang="ru-RU" sz="2000" dirty="0" smtClean="0">
              <a:latin typeface="Monotype Corsiva" pitchFamily="66" charset="0"/>
            </a:rPr>
            <a:t> </a:t>
          </a:r>
        </a:p>
        <a:p>
          <a:pPr algn="just"/>
          <a:r>
            <a:rPr lang="ru-RU" sz="1800" dirty="0" smtClean="0">
              <a:latin typeface="Monotype Corsiva" pitchFamily="66" charset="0"/>
            </a:rPr>
            <a:t>Информационно-коммуникативные  (через мобильное приложение   </a:t>
          </a:r>
          <a:r>
            <a:rPr lang="en-US" sz="1800" b="1" i="0" u="none" dirty="0" err="1" smtClean="0">
              <a:solidFill>
                <a:schemeClr val="tx1"/>
              </a:solidFill>
              <a:latin typeface="Monotype Corsiva" pitchFamily="66" charset="0"/>
              <a:hlinkClick xmlns:r="http://schemas.openxmlformats.org/officeDocument/2006/relationships" r:id="rId1"/>
            </a:rPr>
            <a:t>Viber</a:t>
          </a:r>
          <a:r>
            <a:rPr lang="ru-RU" sz="1800" b="0" i="0" u="none" dirty="0" smtClean="0">
              <a:solidFill>
                <a:schemeClr val="tx1"/>
              </a:solidFill>
              <a:latin typeface="Monotype Corsiva" pitchFamily="66" charset="0"/>
            </a:rPr>
            <a:t>, </a:t>
          </a:r>
          <a:r>
            <a:rPr lang="ru-RU" sz="1800" b="0" i="0" dirty="0" smtClean="0">
              <a:latin typeface="Monotype Corsiva" pitchFamily="66" charset="0"/>
            </a:rPr>
            <a:t>программу</a:t>
          </a:r>
          <a:r>
            <a:rPr lang="ru-RU" sz="1800" b="1" i="0" dirty="0" smtClean="0">
              <a:latin typeface="Monotype Corsiva" pitchFamily="66" charset="0"/>
            </a:rPr>
            <a:t> </a:t>
          </a:r>
          <a:r>
            <a:rPr lang="en-US" sz="1800" b="1" i="0" dirty="0" smtClean="0">
              <a:latin typeface="Monotype Corsiva" pitchFamily="66" charset="0"/>
              <a:hlinkClick xmlns:r="http://schemas.openxmlformats.org/officeDocument/2006/relationships" r:id="rId2"/>
            </a:rPr>
            <a:t>Skype</a:t>
          </a:r>
          <a:r>
            <a:rPr lang="ru-RU" sz="1800" b="1" i="0" dirty="0" smtClean="0">
              <a:latin typeface="Monotype Corsiva" pitchFamily="66" charset="0"/>
            </a:rPr>
            <a:t>, </a:t>
          </a:r>
          <a:r>
            <a:rPr lang="ru-RU" sz="1800" b="0" i="0" dirty="0" smtClean="0">
              <a:latin typeface="Monotype Corsiva" pitchFamily="66" charset="0"/>
            </a:rPr>
            <a:t>сайт учреждения образования, электронную почту педагогов, группы в контакте )</a:t>
          </a:r>
          <a:r>
            <a:rPr lang="ru-RU" sz="1800" b="0" u="none" dirty="0" smtClean="0">
              <a:solidFill>
                <a:schemeClr val="tx1"/>
              </a:solidFill>
              <a:latin typeface="Monotype Corsiva" pitchFamily="66" charset="0"/>
            </a:rPr>
            <a:t>.</a:t>
          </a:r>
          <a:endParaRPr lang="ru-RU" sz="1800" b="0" u="none" dirty="0">
            <a:solidFill>
              <a:schemeClr val="tx1"/>
            </a:solidFill>
            <a:latin typeface="Monotype Corsiva" pitchFamily="66" charset="0"/>
          </a:endParaRPr>
        </a:p>
      </dgm:t>
    </dgm:pt>
    <dgm:pt modelId="{107F6F04-85E8-4ECB-8BA5-4D81B6EBE734}" type="parTrans" cxnId="{44C57C4F-55F6-4655-A659-63F09DB320AC}">
      <dgm:prSet/>
      <dgm:spPr/>
      <dgm:t>
        <a:bodyPr/>
        <a:lstStyle/>
        <a:p>
          <a:endParaRPr lang="ru-RU"/>
        </a:p>
      </dgm:t>
    </dgm:pt>
    <dgm:pt modelId="{7A41470E-F48B-4084-93B3-5E44BB7A8B71}" type="sibTrans" cxnId="{44C57C4F-55F6-4655-A659-63F09DB320AC}">
      <dgm:prSet/>
      <dgm:spPr/>
      <dgm:t>
        <a:bodyPr/>
        <a:lstStyle/>
        <a:p>
          <a:endParaRPr lang="ru-RU"/>
        </a:p>
      </dgm:t>
    </dgm:pt>
    <dgm:pt modelId="{6CC33162-EEBB-4742-8F48-3B127E8C0FF1}" type="pres">
      <dgm:prSet presAssocID="{867F7F5C-8CEA-45F8-A964-1D298BE215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04B27-5124-4612-A10C-BE130A42B071}" type="pres">
      <dgm:prSet presAssocID="{8E42B93C-779C-4ABD-BFED-473873CDE37F}" presName="circle1" presStyleLbl="node1" presStyleIdx="0" presStyleCnt="4" custScaleY="102934" custLinFactNeighborY="1986"/>
      <dgm:spPr>
        <a:solidFill>
          <a:srgbClr val="00F4EE"/>
        </a:solidFill>
      </dgm:spPr>
      <dgm:t>
        <a:bodyPr/>
        <a:lstStyle/>
        <a:p>
          <a:endParaRPr lang="ru-RU"/>
        </a:p>
      </dgm:t>
    </dgm:pt>
    <dgm:pt modelId="{88577584-85CA-4415-B370-91BDA8AE4DE7}" type="pres">
      <dgm:prSet presAssocID="{8E42B93C-779C-4ABD-BFED-473873CDE37F}" presName="space" presStyleCnt="0"/>
      <dgm:spPr/>
      <dgm:t>
        <a:bodyPr/>
        <a:lstStyle/>
        <a:p>
          <a:endParaRPr lang="ru-RU"/>
        </a:p>
      </dgm:t>
    </dgm:pt>
    <dgm:pt modelId="{9587217F-F761-4EAC-AE2A-573F3DF5870B}" type="pres">
      <dgm:prSet presAssocID="{8E42B93C-779C-4ABD-BFED-473873CDE37F}" presName="rect1" presStyleLbl="alignAcc1" presStyleIdx="0" presStyleCnt="4" custAng="0" custScaleX="106397" custScaleY="100000" custLinFactNeighborX="1135"/>
      <dgm:spPr/>
      <dgm:t>
        <a:bodyPr/>
        <a:lstStyle/>
        <a:p>
          <a:endParaRPr lang="ru-RU"/>
        </a:p>
      </dgm:t>
    </dgm:pt>
    <dgm:pt modelId="{57B2B041-1E63-42D3-9D98-43C1034BF167}" type="pres">
      <dgm:prSet presAssocID="{9714E39B-ADF0-49A7-A65C-4DCE2862298B}" presName="vertSpace2" presStyleLbl="node1" presStyleIdx="0" presStyleCnt="4"/>
      <dgm:spPr/>
    </dgm:pt>
    <dgm:pt modelId="{5404CFE2-3C3F-48C1-BEBE-66B936E6B6B3}" type="pres">
      <dgm:prSet presAssocID="{9714E39B-ADF0-49A7-A65C-4DCE2862298B}" presName="circle2" presStyleLbl="node1" presStyleIdx="1" presStyleCnt="4" custLinFactNeighborX="-8397" custLinFactNeighborY="-2986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D1246177-76F4-46C7-88EE-7828ABE82998}" type="pres">
      <dgm:prSet presAssocID="{9714E39B-ADF0-49A7-A65C-4DCE2862298B}" presName="rect2" presStyleLbl="alignAcc1" presStyleIdx="1" presStyleCnt="4" custScaleX="105203" custScaleY="26394" custLinFactNeighborX="-1002" custLinFactNeighborY="49477"/>
      <dgm:spPr/>
      <dgm:t>
        <a:bodyPr/>
        <a:lstStyle/>
        <a:p>
          <a:endParaRPr lang="ru-RU"/>
        </a:p>
      </dgm:t>
    </dgm:pt>
    <dgm:pt modelId="{9DDB662F-027D-4F99-93CB-45DBF04785B6}" type="pres">
      <dgm:prSet presAssocID="{84E243F3-2B8A-435D-96C6-FCDC2282BFF1}" presName="vertSpace3" presStyleLbl="node1" presStyleIdx="1" presStyleCnt="4"/>
      <dgm:spPr/>
    </dgm:pt>
    <dgm:pt modelId="{43182AF9-654A-414A-BD92-AABACC120349}" type="pres">
      <dgm:prSet presAssocID="{84E243F3-2B8A-435D-96C6-FCDC2282BFF1}" presName="circle3" presStyleLbl="node1" presStyleIdx="2" presStyleCnt="4" custLinFactNeighborX="-13935" custLinFactNeighborY="-2264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2721247-C60A-42C7-BA93-B1BB6FC61612}" type="pres">
      <dgm:prSet presAssocID="{84E243F3-2B8A-435D-96C6-FCDC2282BFF1}" presName="rect3" presStyleLbl="alignAcc1" presStyleIdx="2" presStyleCnt="4" custAng="10800000" custFlipVert="1" custScaleX="103723" custScaleY="89846" custLinFactNeighborX="-782" custLinFactNeighborY="-45733"/>
      <dgm:spPr/>
      <dgm:t>
        <a:bodyPr/>
        <a:lstStyle/>
        <a:p>
          <a:endParaRPr lang="ru-RU"/>
        </a:p>
      </dgm:t>
    </dgm:pt>
    <dgm:pt modelId="{51866840-1D8E-4D36-8458-249BB9A89566}" type="pres">
      <dgm:prSet presAssocID="{5D3C01DE-9955-4C42-8C95-A34231EFCADB}" presName="vertSpace4" presStyleLbl="node1" presStyleIdx="2" presStyleCnt="4"/>
      <dgm:spPr/>
    </dgm:pt>
    <dgm:pt modelId="{589A71AF-3709-41A6-A727-65BC4595E39E}" type="pres">
      <dgm:prSet presAssocID="{5D3C01DE-9955-4C42-8C95-A34231EFCADB}" presName="circle4" presStyleLbl="node1" presStyleIdx="3" presStyleCnt="4" custLinFactNeighborX="-33157" custLinFactNeighborY="-90850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358BC528-86F1-4A9B-BC65-510464EA5E07}" type="pres">
      <dgm:prSet presAssocID="{5D3C01DE-9955-4C42-8C95-A34231EFCADB}" presName="rect4" presStyleLbl="alignAcc1" presStyleIdx="3" presStyleCnt="4" custScaleX="104677" custScaleY="67171" custLinFactNeighborX="-305" custLinFactNeighborY="-2689"/>
      <dgm:spPr/>
      <dgm:t>
        <a:bodyPr/>
        <a:lstStyle/>
        <a:p>
          <a:endParaRPr lang="ru-RU"/>
        </a:p>
      </dgm:t>
    </dgm:pt>
    <dgm:pt modelId="{3D0A0A0F-1EAA-4A51-9D13-760705FAF7E7}" type="pres">
      <dgm:prSet presAssocID="{8E42B93C-779C-4ABD-BFED-473873CDE37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AF1F-C1E3-4FA2-80F7-B31AC43351A2}" type="pres">
      <dgm:prSet presAssocID="{9714E39B-ADF0-49A7-A65C-4DCE2862298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776A-585D-4AA1-981B-ECCF314DB5F5}" type="pres">
      <dgm:prSet presAssocID="{84E243F3-2B8A-435D-96C6-FCDC2282BF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2575-936E-4B01-8F93-AAFDD3337585}" type="pres">
      <dgm:prSet presAssocID="{5D3C01DE-9955-4C42-8C95-A34231EFCAD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979AE-3A90-481F-B689-5A1CCA8FF4B8}" type="presOf" srcId="{9714E39B-ADF0-49A7-A65C-4DCE2862298B}" destId="{D1246177-76F4-46C7-88EE-7828ABE82998}" srcOrd="0" destOrd="0" presId="urn:microsoft.com/office/officeart/2005/8/layout/target3"/>
    <dgm:cxn modelId="{4EC1F65C-0B38-4234-A817-937B0EC92CF3}" type="presOf" srcId="{84E243F3-2B8A-435D-96C6-FCDC2282BFF1}" destId="{5F52776A-585D-4AA1-981B-ECCF314DB5F5}" srcOrd="1" destOrd="0" presId="urn:microsoft.com/office/officeart/2005/8/layout/target3"/>
    <dgm:cxn modelId="{6CC20FAF-BD50-47A2-8279-22E6D3B59384}" type="presOf" srcId="{9714E39B-ADF0-49A7-A65C-4DCE2862298B}" destId="{BB6DAF1F-C1E3-4FA2-80F7-B31AC43351A2}" srcOrd="1" destOrd="0" presId="urn:microsoft.com/office/officeart/2005/8/layout/target3"/>
    <dgm:cxn modelId="{F9B7EB9C-5BF8-400F-A2E8-5D03116B8EDA}" type="presOf" srcId="{84E243F3-2B8A-435D-96C6-FCDC2282BFF1}" destId="{32721247-C60A-42C7-BA93-B1BB6FC61612}" srcOrd="0" destOrd="0" presId="urn:microsoft.com/office/officeart/2005/8/layout/target3"/>
    <dgm:cxn modelId="{EBF0D1C0-1654-4E95-AF91-3EF93180D37E}" srcId="{867F7F5C-8CEA-45F8-A964-1D298BE21573}" destId="{5D3C01DE-9955-4C42-8C95-A34231EFCADB}" srcOrd="3" destOrd="0" parTransId="{C86FDF3D-269A-460E-ABBC-3AB10CF7CC52}" sibTransId="{553BB3D1-7269-47EA-BD40-C8B1922C6431}"/>
    <dgm:cxn modelId="{44C57C4F-55F6-4655-A659-63F09DB320AC}" srcId="{867F7F5C-8CEA-45F8-A964-1D298BE21573}" destId="{9714E39B-ADF0-49A7-A65C-4DCE2862298B}" srcOrd="1" destOrd="0" parTransId="{107F6F04-85E8-4ECB-8BA5-4D81B6EBE734}" sibTransId="{7A41470E-F48B-4084-93B3-5E44BB7A8B71}"/>
    <dgm:cxn modelId="{F80A34B1-B95D-44B1-8EC6-19A4A53D15A7}" type="presOf" srcId="{867F7F5C-8CEA-45F8-A964-1D298BE21573}" destId="{6CC33162-EEBB-4742-8F48-3B127E8C0FF1}" srcOrd="0" destOrd="0" presId="urn:microsoft.com/office/officeart/2005/8/layout/target3"/>
    <dgm:cxn modelId="{D1FBBD92-05EE-4064-8E63-FC2BDDBD4923}" type="presOf" srcId="{8E42B93C-779C-4ABD-BFED-473873CDE37F}" destId="{3D0A0A0F-1EAA-4A51-9D13-760705FAF7E7}" srcOrd="1" destOrd="0" presId="urn:microsoft.com/office/officeart/2005/8/layout/target3"/>
    <dgm:cxn modelId="{095E6827-B6E5-4764-85B8-23E3B314DF90}" type="presOf" srcId="{8E42B93C-779C-4ABD-BFED-473873CDE37F}" destId="{9587217F-F761-4EAC-AE2A-573F3DF5870B}" srcOrd="0" destOrd="0" presId="urn:microsoft.com/office/officeart/2005/8/layout/target3"/>
    <dgm:cxn modelId="{CE574D41-2C7E-4063-989E-37DE2315127A}" type="presOf" srcId="{5D3C01DE-9955-4C42-8C95-A34231EFCADB}" destId="{358BC528-86F1-4A9B-BC65-510464EA5E07}" srcOrd="0" destOrd="0" presId="urn:microsoft.com/office/officeart/2005/8/layout/target3"/>
    <dgm:cxn modelId="{304F100B-B700-48F7-B531-7B9E28D1ED8F}" srcId="{867F7F5C-8CEA-45F8-A964-1D298BE21573}" destId="{8E42B93C-779C-4ABD-BFED-473873CDE37F}" srcOrd="0" destOrd="0" parTransId="{1F3AF51F-A4BB-4171-83F1-F1469C7F4780}" sibTransId="{91EF0C7D-7A00-4539-BF84-D59269C480E3}"/>
    <dgm:cxn modelId="{3427BF54-CA13-4A1B-9FF4-0C562EE2F056}" srcId="{867F7F5C-8CEA-45F8-A964-1D298BE21573}" destId="{84E243F3-2B8A-435D-96C6-FCDC2282BFF1}" srcOrd="2" destOrd="0" parTransId="{24A1223E-F314-439E-B444-F31FAA77868E}" sibTransId="{2442E12B-554B-4724-8AB1-103B79FCF3F4}"/>
    <dgm:cxn modelId="{EAA623B1-2809-4F53-970D-7FF647679DF0}" type="presOf" srcId="{5D3C01DE-9955-4C42-8C95-A34231EFCADB}" destId="{35872575-936E-4B01-8F93-AAFDD3337585}" srcOrd="1" destOrd="0" presId="urn:microsoft.com/office/officeart/2005/8/layout/target3"/>
    <dgm:cxn modelId="{183215A0-9EDB-48A1-B218-CBB2CCDC8C53}" type="presParOf" srcId="{6CC33162-EEBB-4742-8F48-3B127E8C0FF1}" destId="{93004B27-5124-4612-A10C-BE130A42B071}" srcOrd="0" destOrd="0" presId="urn:microsoft.com/office/officeart/2005/8/layout/target3"/>
    <dgm:cxn modelId="{7A7C9F8C-62DE-46EF-9BDA-31D6B9299C29}" type="presParOf" srcId="{6CC33162-EEBB-4742-8F48-3B127E8C0FF1}" destId="{88577584-85CA-4415-B370-91BDA8AE4DE7}" srcOrd="1" destOrd="0" presId="urn:microsoft.com/office/officeart/2005/8/layout/target3"/>
    <dgm:cxn modelId="{EC878A43-355C-4256-98AD-5C01A117A7D0}" type="presParOf" srcId="{6CC33162-EEBB-4742-8F48-3B127E8C0FF1}" destId="{9587217F-F761-4EAC-AE2A-573F3DF5870B}" srcOrd="2" destOrd="0" presId="urn:microsoft.com/office/officeart/2005/8/layout/target3"/>
    <dgm:cxn modelId="{9991A88B-688D-45E8-B25A-1629EDCCEE8F}" type="presParOf" srcId="{6CC33162-EEBB-4742-8F48-3B127E8C0FF1}" destId="{57B2B041-1E63-42D3-9D98-43C1034BF167}" srcOrd="3" destOrd="0" presId="urn:microsoft.com/office/officeart/2005/8/layout/target3"/>
    <dgm:cxn modelId="{7108F794-71C2-43BD-A5E4-0F10FF8E558F}" type="presParOf" srcId="{6CC33162-EEBB-4742-8F48-3B127E8C0FF1}" destId="{5404CFE2-3C3F-48C1-BEBE-66B936E6B6B3}" srcOrd="4" destOrd="0" presId="urn:microsoft.com/office/officeart/2005/8/layout/target3"/>
    <dgm:cxn modelId="{4E92ACB5-51D0-47E1-9D67-E0E58C3E1A12}" type="presParOf" srcId="{6CC33162-EEBB-4742-8F48-3B127E8C0FF1}" destId="{D1246177-76F4-46C7-88EE-7828ABE82998}" srcOrd="5" destOrd="0" presId="urn:microsoft.com/office/officeart/2005/8/layout/target3"/>
    <dgm:cxn modelId="{93EB8C15-4279-4D98-9AB1-361278A3F6D5}" type="presParOf" srcId="{6CC33162-EEBB-4742-8F48-3B127E8C0FF1}" destId="{9DDB662F-027D-4F99-93CB-45DBF04785B6}" srcOrd="6" destOrd="0" presId="urn:microsoft.com/office/officeart/2005/8/layout/target3"/>
    <dgm:cxn modelId="{143042FD-5BEE-4E12-BFDA-968E9FA1B5E5}" type="presParOf" srcId="{6CC33162-EEBB-4742-8F48-3B127E8C0FF1}" destId="{43182AF9-654A-414A-BD92-AABACC120349}" srcOrd="7" destOrd="0" presId="urn:microsoft.com/office/officeart/2005/8/layout/target3"/>
    <dgm:cxn modelId="{6AB1ED78-883E-4FCB-97AC-CE2A53AC7B33}" type="presParOf" srcId="{6CC33162-EEBB-4742-8F48-3B127E8C0FF1}" destId="{32721247-C60A-42C7-BA93-B1BB6FC61612}" srcOrd="8" destOrd="0" presId="urn:microsoft.com/office/officeart/2005/8/layout/target3"/>
    <dgm:cxn modelId="{2535499C-7397-4CFF-9F35-9CEF03A4BF8C}" type="presParOf" srcId="{6CC33162-EEBB-4742-8F48-3B127E8C0FF1}" destId="{51866840-1D8E-4D36-8458-249BB9A89566}" srcOrd="9" destOrd="0" presId="urn:microsoft.com/office/officeart/2005/8/layout/target3"/>
    <dgm:cxn modelId="{A6054638-10CA-4C4A-B0FC-84F0B4D3A0DC}" type="presParOf" srcId="{6CC33162-EEBB-4742-8F48-3B127E8C0FF1}" destId="{589A71AF-3709-41A6-A727-65BC4595E39E}" srcOrd="10" destOrd="0" presId="urn:microsoft.com/office/officeart/2005/8/layout/target3"/>
    <dgm:cxn modelId="{5F4A27B0-87F3-4CA6-984C-138445A0113A}" type="presParOf" srcId="{6CC33162-EEBB-4742-8F48-3B127E8C0FF1}" destId="{358BC528-86F1-4A9B-BC65-510464EA5E07}" srcOrd="11" destOrd="0" presId="urn:microsoft.com/office/officeart/2005/8/layout/target3"/>
    <dgm:cxn modelId="{2BF481B8-527C-4934-BDEA-8E92B3380DEA}" type="presParOf" srcId="{6CC33162-EEBB-4742-8F48-3B127E8C0FF1}" destId="{3D0A0A0F-1EAA-4A51-9D13-760705FAF7E7}" srcOrd="12" destOrd="0" presId="urn:microsoft.com/office/officeart/2005/8/layout/target3"/>
    <dgm:cxn modelId="{68D8E7DE-2BF8-4DA4-B741-18B6F9CCB248}" type="presParOf" srcId="{6CC33162-EEBB-4742-8F48-3B127E8C0FF1}" destId="{BB6DAF1F-C1E3-4FA2-80F7-B31AC43351A2}" srcOrd="13" destOrd="0" presId="urn:microsoft.com/office/officeart/2005/8/layout/target3"/>
    <dgm:cxn modelId="{A50BB6B0-EBEF-4B6A-A3CF-806744732B0B}" type="presParOf" srcId="{6CC33162-EEBB-4742-8F48-3B127E8C0FF1}" destId="{5F52776A-585D-4AA1-981B-ECCF314DB5F5}" srcOrd="14" destOrd="0" presId="urn:microsoft.com/office/officeart/2005/8/layout/target3"/>
    <dgm:cxn modelId="{9B7DFA92-91DE-478F-87D8-6E4213971542}" type="presParOf" srcId="{6CC33162-EEBB-4742-8F48-3B127E8C0FF1}" destId="{35872575-936E-4B01-8F93-AAFDD3337585}" srcOrd="15" destOrd="0" presId="urn:microsoft.com/office/officeart/2005/8/layout/target3"/>
  </dgm:cxnLst>
  <dgm:bg>
    <a:solidFill>
      <a:srgbClr val="99FF66"/>
    </a:solidFill>
  </dgm:bg>
  <dgm:whole>
    <a:ln w="9525" cap="flat" cmpd="sng" algn="ctr">
      <a:solidFill>
        <a:srgbClr val="33CCFF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04B27-5124-4612-A10C-BE130A42B071}">
      <dsp:nvSpPr>
        <dsp:cNvPr id="0" name=""/>
        <dsp:cNvSpPr/>
      </dsp:nvSpPr>
      <dsp:spPr>
        <a:xfrm>
          <a:off x="0" y="17755"/>
          <a:ext cx="3421058" cy="3521431"/>
        </a:xfrm>
        <a:prstGeom prst="pie">
          <a:avLst>
            <a:gd name="adj1" fmla="val 5400000"/>
            <a:gd name="adj2" fmla="val 16200000"/>
          </a:avLst>
        </a:prstGeom>
        <a:solidFill>
          <a:srgbClr val="00F4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217F-F761-4EAC-AE2A-573F3DF5870B}">
      <dsp:nvSpPr>
        <dsp:cNvPr id="0" name=""/>
        <dsp:cNvSpPr/>
      </dsp:nvSpPr>
      <dsp:spPr>
        <a:xfrm>
          <a:off x="1710529" y="0"/>
          <a:ext cx="6576279" cy="3421058"/>
        </a:xfrm>
        <a:prstGeom prst="rect">
          <a:avLst/>
        </a:prstGeom>
        <a:solidFill>
          <a:srgbClr val="00F4EE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</a:rPr>
            <a:t> </a:t>
          </a:r>
          <a:r>
            <a:rPr lang="ru-RU" sz="2000" b="0" kern="1200" dirty="0" smtClean="0">
              <a:latin typeface="Monotype Corsiva" pitchFamily="66" charset="0"/>
            </a:rPr>
            <a:t>Труд как создание материальных ценностей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 </a:t>
          </a:r>
          <a:endParaRPr lang="ru-RU" sz="1600" kern="1200" dirty="0"/>
        </a:p>
      </dsp:txBody>
      <dsp:txXfrm>
        <a:off x="1710529" y="0"/>
        <a:ext cx="6576279" cy="726974"/>
      </dsp:txXfrm>
    </dsp:sp>
    <dsp:sp modelId="{5404CFE2-3C3F-48C1-BEBE-66B936E6B6B3}">
      <dsp:nvSpPr>
        <dsp:cNvPr id="0" name=""/>
        <dsp:cNvSpPr/>
      </dsp:nvSpPr>
      <dsp:spPr>
        <a:xfrm>
          <a:off x="449013" y="726974"/>
          <a:ext cx="2523030" cy="2523030"/>
        </a:xfrm>
        <a:prstGeom prst="pie">
          <a:avLst>
            <a:gd name="adj1" fmla="val 5400000"/>
            <a:gd name="adj2" fmla="val 16200000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46177-76F4-46C7-88EE-7828ABE82998}">
      <dsp:nvSpPr>
        <dsp:cNvPr id="0" name=""/>
        <dsp:cNvSpPr/>
      </dsp:nvSpPr>
      <dsp:spPr>
        <a:xfrm>
          <a:off x="1710529" y="2571764"/>
          <a:ext cx="6576279" cy="735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Monotype Corsiva" pitchFamily="66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Рациональное использование времени, природных ресурсов </a:t>
          </a:r>
          <a:endParaRPr lang="ru-RU" sz="2000" kern="1200" dirty="0">
            <a:latin typeface="Monotype Corsiva" pitchFamily="66" charset="0"/>
          </a:endParaRPr>
        </a:p>
      </dsp:txBody>
      <dsp:txXfrm>
        <a:off x="1710529" y="2571764"/>
        <a:ext cx="6576279" cy="211985"/>
      </dsp:txXfrm>
    </dsp:sp>
    <dsp:sp modelId="{43182AF9-654A-414A-BD92-AABACC120349}">
      <dsp:nvSpPr>
        <dsp:cNvPr id="0" name=""/>
        <dsp:cNvSpPr/>
      </dsp:nvSpPr>
      <dsp:spPr>
        <a:xfrm>
          <a:off x="898027" y="1453949"/>
          <a:ext cx="1625002" cy="1625002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21247-C60A-42C7-BA93-B1BB6FC61612}">
      <dsp:nvSpPr>
        <dsp:cNvPr id="0" name=""/>
        <dsp:cNvSpPr/>
      </dsp:nvSpPr>
      <dsp:spPr>
        <a:xfrm rot="10800000" flipV="1">
          <a:off x="1710529" y="785813"/>
          <a:ext cx="6576279" cy="637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Monotype Corsiva" pitchFamily="66" charset="0"/>
            </a:rPr>
            <a:t>Человек в мире профессий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Monotype Corsiva" pitchFamily="66" charset="0"/>
          </a:endParaRPr>
        </a:p>
      </dsp:txBody>
      <dsp:txXfrm rot="10800000" flipV="1">
        <a:off x="1710529" y="785813"/>
        <a:ext cx="6576279" cy="285104"/>
      </dsp:txXfrm>
    </dsp:sp>
    <dsp:sp modelId="{589A71AF-3709-41A6-A727-65BC4595E39E}">
      <dsp:nvSpPr>
        <dsp:cNvPr id="0" name=""/>
        <dsp:cNvSpPr/>
      </dsp:nvSpPr>
      <dsp:spPr>
        <a:xfrm>
          <a:off x="1347041" y="2180924"/>
          <a:ext cx="726974" cy="726974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BC528-86F1-4A9B-BC65-510464EA5E07}">
      <dsp:nvSpPr>
        <dsp:cNvPr id="0" name=""/>
        <dsp:cNvSpPr/>
      </dsp:nvSpPr>
      <dsp:spPr>
        <a:xfrm>
          <a:off x="1710529" y="1643072"/>
          <a:ext cx="6576279" cy="726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Monotype Corsiva" pitchFamily="66" charset="0"/>
            </a:rPr>
            <a:t>Деньги как эквивалент человеческого труда</a:t>
          </a:r>
          <a:endParaRPr lang="ru-RU" sz="2000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1710529" y="1643072"/>
        <a:ext cx="6576279" cy="726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50C22-254E-4997-BF14-3F3C6F22F4ED}">
      <dsp:nvSpPr>
        <dsp:cNvPr id="0" name=""/>
        <dsp:cNvSpPr/>
      </dsp:nvSpPr>
      <dsp:spPr>
        <a:xfrm flipV="1">
          <a:off x="0" y="0"/>
          <a:ext cx="4742348" cy="4714907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rgbClr val="FF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D1EA8-F40A-40E9-8080-2D63EA2FDECF}">
      <dsp:nvSpPr>
        <dsp:cNvPr id="0" name=""/>
        <dsp:cNvSpPr/>
      </dsp:nvSpPr>
      <dsp:spPr>
        <a:xfrm>
          <a:off x="214321" y="357192"/>
          <a:ext cx="7712967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0" kern="1200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rPr>
            <a:t> Занятия</a:t>
          </a:r>
          <a:endParaRPr lang="ru-RU" sz="1800" b="0" kern="1200" dirty="0">
            <a:latin typeface="Monotype Corsiva" pitchFamily="66" charset="0"/>
            <a:ea typeface="Arial Unicode MS" pitchFamily="34" charset="-128"/>
            <a:cs typeface="Arial Unicode MS" pitchFamily="34" charset="-128"/>
          </a:endParaRPr>
        </a:p>
      </dsp:txBody>
      <dsp:txXfrm>
        <a:off x="214321" y="357192"/>
        <a:ext cx="7712967" cy="766172"/>
      </dsp:txXfrm>
    </dsp:sp>
    <dsp:sp modelId="{34D5CF67-BD4F-4E30-B5A8-933F09ABF621}">
      <dsp:nvSpPr>
        <dsp:cNvPr id="0" name=""/>
        <dsp:cNvSpPr/>
      </dsp:nvSpPr>
      <dsp:spPr>
        <a:xfrm>
          <a:off x="181330" y="1334422"/>
          <a:ext cx="7789860" cy="10883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 Развлечения и праздники</a:t>
          </a:r>
          <a:endParaRPr lang="ru-RU" sz="1800" kern="1200" dirty="0">
            <a:latin typeface="Monotype Corsiva" pitchFamily="66" charset="0"/>
          </a:endParaRPr>
        </a:p>
      </dsp:txBody>
      <dsp:txXfrm>
        <a:off x="181330" y="1334422"/>
        <a:ext cx="7789860" cy="1088348"/>
      </dsp:txXfrm>
    </dsp:sp>
    <dsp:sp modelId="{562C0113-CEF0-4AB7-8F5B-AF51AD569193}">
      <dsp:nvSpPr>
        <dsp:cNvPr id="0" name=""/>
        <dsp:cNvSpPr/>
      </dsp:nvSpPr>
      <dsp:spPr>
        <a:xfrm>
          <a:off x="218597" y="2714490"/>
          <a:ext cx="7789860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6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  Самостоятельная художественно-речевая деятельность</a:t>
          </a:r>
          <a:endParaRPr lang="ru-RU" sz="900" kern="1200" dirty="0">
            <a:latin typeface="Monotype Corsiva" pitchFamily="66" charset="0"/>
          </a:endParaRPr>
        </a:p>
      </dsp:txBody>
      <dsp:txXfrm>
        <a:off x="218597" y="2714490"/>
        <a:ext cx="7789860" cy="766172"/>
      </dsp:txXfrm>
    </dsp:sp>
    <dsp:sp modelId="{45E06BD6-10CA-4ECE-A673-372775CED798}">
      <dsp:nvSpPr>
        <dsp:cNvPr id="0" name=""/>
        <dsp:cNvSpPr/>
      </dsp:nvSpPr>
      <dsp:spPr>
        <a:xfrm>
          <a:off x="218597" y="3628894"/>
          <a:ext cx="7789860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</a:rPr>
            <a:t> </a:t>
          </a:r>
          <a:r>
            <a:rPr lang="ru-RU" sz="1800" b="0" kern="1200" dirty="0" smtClean="0">
              <a:latin typeface="Monotype Corsiva" pitchFamily="66" charset="0"/>
            </a:rPr>
            <a:t> Экскурсии</a:t>
          </a:r>
          <a:endParaRPr lang="ru-RU" sz="1000" b="0" kern="1200" dirty="0">
            <a:latin typeface="Monotype Corsiva" pitchFamily="66" charset="0"/>
          </a:endParaRPr>
        </a:p>
      </dsp:txBody>
      <dsp:txXfrm>
        <a:off x="218597" y="3628894"/>
        <a:ext cx="7789860" cy="766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04B27-5124-4612-A10C-BE130A42B071}">
      <dsp:nvSpPr>
        <dsp:cNvPr id="0" name=""/>
        <dsp:cNvSpPr/>
      </dsp:nvSpPr>
      <dsp:spPr>
        <a:xfrm>
          <a:off x="0" y="17755"/>
          <a:ext cx="3421057" cy="3521431"/>
        </a:xfrm>
        <a:prstGeom prst="pie">
          <a:avLst>
            <a:gd name="adj1" fmla="val 5400000"/>
            <a:gd name="adj2" fmla="val 16200000"/>
          </a:avLst>
        </a:prstGeom>
        <a:solidFill>
          <a:srgbClr val="00F4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217F-F761-4EAC-AE2A-573F3DF5870B}">
      <dsp:nvSpPr>
        <dsp:cNvPr id="0" name=""/>
        <dsp:cNvSpPr/>
      </dsp:nvSpPr>
      <dsp:spPr>
        <a:xfrm>
          <a:off x="1710528" y="0"/>
          <a:ext cx="6647717" cy="3421057"/>
        </a:xfrm>
        <a:prstGeom prst="rect">
          <a:avLst/>
        </a:prstGeom>
        <a:solidFill>
          <a:srgbClr val="00F4EE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</a:rPr>
            <a:t> </a:t>
          </a:r>
          <a:endParaRPr lang="ru-RU" sz="1800" kern="1200" dirty="0" smtClean="0">
            <a:latin typeface="Monotype Corsiva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  <a:latin typeface="Monotype Corsiva" pitchFamily="66" charset="0"/>
            </a:rPr>
            <a:t>Игра </a:t>
          </a:r>
          <a:r>
            <a:rPr lang="ru-RU" sz="2000" kern="1200" dirty="0" smtClean="0">
              <a:latin typeface="Monotype Corsiva" pitchFamily="66" charset="0"/>
            </a:rPr>
            <a:t>(сюжетно-ролевая и игровые ситуации, дидактическая, игра-викторина, игра-конкурс, игра-задание)</a:t>
          </a:r>
          <a:endParaRPr lang="ru-RU" sz="2000" b="0" kern="1200" dirty="0" smtClean="0">
            <a:latin typeface="Monotype Corsiva" pitchFamily="66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 </a:t>
          </a:r>
          <a:endParaRPr lang="ru-RU" sz="1600" kern="1200" dirty="0"/>
        </a:p>
      </dsp:txBody>
      <dsp:txXfrm>
        <a:off x="1710528" y="0"/>
        <a:ext cx="6647717" cy="726974"/>
      </dsp:txXfrm>
    </dsp:sp>
    <dsp:sp modelId="{5404CFE2-3C3F-48C1-BEBE-66B936E6B6B3}">
      <dsp:nvSpPr>
        <dsp:cNvPr id="0" name=""/>
        <dsp:cNvSpPr/>
      </dsp:nvSpPr>
      <dsp:spPr>
        <a:xfrm>
          <a:off x="449013" y="726974"/>
          <a:ext cx="2523030" cy="2523030"/>
        </a:xfrm>
        <a:prstGeom prst="pie">
          <a:avLst>
            <a:gd name="adj1" fmla="val 5400000"/>
            <a:gd name="adj2" fmla="val 16200000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46177-76F4-46C7-88EE-7828ABE82998}">
      <dsp:nvSpPr>
        <dsp:cNvPr id="0" name=""/>
        <dsp:cNvSpPr/>
      </dsp:nvSpPr>
      <dsp:spPr>
        <a:xfrm>
          <a:off x="1710528" y="1928832"/>
          <a:ext cx="6647717" cy="875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Monotype Corsiva" pitchFamily="66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Беседа</a:t>
          </a:r>
          <a:r>
            <a:rPr lang="ru-RU" sz="2000" kern="1200" dirty="0" smtClean="0">
              <a:latin typeface="Monotype Corsiva" pitchFamily="66" charset="0"/>
            </a:rPr>
            <a:t> (Что такое экономика?», Для чего нужны деньги?, «Семейный бюджет», «Доходы и расходы», «Почему нужно экономить?)</a:t>
          </a:r>
          <a:endParaRPr lang="ru-RU" sz="2000" kern="1200" dirty="0">
            <a:latin typeface="Monotype Corsiva" pitchFamily="66" charset="0"/>
          </a:endParaRPr>
        </a:p>
      </dsp:txBody>
      <dsp:txXfrm>
        <a:off x="1710528" y="1928832"/>
        <a:ext cx="6647717" cy="252209"/>
      </dsp:txXfrm>
    </dsp:sp>
    <dsp:sp modelId="{43182AF9-654A-414A-BD92-AABACC120349}">
      <dsp:nvSpPr>
        <dsp:cNvPr id="0" name=""/>
        <dsp:cNvSpPr/>
      </dsp:nvSpPr>
      <dsp:spPr>
        <a:xfrm>
          <a:off x="898027" y="1453949"/>
          <a:ext cx="1625002" cy="1625002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21247-C60A-42C7-BA93-B1BB6FC61612}">
      <dsp:nvSpPr>
        <dsp:cNvPr id="0" name=""/>
        <dsp:cNvSpPr/>
      </dsp:nvSpPr>
      <dsp:spPr>
        <a:xfrm rot="10800000" flipV="1">
          <a:off x="1710528" y="642943"/>
          <a:ext cx="6647717" cy="681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Художественная литература </a:t>
          </a:r>
          <a:r>
            <a:rPr lang="ru-RU" sz="2000" kern="1200" dirty="0" smtClean="0">
              <a:latin typeface="Monotype Corsiva" pitchFamily="66" charset="0"/>
            </a:rPr>
            <a:t>(сказки, рассказы, пословицы и поговорки)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Monotype Corsiva" pitchFamily="66" charset="0"/>
          </a:endParaRPr>
        </a:p>
      </dsp:txBody>
      <dsp:txXfrm rot="10800000" flipV="1">
        <a:off x="1710528" y="642943"/>
        <a:ext cx="6647717" cy="304820"/>
      </dsp:txXfrm>
    </dsp:sp>
    <dsp:sp modelId="{589A71AF-3709-41A6-A727-65BC4595E39E}">
      <dsp:nvSpPr>
        <dsp:cNvPr id="0" name=""/>
        <dsp:cNvSpPr/>
      </dsp:nvSpPr>
      <dsp:spPr>
        <a:xfrm>
          <a:off x="1347041" y="2180924"/>
          <a:ext cx="726974" cy="726974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BC528-86F1-4A9B-BC65-510464EA5E07}">
      <dsp:nvSpPr>
        <dsp:cNvPr id="0" name=""/>
        <dsp:cNvSpPr/>
      </dsp:nvSpPr>
      <dsp:spPr>
        <a:xfrm>
          <a:off x="1710528" y="1357323"/>
          <a:ext cx="6647717" cy="596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Трудовая деятельность </a:t>
          </a:r>
          <a:r>
            <a:rPr lang="ru-RU" sz="2000" kern="1200" dirty="0" smtClean="0">
              <a:latin typeface="Monotype Corsiva" pitchFamily="66" charset="0"/>
            </a:rPr>
            <a:t>(хозяйственно-бытовой, труд в природе, самообслуживание, ручной труд, хозяйственно-бытовой)  </a:t>
          </a:r>
          <a:endParaRPr lang="ru-RU" sz="2000" kern="1200" dirty="0">
            <a:latin typeface="Monotype Corsiva" pitchFamily="66" charset="0"/>
          </a:endParaRPr>
        </a:p>
      </dsp:txBody>
      <dsp:txXfrm>
        <a:off x="1710528" y="1357323"/>
        <a:ext cx="6647717" cy="5965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50C22-254E-4997-BF14-3F3C6F22F4ED}">
      <dsp:nvSpPr>
        <dsp:cNvPr id="0" name=""/>
        <dsp:cNvSpPr/>
      </dsp:nvSpPr>
      <dsp:spPr>
        <a:xfrm flipV="1">
          <a:off x="1857373" y="71430"/>
          <a:ext cx="4544605" cy="4364213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rgbClr val="66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D1EA8-F40A-40E9-8080-2D63EA2FDECF}">
      <dsp:nvSpPr>
        <dsp:cNvPr id="0" name=""/>
        <dsp:cNvSpPr/>
      </dsp:nvSpPr>
      <dsp:spPr>
        <a:xfrm>
          <a:off x="71442" y="367550"/>
          <a:ext cx="7998718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0" kern="1200" dirty="0" smtClean="0">
              <a:latin typeface="Monotype Corsiva" pitchFamily="66" charset="0"/>
              <a:ea typeface="Arial Unicode MS" pitchFamily="34" charset="-128"/>
              <a:cs typeface="Arial Unicode MS" pitchFamily="34" charset="-128"/>
            </a:rPr>
            <a:t>Исследовательские, игровые, программированного обучения  </a:t>
          </a:r>
          <a:endParaRPr lang="ru-RU" sz="1800" b="0" kern="1200" dirty="0">
            <a:latin typeface="Monotype Corsiva" pitchFamily="66" charset="0"/>
            <a:ea typeface="Arial Unicode MS" pitchFamily="34" charset="-128"/>
            <a:cs typeface="Arial Unicode MS" pitchFamily="34" charset="-128"/>
          </a:endParaRPr>
        </a:p>
      </dsp:txBody>
      <dsp:txXfrm>
        <a:off x="71442" y="367550"/>
        <a:ext cx="7998718" cy="766172"/>
      </dsp:txXfrm>
    </dsp:sp>
    <dsp:sp modelId="{34D5CF67-BD4F-4E30-B5A8-933F09ABF621}">
      <dsp:nvSpPr>
        <dsp:cNvPr id="0" name=""/>
        <dsp:cNvSpPr/>
      </dsp:nvSpPr>
      <dsp:spPr>
        <a:xfrm>
          <a:off x="71442" y="1334422"/>
          <a:ext cx="8001047" cy="10883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Комплексы заданий, направленных на формирование у ребёнка экономически значимых качеств (бережливость, трудолюбие, аккуратность, экономность, дисциплинированность) и потребностей ( в творческом труде, в достижении результатов, в уважении со стороны других людей, в сохранении и приумножении природных богатств)</a:t>
          </a:r>
          <a:endParaRPr lang="ru-RU" sz="1800" kern="1200" dirty="0">
            <a:latin typeface="Monotype Corsiva" pitchFamily="66" charset="0"/>
          </a:endParaRPr>
        </a:p>
      </dsp:txBody>
      <dsp:txXfrm>
        <a:off x="71442" y="1334422"/>
        <a:ext cx="8001047" cy="1088348"/>
      </dsp:txXfrm>
    </dsp:sp>
    <dsp:sp modelId="{562C0113-CEF0-4AB7-8F5B-AF51AD569193}">
      <dsp:nvSpPr>
        <dsp:cNvPr id="0" name=""/>
        <dsp:cNvSpPr/>
      </dsp:nvSpPr>
      <dsp:spPr>
        <a:xfrm>
          <a:off x="4" y="2714643"/>
          <a:ext cx="8075581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66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 Практическое ознакомление детей дошкольного возраста с экономическими понятиями (необходимые и необязательные товары, деньги, семейный бюджет и расходы семьи, реклама, банк)</a:t>
          </a:r>
          <a:endParaRPr lang="ru-RU" sz="900" kern="1200" dirty="0">
            <a:latin typeface="Monotype Corsiva" pitchFamily="66" charset="0"/>
          </a:endParaRPr>
        </a:p>
      </dsp:txBody>
      <dsp:txXfrm>
        <a:off x="4" y="2714643"/>
        <a:ext cx="8075581" cy="766172"/>
      </dsp:txXfrm>
    </dsp:sp>
    <dsp:sp modelId="{45E06BD6-10CA-4ECE-A673-372775CED798}">
      <dsp:nvSpPr>
        <dsp:cNvPr id="0" name=""/>
        <dsp:cNvSpPr/>
      </dsp:nvSpPr>
      <dsp:spPr>
        <a:xfrm>
          <a:off x="0" y="3643336"/>
          <a:ext cx="8069390" cy="766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Book Antiqua" pitchFamily="18" charset="0"/>
            </a:rPr>
            <a:t> </a:t>
          </a:r>
          <a:r>
            <a:rPr lang="ru-RU" sz="1800" b="0" kern="1200" dirty="0" smtClean="0">
              <a:latin typeface="Monotype Corsiva" pitchFamily="66" charset="0"/>
            </a:rPr>
            <a:t>Диагностика </a:t>
          </a:r>
          <a:r>
            <a:rPr lang="ru-RU" sz="1800" b="0" kern="1200" dirty="0" err="1" smtClean="0">
              <a:latin typeface="Monotype Corsiva" pitchFamily="66" charset="0"/>
            </a:rPr>
            <a:t>сформированности</a:t>
          </a:r>
          <a:r>
            <a:rPr lang="ru-RU" sz="1800" b="0" kern="1200" dirty="0" smtClean="0">
              <a:latin typeface="Monotype Corsiva" pitchFamily="66" charset="0"/>
            </a:rPr>
            <a:t> основ экономической культуры (критерии и показатели их оценки, комплекс диагностических заданий)</a:t>
          </a:r>
          <a:endParaRPr lang="ru-RU" sz="1000" b="0" kern="1200" dirty="0">
            <a:latin typeface="Monotype Corsiva" pitchFamily="66" charset="0"/>
          </a:endParaRPr>
        </a:p>
      </dsp:txBody>
      <dsp:txXfrm>
        <a:off x="0" y="3643336"/>
        <a:ext cx="8069390" cy="7661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04B27-5124-4612-A10C-BE130A42B071}">
      <dsp:nvSpPr>
        <dsp:cNvPr id="0" name=""/>
        <dsp:cNvSpPr/>
      </dsp:nvSpPr>
      <dsp:spPr>
        <a:xfrm>
          <a:off x="-94253" y="25582"/>
          <a:ext cx="4929221" cy="5073845"/>
        </a:xfrm>
        <a:prstGeom prst="pie">
          <a:avLst>
            <a:gd name="adj1" fmla="val 5400000"/>
            <a:gd name="adj2" fmla="val 16200000"/>
          </a:avLst>
        </a:prstGeom>
        <a:solidFill>
          <a:srgbClr val="00F4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217F-F761-4EAC-AE2A-573F3DF5870B}">
      <dsp:nvSpPr>
        <dsp:cNvPr id="0" name=""/>
        <dsp:cNvSpPr/>
      </dsp:nvSpPr>
      <dsp:spPr>
        <a:xfrm>
          <a:off x="2181849" y="0"/>
          <a:ext cx="6270650" cy="4929221"/>
        </a:xfrm>
        <a:prstGeom prst="rect">
          <a:avLst/>
        </a:prstGeom>
        <a:solidFill>
          <a:srgbClr val="00F4EE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     </a:t>
          </a:r>
          <a:r>
            <a:rPr lang="ru-RU" sz="1600" b="1" kern="1200" dirty="0" smtClean="0">
              <a:latin typeface="Cambria" pitchFamily="18" charset="0"/>
            </a:rPr>
            <a:t> </a:t>
          </a:r>
          <a:endParaRPr lang="ru-RU" sz="1600" kern="1200" dirty="0"/>
        </a:p>
      </dsp:txBody>
      <dsp:txXfrm>
        <a:off x="2181849" y="0"/>
        <a:ext cx="6270650" cy="1047459"/>
      </dsp:txXfrm>
    </dsp:sp>
    <dsp:sp modelId="{5404CFE2-3C3F-48C1-BEBE-66B936E6B6B3}">
      <dsp:nvSpPr>
        <dsp:cNvPr id="0" name=""/>
        <dsp:cNvSpPr/>
      </dsp:nvSpPr>
      <dsp:spPr>
        <a:xfrm>
          <a:off x="247450" y="938909"/>
          <a:ext cx="3635301" cy="3635301"/>
        </a:xfrm>
        <a:prstGeom prst="pie">
          <a:avLst>
            <a:gd name="adj1" fmla="val 5400000"/>
            <a:gd name="adj2" fmla="val 16200000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46177-76F4-46C7-88EE-7828ABE82998}">
      <dsp:nvSpPr>
        <dsp:cNvPr id="0" name=""/>
        <dsp:cNvSpPr/>
      </dsp:nvSpPr>
      <dsp:spPr>
        <a:xfrm>
          <a:off x="2157979" y="3969720"/>
          <a:ext cx="6200280" cy="9595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otype Corsiva" pitchFamily="66" charset="0"/>
            </a:rPr>
            <a:t>Информационно-коммуникативные  (через мобильное приложение   </a:t>
          </a:r>
          <a:r>
            <a:rPr lang="en-US" sz="1800" b="1" i="0" u="none" kern="1200" dirty="0" err="1" smtClean="0">
              <a:solidFill>
                <a:schemeClr val="tx1"/>
              </a:solidFill>
              <a:latin typeface="Monotype Corsiva" pitchFamily="66" charset="0"/>
              <a:hlinkClick xmlns:r="http://schemas.openxmlformats.org/officeDocument/2006/relationships" r:id="rId1"/>
            </a:rPr>
            <a:t>Viber</a:t>
          </a:r>
          <a:r>
            <a:rPr lang="ru-RU" sz="1800" b="0" i="0" u="none" kern="1200" dirty="0" smtClean="0">
              <a:solidFill>
                <a:schemeClr val="tx1"/>
              </a:solidFill>
              <a:latin typeface="Monotype Corsiva" pitchFamily="66" charset="0"/>
            </a:rPr>
            <a:t>, </a:t>
          </a:r>
          <a:r>
            <a:rPr lang="ru-RU" sz="1800" b="0" i="0" kern="1200" dirty="0" smtClean="0">
              <a:latin typeface="Monotype Corsiva" pitchFamily="66" charset="0"/>
            </a:rPr>
            <a:t>программу</a:t>
          </a:r>
          <a:r>
            <a:rPr lang="ru-RU" sz="1800" b="1" i="0" kern="1200" dirty="0" smtClean="0">
              <a:latin typeface="Monotype Corsiva" pitchFamily="66" charset="0"/>
            </a:rPr>
            <a:t> </a:t>
          </a:r>
          <a:r>
            <a:rPr lang="en-US" sz="1800" b="1" i="0" kern="1200" dirty="0" smtClean="0">
              <a:latin typeface="Monotype Corsiva" pitchFamily="66" charset="0"/>
              <a:hlinkClick xmlns:r="http://schemas.openxmlformats.org/officeDocument/2006/relationships" r:id="rId2"/>
            </a:rPr>
            <a:t>Skype</a:t>
          </a:r>
          <a:r>
            <a:rPr lang="ru-RU" sz="1800" b="1" i="0" kern="1200" dirty="0" smtClean="0">
              <a:latin typeface="Monotype Corsiva" pitchFamily="66" charset="0"/>
            </a:rPr>
            <a:t>, </a:t>
          </a:r>
          <a:r>
            <a:rPr lang="ru-RU" sz="1800" b="0" i="0" kern="1200" dirty="0" smtClean="0">
              <a:latin typeface="Monotype Corsiva" pitchFamily="66" charset="0"/>
            </a:rPr>
            <a:t>сайт учреждения образования, электронную почту педагогов, группы в контакте )</a:t>
          </a:r>
          <a:r>
            <a:rPr lang="ru-RU" sz="1800" b="0" u="none" kern="1200" dirty="0" smtClean="0">
              <a:solidFill>
                <a:schemeClr val="tx1"/>
              </a:solidFill>
              <a:latin typeface="Monotype Corsiva" pitchFamily="66" charset="0"/>
            </a:rPr>
            <a:t>.</a:t>
          </a:r>
          <a:endParaRPr lang="ru-RU" sz="1800" b="0" u="none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2157979" y="3969720"/>
        <a:ext cx="6200280" cy="276466"/>
      </dsp:txXfrm>
    </dsp:sp>
    <dsp:sp modelId="{43182AF9-654A-414A-BD92-AABACC120349}">
      <dsp:nvSpPr>
        <dsp:cNvPr id="0" name=""/>
        <dsp:cNvSpPr/>
      </dsp:nvSpPr>
      <dsp:spPr>
        <a:xfrm>
          <a:off x="873395" y="1564830"/>
          <a:ext cx="2341380" cy="234138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21247-C60A-42C7-BA93-B1BB6FC61612}">
      <dsp:nvSpPr>
        <dsp:cNvPr id="0" name=""/>
        <dsp:cNvSpPr/>
      </dsp:nvSpPr>
      <dsp:spPr>
        <a:xfrm rot="10800000" flipV="1">
          <a:off x="2214558" y="1143007"/>
          <a:ext cx="6113055" cy="210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otype Corsiva" pitchFamily="66" charset="0"/>
            </a:rPr>
            <a:t>Коллективные: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Monotype Corsiva" pitchFamily="66" charset="0"/>
            </a:rPr>
            <a:t>родительские собрания </a:t>
          </a:r>
          <a:r>
            <a:rPr lang="ru-RU" sz="1800" kern="1200" dirty="0" smtClean="0">
              <a:latin typeface="Monotype Corsiva" pitchFamily="66" charset="0"/>
            </a:rPr>
            <a:t>(«Экономическое воспитание в семье», «Моё и наше – богатство наше», «Чистым землю сохраним, нашим детям жизнь продлим», «Украсим Беларусь цветами»,  </a:t>
          </a:r>
          <a:r>
            <a:rPr lang="ru-RU" sz="1800" kern="1200" smtClean="0">
              <a:latin typeface="Monotype Corsiva" pitchFamily="66" charset="0"/>
            </a:rPr>
            <a:t>«Осенний базар», </a:t>
          </a:r>
          <a:r>
            <a:rPr lang="ru-RU" sz="1800" kern="1200" dirty="0" smtClean="0">
              <a:latin typeface="Monotype Corsiva" pitchFamily="66" charset="0"/>
            </a:rPr>
            <a:t>«Ярмарка талантов»);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latin typeface="Monotype Corsiva" pitchFamily="66" charset="0"/>
            </a:rPr>
            <a:t>досуги и развлечения </a:t>
          </a:r>
          <a:r>
            <a:rPr lang="ru-RU" sz="1800" kern="1200" dirty="0" smtClean="0">
              <a:solidFill>
                <a:schemeClr val="tx1"/>
              </a:solidFill>
              <a:latin typeface="Monotype Corsiva" pitchFamily="66" charset="0"/>
            </a:rPr>
            <a:t>(«Ярмарка», «Путешествие в страну Экономика», «Все работы хороши выбирай на вкус», «Азбука финансов», «Богатства родного края», «Продовольственная корзина»)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Monotype Corsiva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Monotype Corsiva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Monotype Corsiva" pitchFamily="66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Monotype Corsiva" pitchFamily="66" charset="0"/>
          </a:endParaRPr>
        </a:p>
      </dsp:txBody>
      <dsp:txXfrm rot="10800000" flipV="1">
        <a:off x="2214558" y="1143007"/>
        <a:ext cx="6113055" cy="941100"/>
      </dsp:txXfrm>
    </dsp:sp>
    <dsp:sp modelId="{589A71AF-3709-41A6-A727-65BC4595E39E}">
      <dsp:nvSpPr>
        <dsp:cNvPr id="0" name=""/>
        <dsp:cNvSpPr/>
      </dsp:nvSpPr>
      <dsp:spPr>
        <a:xfrm>
          <a:off x="1499321" y="2190761"/>
          <a:ext cx="1047459" cy="104745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BC528-86F1-4A9B-BC65-510464EA5E07}">
      <dsp:nvSpPr>
        <dsp:cNvPr id="0" name=""/>
        <dsp:cNvSpPr/>
      </dsp:nvSpPr>
      <dsp:spPr>
        <a:xfrm>
          <a:off x="2214558" y="3286148"/>
          <a:ext cx="6169280" cy="703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Monotype Corsiva" pitchFamily="66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Monotype Corsiva" pitchFamily="66" charset="0"/>
            </a:rPr>
            <a:t>Наглядно-информационные (Буклеты, листовки, памятки, газету  для родителей).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  </a:t>
          </a:r>
          <a:endParaRPr lang="ru-RU" sz="2000" kern="1200" dirty="0">
            <a:latin typeface="Monotype Corsiva" pitchFamily="66" charset="0"/>
          </a:endParaRPr>
        </a:p>
      </dsp:txBody>
      <dsp:txXfrm>
        <a:off x="2214558" y="3286148"/>
        <a:ext cx="6169280" cy="70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285992"/>
            <a:ext cx="7786742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Формирование основ экономической культуры у воспитанников </a:t>
            </a:r>
          </a:p>
          <a:p>
            <a:pPr algn="ctr"/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от 4 до 7 лет  </a:t>
            </a:r>
            <a:endParaRPr lang="en-US" sz="4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928794" y="428604"/>
            <a:ext cx="6357982" cy="1500198"/>
          </a:xfrm>
          <a:prstGeom prst="cloud">
            <a:avLst/>
          </a:prstGeom>
          <a:solidFill>
            <a:srgbClr val="66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Государственное учреждение образования «</a:t>
            </a:r>
            <a:r>
              <a:rPr lang="ru-RU" dirty="0" err="1" smtClean="0">
                <a:solidFill>
                  <a:srgbClr val="0000CC"/>
                </a:solidFill>
                <a:latin typeface="Arial Black" pitchFamily="34" charset="0"/>
              </a:rPr>
              <a:t>Млынокский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детский сад - </a:t>
            </a:r>
            <a:r>
              <a:rPr lang="ru-RU" dirty="0" err="1" smtClean="0">
                <a:solidFill>
                  <a:srgbClr val="0000CC"/>
                </a:solidFill>
                <a:latin typeface="Arial Black" pitchFamily="34" charset="0"/>
              </a:rPr>
              <a:t>начальна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школа </a:t>
            </a:r>
            <a:r>
              <a:rPr lang="ru-RU" dirty="0" err="1" smtClean="0">
                <a:solidFill>
                  <a:srgbClr val="0000CC"/>
                </a:solidFill>
                <a:latin typeface="Arial Black" pitchFamily="34" charset="0"/>
              </a:rPr>
              <a:t>Ельского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района»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4643446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99"/>
                </a:solidFill>
                <a:latin typeface="Monotype Corsiva" pitchFamily="66" charset="0"/>
                <a:cs typeface="Angsana New" pitchFamily="18" charset="-34"/>
              </a:rPr>
              <a:t>Рекомендации для </a:t>
            </a:r>
            <a:r>
              <a:rPr lang="ru-RU" b="1" i="1" dirty="0" smtClean="0">
                <a:solidFill>
                  <a:srgbClr val="000099"/>
                </a:solidFill>
                <a:latin typeface="Monotype Corsiva" pitchFamily="66" charset="0"/>
                <a:cs typeface="Angsana New" pitchFamily="18" charset="-34"/>
              </a:rPr>
              <a:t>воспитателей  дошкольного  образования</a:t>
            </a:r>
            <a:endParaRPr lang="ru-RU" b="1" i="1" dirty="0" smtClean="0">
              <a:solidFill>
                <a:srgbClr val="000099"/>
              </a:solidFill>
              <a:latin typeface="Monotype Corsiva" pitchFamily="66" charset="0"/>
              <a:cs typeface="Angsana New" pitchFamily="18" charset="-34"/>
            </a:endParaRPr>
          </a:p>
          <a:p>
            <a:pPr algn="just"/>
            <a:r>
              <a:rPr lang="ru-RU" b="1" i="1" dirty="0" err="1" smtClean="0">
                <a:solidFill>
                  <a:srgbClr val="000099"/>
                </a:solidFill>
                <a:latin typeface="Monotype Corsiva" pitchFamily="66" charset="0"/>
                <a:cs typeface="Angsana New" pitchFamily="18" charset="-34"/>
              </a:rPr>
              <a:t>Чвей</a:t>
            </a:r>
            <a:r>
              <a:rPr lang="ru-RU" b="1" i="1" dirty="0" smtClean="0">
                <a:solidFill>
                  <a:srgbClr val="000099"/>
                </a:solidFill>
                <a:latin typeface="Monotype Corsiva" pitchFamily="66" charset="0"/>
                <a:cs typeface="Angsana New" pitchFamily="18" charset="-34"/>
              </a:rPr>
              <a:t> Ирина Михайловна, заместитель директора по основной деятельност</a:t>
            </a:r>
            <a:r>
              <a:rPr lang="ru-RU" sz="1600" b="1" i="1" dirty="0" smtClean="0">
                <a:solidFill>
                  <a:srgbClr val="000099"/>
                </a:solidFill>
                <a:cs typeface="Angsana New" pitchFamily="18" charset="-34"/>
              </a:rPr>
              <a:t>и</a:t>
            </a:r>
            <a:endParaRPr lang="en-US" sz="1600" b="1" i="1" dirty="0" smtClean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25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785918" y="357166"/>
            <a:ext cx="7000924" cy="1143008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 Формирования основ экономической культуры посредством  художественной литературы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" name="AutoShape 2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st4.depositphotos.com/20495940/24168/v/950/depositphotos_241682132-stock-illustration-eco-lamp-green-leaves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https://ds02.infourok.ru/uploads/ex/02d1/00084030-5c49cfb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mg.chaconne.ru/img/4053551_91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1494161" cy="1928826"/>
          </a:xfrm>
          <a:prstGeom prst="rect">
            <a:avLst/>
          </a:prstGeom>
          <a:noFill/>
        </p:spPr>
      </p:pic>
      <p:sp>
        <p:nvSpPr>
          <p:cNvPr id="1028" name="AutoShape 4" descr="https://www.umniza.de/WebRoot/Store22/Shops/62303963/5487/810A/9D27/E554/59E6/C0A8/2BB8/B4AB/978-5-17-085756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mitoy.ru/upload/iblock/796/7966c96a144e47561a3d4caf59df7e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avevo.ru/upload/iblock/74d/74d340719cb5eb9b10a2f86044dba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Admin\Рабочий стол\Экономическультура\прос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805" t="6292" r="4635" b="10347"/>
          <a:stretch>
            <a:fillRect/>
          </a:stretch>
        </p:blipFill>
        <p:spPr bwMode="auto">
          <a:xfrm>
            <a:off x="2357422" y="1857364"/>
            <a:ext cx="1502815" cy="192882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Экономическультура\пуш.jpg"/>
          <p:cNvPicPr>
            <a:picLocks noChangeAspect="1" noChangeArrowheads="1"/>
          </p:cNvPicPr>
          <p:nvPr/>
        </p:nvPicPr>
        <p:blipFill>
          <a:blip r:embed="rId4" cstate="print"/>
          <a:srcRect l="12890" t="3125" r="12890" b="3125"/>
          <a:stretch>
            <a:fillRect/>
          </a:stretch>
        </p:blipFill>
        <p:spPr bwMode="auto">
          <a:xfrm>
            <a:off x="4000496" y="1857364"/>
            <a:ext cx="1500198" cy="1894987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Экономическультура\ф.jpg"/>
          <p:cNvPicPr>
            <a:picLocks noChangeAspect="1" noChangeArrowheads="1"/>
          </p:cNvPicPr>
          <p:nvPr/>
        </p:nvPicPr>
        <p:blipFill>
          <a:blip r:embed="rId5" cstate="print"/>
          <a:srcRect r="5086" b="7090"/>
          <a:stretch>
            <a:fillRect/>
          </a:stretch>
        </p:blipFill>
        <p:spPr bwMode="auto">
          <a:xfrm>
            <a:off x="5715007" y="1857364"/>
            <a:ext cx="1408799" cy="1955069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Экономическультура\1.jpg"/>
          <p:cNvPicPr>
            <a:picLocks noChangeAspect="1" noChangeArrowheads="1"/>
          </p:cNvPicPr>
          <p:nvPr/>
        </p:nvPicPr>
        <p:blipFill>
          <a:blip r:embed="rId6" cstate="print"/>
          <a:srcRect t="11088"/>
          <a:stretch>
            <a:fillRect/>
          </a:stretch>
        </p:blipFill>
        <p:spPr bwMode="auto">
          <a:xfrm>
            <a:off x="7286643" y="1857364"/>
            <a:ext cx="1409879" cy="1916389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Рабочий стол\Экономическультура\3.jpg"/>
          <p:cNvPicPr>
            <a:picLocks noChangeAspect="1" noChangeArrowheads="1"/>
          </p:cNvPicPr>
          <p:nvPr/>
        </p:nvPicPr>
        <p:blipFill>
          <a:blip r:embed="rId7" cstate="print"/>
          <a:srcRect l="28337" r="28806"/>
          <a:stretch>
            <a:fillRect/>
          </a:stretch>
        </p:blipFill>
        <p:spPr bwMode="auto">
          <a:xfrm>
            <a:off x="642910" y="4071942"/>
            <a:ext cx="1500198" cy="2018992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Экономическультура\700-nw (1).jpg"/>
          <p:cNvPicPr>
            <a:picLocks noChangeAspect="1" noChangeArrowheads="1"/>
          </p:cNvPicPr>
          <p:nvPr/>
        </p:nvPicPr>
        <p:blipFill>
          <a:blip r:embed="rId8" cstate="print"/>
          <a:srcRect l="15000" t="2500" r="14285" b="2142"/>
          <a:stretch>
            <a:fillRect/>
          </a:stretch>
        </p:blipFill>
        <p:spPr bwMode="auto">
          <a:xfrm>
            <a:off x="2357422" y="4071942"/>
            <a:ext cx="1428760" cy="2069537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\Рабочий стол\Экономическультура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071942"/>
            <a:ext cx="1509692" cy="1943810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\Рабочий стол\Экономическультура\978-5-389-13378-5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4071942"/>
            <a:ext cx="1500197" cy="200026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Экономическультура\1019218532 (1).jpg"/>
          <p:cNvPicPr>
            <a:picLocks noChangeAspect="1" noChangeArrowheads="1"/>
          </p:cNvPicPr>
          <p:nvPr/>
        </p:nvPicPr>
        <p:blipFill>
          <a:blip r:embed="rId11" cstate="print"/>
          <a:srcRect t="2033" b="2434"/>
          <a:stretch>
            <a:fillRect/>
          </a:stretch>
        </p:blipFill>
        <p:spPr bwMode="auto">
          <a:xfrm>
            <a:off x="7215206" y="4071942"/>
            <a:ext cx="145660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143108" y="1357298"/>
            <a:ext cx="5214937" cy="5214937"/>
          </a:xfrm>
          <a:prstGeom prst="ellipse">
            <a:avLst/>
          </a:prstGeom>
          <a:solidFill>
            <a:srgbClr val="00F4EE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64331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1400" dirty="0" smtClean="0">
                <a:latin typeface="Monotype Corsiva" pitchFamily="66" charset="0"/>
              </a:rPr>
              <a:t>исследовательские, игровые, </a:t>
            </a:r>
            <a:r>
              <a:rPr lang="ru-RU" sz="1400" dirty="0" err="1" smtClean="0">
                <a:latin typeface="Monotype Corsiva" pitchFamily="66" charset="0"/>
              </a:rPr>
              <a:t>программи</a:t>
            </a:r>
            <a:r>
              <a:rPr lang="ru-RU" sz="1400" dirty="0" smtClean="0">
                <a:latin typeface="Monotype Corsiva" pitchFamily="66" charset="0"/>
              </a:rPr>
              <a:t>- </a:t>
            </a:r>
            <a:r>
              <a:rPr lang="ru-RU" sz="1400" dirty="0" err="1" smtClean="0">
                <a:latin typeface="Monotype Corsiva" pitchFamily="66" charset="0"/>
              </a:rPr>
              <a:t>рованного</a:t>
            </a:r>
            <a:r>
              <a:rPr lang="ru-RU" sz="1400" dirty="0" smtClean="0">
                <a:latin typeface="Monotype Corsiva" pitchFamily="66" charset="0"/>
              </a:rPr>
              <a:t> обучения;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571604" y="142852"/>
            <a:ext cx="7215238" cy="1143008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Методы формирования основ экономической культуры у детей дошкольного возраста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2910" y="1785926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571604" y="357166"/>
            <a:ext cx="7215238" cy="1285884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Формы взаимодействия с законными представителями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714488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14612" y="1785926"/>
            <a:ext cx="6072230" cy="1000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Индивидуальные: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беседы, консультации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(«Ребёнок в мире экономики», «Растим экономиста в семье», «Полезные навыки и привычки в быту –  это   всё экономика», «Азы экономических знаний»).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1. Архипова, Е. Экономическое воспитание детей (в системе дошкольного образования). / Е. Архипова // </a:t>
            </a:r>
            <a:r>
              <a:rPr lang="ru-RU" dirty="0" err="1" smtClean="0">
                <a:latin typeface="Monotype Corsiva" pitchFamily="66" charset="0"/>
              </a:rPr>
              <a:t>Пралеска</a:t>
            </a:r>
            <a:r>
              <a:rPr lang="ru-RU" dirty="0" smtClean="0">
                <a:latin typeface="Monotype Corsiva" pitchFamily="66" charset="0"/>
              </a:rPr>
              <a:t>. – 2000. – №6. – С.12 – 15.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2. В стране Экономика/ сост. Л.И.Жук – Мн., 2001. 128 с. 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3. Грищенко,  М. Ф. Экономическая культура / М.Ф. Грищенко //Народная </a:t>
            </a:r>
            <a:r>
              <a:rPr lang="ru-RU" dirty="0" err="1" smtClean="0">
                <a:latin typeface="Monotype Corsiva" pitchFamily="66" charset="0"/>
              </a:rPr>
              <a:t>асвета</a:t>
            </a:r>
            <a:r>
              <a:rPr lang="ru-RU" dirty="0" smtClean="0">
                <a:latin typeface="Monotype Corsiva" pitchFamily="66" charset="0"/>
              </a:rPr>
              <a:t>. – 2004. – № 1. – С. 51 – 58.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4. Грищенко, М.Ф. Модель экономической подготовки в дошкольных  учреждениях / М.Ф. Грищенко, С.Л. Ковальчук, Т.М. </a:t>
            </a:r>
            <a:r>
              <a:rPr lang="ru-RU" dirty="0" err="1" smtClean="0">
                <a:latin typeface="Monotype Corsiva" pitchFamily="66" charset="0"/>
              </a:rPr>
              <a:t>Жогло</a:t>
            </a:r>
            <a:r>
              <a:rPr lang="ru-RU" dirty="0" smtClean="0">
                <a:latin typeface="Monotype Corsiva" pitchFamily="66" charset="0"/>
              </a:rPr>
              <a:t> // Народная </a:t>
            </a:r>
            <a:r>
              <a:rPr lang="ru-RU" dirty="0" err="1" smtClean="0">
                <a:latin typeface="Monotype Corsiva" pitchFamily="66" charset="0"/>
              </a:rPr>
              <a:t>асвета</a:t>
            </a:r>
            <a:r>
              <a:rPr lang="ru-RU" dirty="0" smtClean="0">
                <a:latin typeface="Monotype Corsiva" pitchFamily="66" charset="0"/>
              </a:rPr>
              <a:t>. – 2002. – № 3. – С. 42–47.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5. Грищенко, М.Ф. Мы сами и экономика. Учебно-методический комплекс для детей 5-6 – летнего возраста / М.Ф. Грищенко, Е.Г.Якубовская, </a:t>
            </a:r>
            <a:r>
              <a:rPr lang="ru-RU" dirty="0" err="1" smtClean="0">
                <a:latin typeface="Monotype Corsiva" pitchFamily="66" charset="0"/>
              </a:rPr>
              <a:t>Т.И.Малютко</a:t>
            </a:r>
            <a:r>
              <a:rPr lang="ru-RU" dirty="0" smtClean="0">
                <a:latin typeface="Monotype Corsiva" pitchFamily="66" charset="0"/>
              </a:rPr>
              <a:t>, И.Н.Никитенко, </a:t>
            </a:r>
            <a:r>
              <a:rPr lang="ru-RU" dirty="0" err="1" smtClean="0">
                <a:latin typeface="Monotype Corsiva" pitchFamily="66" charset="0"/>
              </a:rPr>
              <a:t>И.В.Мышковец</a:t>
            </a:r>
            <a:r>
              <a:rPr lang="ru-RU" dirty="0" smtClean="0">
                <a:latin typeface="Monotype Corsiva" pitchFamily="66" charset="0"/>
              </a:rPr>
              <a:t>, Т.М. </a:t>
            </a:r>
            <a:r>
              <a:rPr lang="ru-RU" dirty="0" err="1" smtClean="0">
                <a:latin typeface="Monotype Corsiva" pitchFamily="66" charset="0"/>
              </a:rPr>
              <a:t>Жогло</a:t>
            </a:r>
            <a:r>
              <a:rPr lang="ru-RU" dirty="0" smtClean="0">
                <a:latin typeface="Monotype Corsiva" pitchFamily="66" charset="0"/>
              </a:rPr>
              <a:t>. // </a:t>
            </a:r>
            <a:r>
              <a:rPr lang="ru-RU" dirty="0" err="1" smtClean="0">
                <a:latin typeface="Monotype Corsiva" pitchFamily="66" charset="0"/>
              </a:rPr>
              <a:t>Адукацыя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i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выхаванне</a:t>
            </a:r>
            <a:r>
              <a:rPr lang="ru-RU" dirty="0" smtClean="0">
                <a:latin typeface="Monotype Corsiva" pitchFamily="66" charset="0"/>
              </a:rPr>
              <a:t>. – 2002. - №2. – С. 3-22.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6. Грищенко, М.Ф. Мы сами и экономика. Учебно-методический комплекс для детей 5-6 – летнего возраста / М.Ф. Грищенко, Е.Г.Якубовская, </a:t>
            </a:r>
            <a:r>
              <a:rPr lang="ru-RU" dirty="0" err="1" smtClean="0">
                <a:latin typeface="Monotype Corsiva" pitchFamily="66" charset="0"/>
              </a:rPr>
              <a:t>Т.И.Малютко</a:t>
            </a:r>
            <a:r>
              <a:rPr lang="ru-RU" dirty="0" smtClean="0">
                <a:latin typeface="Monotype Corsiva" pitchFamily="66" charset="0"/>
              </a:rPr>
              <a:t>, И.Н.Никитенко, </a:t>
            </a:r>
            <a:r>
              <a:rPr lang="ru-RU" dirty="0" err="1" smtClean="0">
                <a:latin typeface="Monotype Corsiva" pitchFamily="66" charset="0"/>
              </a:rPr>
              <a:t>И.В.Мышковец</a:t>
            </a:r>
            <a:r>
              <a:rPr lang="ru-RU" dirty="0" smtClean="0">
                <a:latin typeface="Monotype Corsiva" pitchFamily="66" charset="0"/>
              </a:rPr>
              <a:t>, Т.М. </a:t>
            </a:r>
            <a:r>
              <a:rPr lang="ru-RU" dirty="0" err="1" smtClean="0">
                <a:latin typeface="Monotype Corsiva" pitchFamily="66" charset="0"/>
              </a:rPr>
              <a:t>Жогло</a:t>
            </a:r>
            <a:r>
              <a:rPr lang="ru-RU" dirty="0" smtClean="0">
                <a:latin typeface="Monotype Corsiva" pitchFamily="66" charset="0"/>
              </a:rPr>
              <a:t> // </a:t>
            </a:r>
            <a:r>
              <a:rPr lang="ru-RU" dirty="0" err="1" smtClean="0">
                <a:latin typeface="Monotype Corsiva" pitchFamily="66" charset="0"/>
              </a:rPr>
              <a:t>Адукацыя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i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выхаванне</a:t>
            </a:r>
            <a:r>
              <a:rPr lang="ru-RU" dirty="0" smtClean="0">
                <a:latin typeface="Monotype Corsiva" pitchFamily="66" charset="0"/>
              </a:rPr>
              <a:t>. – 2002. – №1. – С. 47–69.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7. Грищенко, М.Ф. Мы сами и экономика. Учебно-методический комплекс для детей 5-6 – летнего возраста / М.Ф. Грищенко, Т.М. </a:t>
            </a:r>
            <a:r>
              <a:rPr lang="ru-RU" dirty="0" err="1" smtClean="0">
                <a:latin typeface="Monotype Corsiva" pitchFamily="66" charset="0"/>
              </a:rPr>
              <a:t>Жогло</a:t>
            </a:r>
            <a:r>
              <a:rPr lang="ru-RU" dirty="0" smtClean="0">
                <a:latin typeface="Monotype Corsiva" pitchFamily="66" charset="0"/>
              </a:rPr>
              <a:t> // </a:t>
            </a:r>
            <a:r>
              <a:rPr lang="ru-RU" dirty="0" err="1" smtClean="0">
                <a:latin typeface="Monotype Corsiva" pitchFamily="66" charset="0"/>
              </a:rPr>
              <a:t>Пачатковае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навучанне</a:t>
            </a:r>
            <a:r>
              <a:rPr lang="ru-RU" dirty="0" smtClean="0">
                <a:latin typeface="Monotype Corsiva" pitchFamily="66" charset="0"/>
              </a:rPr>
              <a:t>: сям ‘я, </a:t>
            </a:r>
            <a:r>
              <a:rPr lang="ru-RU" dirty="0" err="1" smtClean="0">
                <a:latin typeface="Monotype Corsiva" pitchFamily="66" charset="0"/>
              </a:rPr>
              <a:t>дзіцячы</a:t>
            </a:r>
            <a:r>
              <a:rPr lang="ru-RU" dirty="0" smtClean="0">
                <a:latin typeface="Monotype Corsiva" pitchFamily="66" charset="0"/>
              </a:rPr>
              <a:t> сад, школа. – 2002. – №2. – С. 3 –.22.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1571604" y="500042"/>
            <a:ext cx="7215238" cy="1071570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00CC"/>
                </a:solidFill>
                <a:latin typeface="Arial Black" pitchFamily="34" charset="0"/>
              </a:rPr>
              <a:t>Список рекомендуемой литературы</a:t>
            </a:r>
            <a:endParaRPr lang="ru-RU" sz="17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9. </a:t>
            </a:r>
            <a:r>
              <a:rPr lang="ru-RU" dirty="0" err="1" smtClean="0">
                <a:latin typeface="Monotype Corsiva" pitchFamily="66" charset="0"/>
              </a:rPr>
              <a:t>Гуртова</a:t>
            </a:r>
            <a:r>
              <a:rPr lang="ru-RU" dirty="0" smtClean="0">
                <a:latin typeface="Monotype Corsiva" pitchFamily="66" charset="0"/>
              </a:rPr>
              <a:t>,  Е. С. Азбука  бережливости / </a:t>
            </a:r>
            <a:r>
              <a:rPr lang="ru-RU" dirty="0" err="1" smtClean="0">
                <a:latin typeface="Monotype Corsiva" pitchFamily="66" charset="0"/>
              </a:rPr>
              <a:t>Е.С.Гуртова</a:t>
            </a:r>
            <a:r>
              <a:rPr lang="ru-RU" dirty="0" smtClean="0">
                <a:latin typeface="Monotype Corsiva" pitchFamily="66" charset="0"/>
              </a:rPr>
              <a:t>//</a:t>
            </a:r>
            <a:r>
              <a:rPr lang="ru-RU" dirty="0" err="1" smtClean="0">
                <a:latin typeface="Monotype Corsiva" pitchFamily="66" charset="0"/>
              </a:rPr>
              <a:t>Пачатковая</a:t>
            </a:r>
            <a:r>
              <a:rPr lang="ru-RU" dirty="0" smtClean="0">
                <a:latin typeface="Monotype Corsiva" pitchFamily="66" charset="0"/>
              </a:rPr>
              <a:t>  школа . – 1996,   №3. –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С.14-16.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10. </a:t>
            </a:r>
            <a:r>
              <a:rPr lang="ru-RU" dirty="0" err="1" smtClean="0">
                <a:latin typeface="Monotype Corsiva" pitchFamily="66" charset="0"/>
              </a:rPr>
              <a:t>Лобанок</a:t>
            </a:r>
            <a:r>
              <a:rPr lang="ru-RU" dirty="0" smtClean="0">
                <a:latin typeface="Monotype Corsiva" pitchFamily="66" charset="0"/>
              </a:rPr>
              <a:t>,  Т.С.  Экономика   и   дети:   аукцион   (беседы с   родителями  дошкольников). –</a:t>
            </a:r>
          </a:p>
          <a:p>
            <a:r>
              <a:rPr lang="ru-RU" dirty="0" smtClean="0">
                <a:latin typeface="Monotype Corsiva" pitchFamily="66" charset="0"/>
              </a:rPr>
              <a:t> Мозырь, 1999.</a:t>
            </a:r>
          </a:p>
          <a:p>
            <a:r>
              <a:rPr lang="ru-RU" dirty="0" smtClean="0">
                <a:latin typeface="Monotype Corsiva" pitchFamily="66" charset="0"/>
              </a:rPr>
              <a:t>11. </a:t>
            </a:r>
            <a:r>
              <a:rPr lang="ru-RU" dirty="0" err="1" smtClean="0">
                <a:latin typeface="Monotype Corsiva" pitchFamily="66" charset="0"/>
              </a:rPr>
              <a:t>Машкетова</a:t>
            </a:r>
            <a:r>
              <a:rPr lang="ru-RU" dirty="0" smtClean="0">
                <a:latin typeface="Monotype Corsiva" pitchFamily="66" charset="0"/>
              </a:rPr>
              <a:t>, И. Что мы  знаем  об экономике? / </a:t>
            </a:r>
            <a:r>
              <a:rPr lang="ru-RU" dirty="0" err="1" smtClean="0">
                <a:latin typeface="Monotype Corsiva" pitchFamily="66" charset="0"/>
              </a:rPr>
              <a:t>И.Машкетова</a:t>
            </a:r>
            <a:r>
              <a:rPr lang="ru-RU" dirty="0" smtClean="0">
                <a:latin typeface="Monotype Corsiva" pitchFamily="66" charset="0"/>
              </a:rPr>
              <a:t> //</a:t>
            </a:r>
            <a:r>
              <a:rPr lang="ru-RU" dirty="0" err="1" smtClean="0">
                <a:latin typeface="Monotype Corsiva" pitchFamily="66" charset="0"/>
              </a:rPr>
              <a:t>Пралеска</a:t>
            </a:r>
            <a:r>
              <a:rPr lang="ru-RU" dirty="0" smtClean="0">
                <a:latin typeface="Monotype Corsiva" pitchFamily="66" charset="0"/>
              </a:rPr>
              <a:t>. – 2009. –  №6.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7181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12. Прокофьева, О.О. Мы и экономика. Формирование основ экономической культуры у детей старшего дошкольного возраста / О.О. Прокофьева // </a:t>
            </a:r>
            <a:r>
              <a:rPr lang="ru-RU" dirty="0" err="1" smtClean="0">
                <a:latin typeface="Monotype Corsiva" pitchFamily="66" charset="0"/>
              </a:rPr>
              <a:t>Пралеска</a:t>
            </a:r>
            <a:r>
              <a:rPr lang="ru-RU" dirty="0" smtClean="0">
                <a:latin typeface="Monotype Corsiva" pitchFamily="66" charset="0"/>
              </a:rPr>
              <a:t>. – 2006. - №7.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13. </a:t>
            </a:r>
            <a:r>
              <a:rPr lang="ru-RU" dirty="0" err="1" smtClean="0">
                <a:latin typeface="Monotype Corsiva" pitchFamily="66" charset="0"/>
              </a:rPr>
              <a:t>Рословцева</a:t>
            </a:r>
            <a:r>
              <a:rPr lang="ru-RU" dirty="0" smtClean="0">
                <a:latin typeface="Monotype Corsiva" pitchFamily="66" charset="0"/>
              </a:rPr>
              <a:t>,  И.П.  Азбука  Бережливости  для  дошкольников / </a:t>
            </a:r>
            <a:r>
              <a:rPr lang="ru-RU" dirty="0" err="1" smtClean="0">
                <a:latin typeface="Monotype Corsiva" pitchFamily="66" charset="0"/>
              </a:rPr>
              <a:t>И.П.Рословцева</a:t>
            </a:r>
            <a:r>
              <a:rPr lang="ru-RU" dirty="0" smtClean="0">
                <a:latin typeface="Monotype Corsiva" pitchFamily="66" charset="0"/>
              </a:rPr>
              <a:t>. –  Мозырь, 2008.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7267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14. Селиванова, Н. Царица экономика: программа и занятия. /</a:t>
            </a:r>
            <a:r>
              <a:rPr lang="ru-RU" dirty="0" err="1" smtClean="0">
                <a:latin typeface="Monotype Corsiva" pitchFamily="66" charset="0"/>
              </a:rPr>
              <a:t>Пралеска</a:t>
            </a:r>
            <a:r>
              <a:rPr lang="ru-RU" dirty="0" smtClean="0">
                <a:latin typeface="Monotype Corsiva" pitchFamily="66" charset="0"/>
              </a:rPr>
              <a:t>. – 1997. – №10.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15. </a:t>
            </a:r>
            <a:r>
              <a:rPr lang="ru-RU" dirty="0" err="1" smtClean="0">
                <a:latin typeface="Monotype Corsiva" pitchFamily="66" charset="0"/>
              </a:rPr>
              <a:t>Эканамiчнае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выхаванне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дзяцей</a:t>
            </a:r>
            <a:r>
              <a:rPr lang="ru-RU" dirty="0" smtClean="0">
                <a:latin typeface="Monotype Corsiva" pitchFamily="66" charset="0"/>
              </a:rPr>
              <a:t> ст. д./у (</a:t>
            </a:r>
            <a:r>
              <a:rPr lang="ru-RU" dirty="0" err="1" smtClean="0">
                <a:latin typeface="Monotype Corsiva" pitchFamily="66" charset="0"/>
              </a:rPr>
              <a:t>метадычныя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рэкамендацыі</a:t>
            </a:r>
            <a:r>
              <a:rPr lang="ru-RU" dirty="0" smtClean="0">
                <a:latin typeface="Monotype Corsiva" pitchFamily="66" charset="0"/>
              </a:rPr>
              <a:t>)/ склад </a:t>
            </a:r>
            <a:r>
              <a:rPr lang="ru-RU" dirty="0" err="1" smtClean="0">
                <a:latin typeface="Monotype Corsiva" pitchFamily="66" charset="0"/>
              </a:rPr>
              <a:t>Гоманава</a:t>
            </a:r>
            <a:r>
              <a:rPr lang="ru-RU" dirty="0" smtClean="0">
                <a:latin typeface="Monotype Corsiva" pitchFamily="66" charset="0"/>
              </a:rPr>
              <a:t> А.А,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Жук В. I. – </a:t>
            </a:r>
            <a:r>
              <a:rPr lang="ru-RU" dirty="0" err="1" smtClean="0">
                <a:latin typeface="Monotype Corsiva" pitchFamily="66" charset="0"/>
              </a:rPr>
              <a:t>Віцебск</a:t>
            </a:r>
            <a:r>
              <a:rPr lang="ru-RU" dirty="0" smtClean="0">
                <a:latin typeface="Monotype Corsiva" pitchFamily="66" charset="0"/>
              </a:rPr>
              <a:t>, 1994.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16. Экономическая азбука для детей дошкольного возраста / сост. Г.Д. </a:t>
            </a:r>
            <a:r>
              <a:rPr lang="ru-RU" dirty="0" err="1" smtClean="0">
                <a:latin typeface="Monotype Corsiva" pitchFamily="66" charset="0"/>
              </a:rPr>
              <a:t>Солдатенко</a:t>
            </a:r>
            <a:r>
              <a:rPr lang="ru-RU" dirty="0" smtClean="0">
                <a:latin typeface="Monotype Corsiva" pitchFamily="66" charset="0"/>
              </a:rPr>
              <a:t>. – Могилев: МОИПК и ПРР и СО, 2000.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17. Экономическое воспитание старших дошкольников // В.И.Жук, </a:t>
            </a:r>
            <a:r>
              <a:rPr lang="ru-RU" dirty="0" err="1" smtClean="0">
                <a:latin typeface="Monotype Corsiva" pitchFamily="66" charset="0"/>
              </a:rPr>
              <a:t>И.И.Шарай</a:t>
            </a:r>
            <a:r>
              <a:rPr lang="ru-RU" dirty="0" smtClean="0">
                <a:latin typeface="Monotype Corsiva" pitchFamily="66" charset="0"/>
              </a:rPr>
              <a:t>, И.А. </a:t>
            </a:r>
            <a:r>
              <a:rPr lang="ru-RU" dirty="0" err="1" smtClean="0">
                <a:latin typeface="Monotype Corsiva" pitchFamily="66" charset="0"/>
              </a:rPr>
              <a:t>Ситникова</a:t>
            </a:r>
            <a:r>
              <a:rPr lang="ru-RU" dirty="0" smtClean="0">
                <a:latin typeface="Monotype Corsiva" pitchFamily="66" charset="0"/>
              </a:rPr>
              <a:t> [и др.]. – Мозырь: Содействие, 2011. – 88 с.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714356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8. Грищенко, М.Ф. Мы сами и экономика. Учебно-методический комплекс для детей 5-6 – летнего возраста / М.Ф. Грищенко, Т.М. </a:t>
            </a:r>
            <a:r>
              <a:rPr lang="ru-RU" dirty="0" err="1" smtClean="0">
                <a:latin typeface="Monotype Corsiva" pitchFamily="66" charset="0"/>
              </a:rPr>
              <a:t>Жогло</a:t>
            </a:r>
            <a:r>
              <a:rPr lang="ru-RU" dirty="0" smtClean="0">
                <a:latin typeface="Monotype Corsiva" pitchFamily="66" charset="0"/>
              </a:rPr>
              <a:t> // </a:t>
            </a:r>
            <a:r>
              <a:rPr lang="ru-RU" dirty="0" err="1" smtClean="0">
                <a:latin typeface="Monotype Corsiva" pitchFamily="66" charset="0"/>
              </a:rPr>
              <a:t>Пачатковае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навучанне</a:t>
            </a:r>
            <a:r>
              <a:rPr lang="ru-RU" dirty="0" smtClean="0">
                <a:latin typeface="Monotype Corsiva" pitchFamily="66" charset="0"/>
              </a:rPr>
              <a:t>: сям ‘я, </a:t>
            </a:r>
            <a:r>
              <a:rPr lang="ru-RU" dirty="0" err="1" smtClean="0">
                <a:latin typeface="Monotype Corsiva" pitchFamily="66" charset="0"/>
              </a:rPr>
              <a:t>дзіцячы</a:t>
            </a:r>
            <a:r>
              <a:rPr lang="ru-RU" dirty="0" smtClean="0">
                <a:latin typeface="Monotype Corsiva" pitchFamily="66" charset="0"/>
              </a:rPr>
              <a:t> сад, школа. – 2002. – № 3. – С. 22-34.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9"/>
          <p:cNvSpPr txBox="1">
            <a:spLocks/>
          </p:cNvSpPr>
          <p:nvPr/>
        </p:nvSpPr>
        <p:spPr>
          <a:xfrm flipH="1" flipV="1">
            <a:off x="500034" y="285728"/>
            <a:ext cx="8286808" cy="6215106"/>
          </a:xfrm>
          <a:prstGeom prst="flowChartMultidocument">
            <a:avLst/>
          </a:prstGeom>
          <a:solidFill>
            <a:srgbClr val="FFFFCC"/>
          </a:solidFill>
          <a:ln w="57150">
            <a:solidFill>
              <a:srgbClr val="009BD2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07154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14480" y="1289396"/>
            <a:ext cx="67151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35743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785926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Концепцией непрерывного воспитания детей и учащейся молодёжи, утверждённой постановлением Министерства образования Республики Беларусь от 15.07.2015 № 82, одной из основных составляющих воспитания, начиная с дошкольного возраста, определено экономическое воспитание, направленное на формирование экономической </a:t>
            </a:r>
            <a:r>
              <a:rPr lang="ru-RU" smtClean="0">
                <a:latin typeface="Monotype Corsiva" pitchFamily="66" charset="0"/>
              </a:rPr>
              <a:t>культуры личности.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14324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В работах учёных-экономистов экономическая культура личности рассматривается как фактор творческой жизнедеятельности и источник успеха общественных преобразований, важное средство саморазвития человека (Л.Н. Пономарёв, В.Д. Попов и др.).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428625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latin typeface="Monotype Corsiva" pitchFamily="66" charset="0"/>
              </a:rPr>
              <a:t>      В  </a:t>
            </a:r>
            <a:r>
              <a:rPr lang="ru-RU" dirty="0" smtClean="0">
                <a:latin typeface="Monotype Corsiva" pitchFamily="66" charset="0"/>
              </a:rPr>
              <a:t>учебной программе дошкольного образования, утверждённой в 2019 году,   начиная   со   средней   группы  (воспитанники  от  4  до  5  лет)  в 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содержание   образовательной   области   «Ребёнок   и    общество» 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включён компонент «Основы экономической культуры».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714480" y="285728"/>
            <a:ext cx="7072362" cy="1571636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Экономическая культура  ребёнка дошкольного возраста – это интегрированное качество личности, подразумевающее  наличие определённых экономических знаний, мышления и поведения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623035"/>
            <a:ext cx="1238212" cy="17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9"/>
          <p:cNvSpPr txBox="1">
            <a:spLocks/>
          </p:cNvSpPr>
          <p:nvPr/>
        </p:nvSpPr>
        <p:spPr>
          <a:xfrm flipH="1" flipV="1">
            <a:off x="571472" y="642918"/>
            <a:ext cx="8143932" cy="5929354"/>
          </a:xfrm>
          <a:prstGeom prst="flowChartMultidocumen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9BD2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07154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14480" y="1289396"/>
            <a:ext cx="671517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35743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857488" y="285728"/>
            <a:ext cx="5929354" cy="1500198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Задачи формирования экономической культура  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7e282b1672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51" t="14588" r="-3167" b="11535"/>
          <a:stretch>
            <a:fillRect/>
          </a:stretch>
        </p:blipFill>
        <p:spPr bwMode="auto">
          <a:xfrm>
            <a:off x="6500826" y="5072074"/>
            <a:ext cx="2214578" cy="1446620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1857364"/>
            <a:ext cx="70723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  Формировать экономический кругозор (компетентность), первоначальные представления и умения, предпосылки экономического мышления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2714620"/>
            <a:ext cx="70723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  Помочь детям освоить базисные представления (экономическое,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математическое, экологическое) об окружающем предметном мире, накопить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первичный опыт в экономических отношениях.</a:t>
            </a:r>
          </a:p>
          <a:p>
            <a:pPr algn="just"/>
            <a:endParaRPr lang="ru-RU" sz="800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         Воспитывать этические и деловые качества (бережливость,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рациональность, экономность, трудолюбие, честность, щедрость</a:t>
            </a:r>
            <a:r>
              <a:rPr lang="ru-RU" sz="2000" dirty="0" smtClean="0">
                <a:latin typeface="Monotype Corsiva" pitchFamily="66" charset="0"/>
              </a:rPr>
              <a:t>).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4357694"/>
            <a:ext cx="69294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Формировать умения ценить и понимать окружающий предметный мир (как результат труда людей), видеть красоту человеческого творения и относиться к нему уважительно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9"/>
          <p:cNvSpPr txBox="1">
            <a:spLocks/>
          </p:cNvSpPr>
          <p:nvPr/>
        </p:nvSpPr>
        <p:spPr>
          <a:xfrm flipH="1" flipV="1">
            <a:off x="500034" y="285728"/>
            <a:ext cx="8286808" cy="6215106"/>
          </a:xfrm>
          <a:prstGeom prst="flowChartMultidocument">
            <a:avLst/>
          </a:prstGeom>
          <a:solidFill>
            <a:srgbClr val="FFFFCC"/>
          </a:solidFill>
          <a:ln w="57150">
            <a:solidFill>
              <a:srgbClr val="009BD2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400052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</a:t>
            </a:r>
            <a:endParaRPr lang="en-U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428860" y="285728"/>
            <a:ext cx="6286544" cy="1143008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 Педагогические условия экономического воспитания детей дошкольного возраста  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357430"/>
            <a:ext cx="39290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  <a:cs typeface="Angsana New" pitchFamily="18" charset="-34"/>
              </a:rPr>
              <a:t> </a:t>
            </a:r>
            <a:endParaRPr lang="en-US" sz="2000" b="1" i="1" dirty="0" smtClean="0">
              <a:solidFill>
                <a:srgbClr val="002060"/>
              </a:solidFill>
              <a:latin typeface="Monotype Corsiva" pitchFamily="66" charset="0"/>
              <a:cs typeface="Angsana New" pitchFamily="18" charset="-34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643050"/>
            <a:ext cx="700092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Наличие в образовательном процессе целостной модели экономического воспитания детей (цель, содержание, деятельность, педагогические условия и прогнозируемый результат).</a:t>
            </a:r>
          </a:p>
          <a:p>
            <a:pPr algn="just"/>
            <a:endParaRPr lang="ru-RU" sz="500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      Создание воспитывающей среды, направленной на формирование нравственно-экономических качеств личности (бережливость, ответственность, деловитость, предприимчивость).</a:t>
            </a:r>
          </a:p>
          <a:p>
            <a:pPr algn="just"/>
            <a:endParaRPr lang="ru-RU" sz="800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      Организация и насыщение видов детской деятельности (игровой, трудовой, познавательной) информацией об экономической жизни семьи, людей, общества и развитие на этой основе познавательного интереса к позитивным нормам и ценностям социально- экономического общества.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 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3" descr="C:\Documents and Settings\Admin\Рабочий стол\cc8b9a3afa38c6398dfe103d5c985f61ccd315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1E9"/>
              </a:clrFrom>
              <a:clrTo>
                <a:srgbClr val="EEF1E9">
                  <a:alpha val="0"/>
                </a:srgbClr>
              </a:clrTo>
            </a:clrChange>
          </a:blip>
          <a:srcRect l="1562" t="27778" r="46094" b="11111"/>
          <a:stretch>
            <a:fillRect/>
          </a:stretch>
        </p:blipFill>
        <p:spPr bwMode="auto">
          <a:xfrm>
            <a:off x="6572264" y="4500570"/>
            <a:ext cx="3018256" cy="19821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471488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Взаимодействие учреждения дошкольного образования и семьи по становлению начал экономической воспитанности у детей.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571604" y="357166"/>
            <a:ext cx="7215238" cy="1285884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Структурные компоненты ознакомления детей  дошкольного возраста с элементарными экономическими явлениями и понятиями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928802"/>
          <a:ext cx="8286808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928794" y="1357298"/>
            <a:ext cx="5643602" cy="5357826"/>
          </a:xfrm>
          <a:prstGeom prst="ellipse">
            <a:avLst/>
          </a:prstGeom>
          <a:solidFill>
            <a:srgbClr val="00F4EE"/>
          </a:solidFill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571604" y="357166"/>
            <a:ext cx="7215238" cy="1000132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Формы организации образовательного процесса 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86182" y="1714488"/>
            <a:ext cx="4929222" cy="4786346"/>
          </a:xfrm>
          <a:prstGeom prst="ellipse">
            <a:avLst/>
          </a:prstGeom>
          <a:solidFill>
            <a:srgbClr val="FF66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66CC"/>
                </a:solidFill>
              </a:ln>
              <a:solidFill>
                <a:srgbClr val="FF66CC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571604" y="357166"/>
            <a:ext cx="7215238" cy="1285884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Средства формирования основ экономической культуры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928802"/>
          <a:ext cx="8358246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4546" y="4786322"/>
            <a:ext cx="6572296" cy="428628"/>
          </a:xfrm>
          <a:prstGeom prst="rect">
            <a:avLst/>
          </a:prstGeom>
          <a:solidFill>
            <a:srgbClr val="FFFF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Природа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785918" y="357166"/>
            <a:ext cx="7000924" cy="1285884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 Формирования основ экономической культуры посредством сюжетно-ролевой игры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86058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«Семья»</a:t>
            </a:r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786058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Автосервис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786058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Супермаркет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Admin\Рабочий стол\бан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071810"/>
            <a:ext cx="2405016" cy="171451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маг1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714488"/>
            <a:ext cx="1357322" cy="11430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643702" y="2786058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Кафе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Documents and Settings\Admin\Рабочий стол\1D58BCDD1EA3BD42962A4F3BF917AC26-1200x12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EDB8"/>
              </a:clrFrom>
              <a:clrTo>
                <a:srgbClr val="FAEDB8">
                  <a:alpha val="0"/>
                </a:srgbClr>
              </a:clrTo>
            </a:clrChange>
          </a:blip>
          <a:srcRect l="19672" t="17458" r="18033" b="20355"/>
          <a:stretch>
            <a:fillRect/>
          </a:stretch>
        </p:blipFill>
        <p:spPr bwMode="auto">
          <a:xfrm>
            <a:off x="7286644" y="1635658"/>
            <a:ext cx="1285884" cy="12193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6072206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«Подарок </a:t>
            </a:r>
            <a:r>
              <a:rPr lang="ru-RU" sz="1600" dirty="0" smtClean="0">
                <a:latin typeface="Monotype Corsiva" pitchFamily="66" charset="0"/>
              </a:rPr>
              <a:t>другу</a:t>
            </a:r>
            <a:r>
              <a:rPr lang="ru-RU" sz="1400" dirty="0" smtClean="0">
                <a:latin typeface="Monotype Corsiva" pitchFamily="66" charset="0"/>
              </a:rPr>
              <a:t> »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6143644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Мастерская  «Сделай сам»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6143644"/>
            <a:ext cx="1103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«</a:t>
            </a:r>
            <a:r>
              <a:rPr lang="ru-RU" sz="1600" dirty="0" smtClean="0">
                <a:latin typeface="Monotype Corsiva" pitchFamily="66" charset="0"/>
              </a:rPr>
              <a:t>Фермер</a:t>
            </a:r>
            <a:r>
              <a:rPr lang="ru-RU" sz="1400" dirty="0" smtClean="0">
                <a:latin typeface="Monotype Corsiva" pitchFamily="66" charset="0"/>
              </a:rPr>
              <a:t>»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4500570"/>
            <a:ext cx="716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«Банк»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572008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«Салон </a:t>
            </a:r>
            <a:r>
              <a:rPr lang="ru-RU" sz="1600" dirty="0" smtClean="0">
                <a:latin typeface="Monotype Corsiva" pitchFamily="66" charset="0"/>
              </a:rPr>
              <a:t>красоты</a:t>
            </a:r>
            <a:r>
              <a:rPr lang="ru-RU" sz="1400" dirty="0" smtClean="0">
                <a:latin typeface="Monotype Corsiva" pitchFamily="66" charset="0"/>
              </a:rPr>
              <a:t>»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4500570"/>
            <a:ext cx="2401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«Туристическое агентство»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6143644"/>
            <a:ext cx="1888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«</a:t>
            </a:r>
            <a:r>
              <a:rPr lang="ru-RU" sz="1600" dirty="0" smtClean="0">
                <a:latin typeface="Monotype Corsiva" pitchFamily="66" charset="0"/>
              </a:rPr>
              <a:t>Во саду ли, в огороде»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2" name="Picture 2" descr="C:\Documents and Settings\Admin\Рабочий стол\сал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14686"/>
            <a:ext cx="1000132" cy="1321604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738ec9a6e762156390fa9eb0bdd4ecd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98" t="11383" b="26294"/>
          <a:stretch>
            <a:fillRect/>
          </a:stretch>
        </p:blipFill>
        <p:spPr bwMode="auto">
          <a:xfrm>
            <a:off x="3214678" y="1714488"/>
            <a:ext cx="1607355" cy="1071569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ту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286124"/>
            <a:ext cx="1643074" cy="1228198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др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06" b="7275"/>
          <a:stretch>
            <a:fillRect/>
          </a:stretch>
        </p:blipFill>
        <p:spPr bwMode="auto">
          <a:xfrm>
            <a:off x="714348" y="4929198"/>
            <a:ext cx="1409696" cy="1177220"/>
          </a:xfrm>
          <a:prstGeom prst="rect">
            <a:avLst/>
          </a:prstGeom>
          <a:noFill/>
        </p:spPr>
      </p:pic>
      <p:pic>
        <p:nvPicPr>
          <p:cNvPr id="19" name="Picture 4" descr="C:\Documents and Settings\Admin\Рабочий стол\маст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071802" y="4857760"/>
            <a:ext cx="1538230" cy="1270842"/>
          </a:xfrm>
          <a:prstGeom prst="rect">
            <a:avLst/>
          </a:prstGeom>
          <a:noFill/>
        </p:spPr>
      </p:pic>
      <p:pic>
        <p:nvPicPr>
          <p:cNvPr id="20" name="Picture 5" descr="C:\Documents and Settings\Admin\Рабочий стол\525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857760"/>
            <a:ext cx="1357322" cy="1316316"/>
          </a:xfrm>
          <a:prstGeom prst="rect">
            <a:avLst/>
          </a:prstGeom>
          <a:noFill/>
        </p:spPr>
      </p:pic>
      <p:sp>
        <p:nvSpPr>
          <p:cNvPr id="4098" name="AutoShape 2" descr="https://image.winudf.com/v2/image/Y29tLmFuYS53ZWxsZmVkZmFybV9zY3JlZW5fMTBfMjNpYmpkYmE/screen-10.jpg?fakeurl=1&amp;type=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xn--39-vlcidmgo1a7b.xn--p1ai/image/cache/catalog/fotooboi/deti/diz-a/deti-diz-a82-500x37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5A5"/>
              </a:clrFrom>
              <a:clrTo>
                <a:srgbClr val="FFF5A5">
                  <a:alpha val="0"/>
                </a:srgbClr>
              </a:clrTo>
            </a:clrChange>
          </a:blip>
          <a:srcRect t="6667" b="6665"/>
          <a:stretch>
            <a:fillRect/>
          </a:stretch>
        </p:blipFill>
        <p:spPr bwMode="auto">
          <a:xfrm>
            <a:off x="6715140" y="4857760"/>
            <a:ext cx="1978260" cy="1285884"/>
          </a:xfrm>
          <a:prstGeom prst="roundRect">
            <a:avLst/>
          </a:prstGeom>
          <a:noFill/>
        </p:spPr>
      </p:pic>
      <p:sp>
        <p:nvSpPr>
          <p:cNvPr id="4102" name="AutoShape 6" descr="https://st2.depositphotos.com/6934020/10452/v/950/depositphotos_104529268-stock-illustration-mother-washing-ba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st2.depositphotos.com/6934020/10452/v/950/depositphotos_104529268-stock-illustration-mother-washing-ba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Documents and Settings\Admin\Рабочий стол\Экономическультура\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1000100" y="1500174"/>
            <a:ext cx="1376338" cy="137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785918" y="357166"/>
            <a:ext cx="7000924" cy="1285884"/>
          </a:xfrm>
          <a:prstGeom prst="cloud">
            <a:avLst/>
          </a:prstGeom>
          <a:solidFill>
            <a:srgbClr val="CCFF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 Формирования основ экономической культуры посредством дидактической игры</a:t>
            </a:r>
            <a:endParaRPr lang="ru-RU" sz="1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928934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«Какие бывают доходы?»</a:t>
            </a:r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3071810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Какие бывают расходы»</a:t>
            </a:r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000372"/>
            <a:ext cx="23574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«Чей сувенир»</a:t>
            </a:r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143644"/>
            <a:ext cx="279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«Кто трудиться, кто отдыхает»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6143644"/>
            <a:ext cx="1928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«Узнай профессию»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6143644"/>
            <a:ext cx="1317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«Хочу и надо»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643446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«Детская лотерея»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572008"/>
            <a:ext cx="2071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«Полезные покупки»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" name="Picture 2" descr="C:\Users\Lenovo\Desktop\Экономическое воспитание\scale_1200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8" t="5882" r="7352" b="5881"/>
          <a:stretch>
            <a:fillRect/>
          </a:stretch>
        </p:blipFill>
        <p:spPr bwMode="auto">
          <a:xfrm>
            <a:off x="6929454" y="4929198"/>
            <a:ext cx="1578780" cy="121444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072166" y="4572008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«Что и когда лучше продавать»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3074" name="Picture 2" descr="https://cont.ws/uploads/pic/2018/10/dymkovskaya-igrus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</a:blip>
          <a:srcRect r="40120"/>
          <a:stretch>
            <a:fillRect/>
          </a:stretch>
        </p:blipFill>
        <p:spPr bwMode="auto">
          <a:xfrm>
            <a:off x="3929058" y="1714488"/>
            <a:ext cx="1660481" cy="1357323"/>
          </a:xfrm>
          <a:prstGeom prst="rect">
            <a:avLst/>
          </a:prstGeom>
          <a:noFill/>
        </p:spPr>
      </p:pic>
      <p:pic>
        <p:nvPicPr>
          <p:cNvPr id="3080" name="Picture 8" descr="https://ds02.infourok.ru/uploads/ex/02d1/00084030-5c49cfbe/img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12500" r="5468" b="5208"/>
          <a:stretch>
            <a:fillRect/>
          </a:stretch>
        </p:blipFill>
        <p:spPr bwMode="auto">
          <a:xfrm>
            <a:off x="6429388" y="1646129"/>
            <a:ext cx="2214578" cy="1508204"/>
          </a:xfrm>
          <a:prstGeom prst="rect">
            <a:avLst/>
          </a:prstGeom>
          <a:noFill/>
        </p:spPr>
      </p:pic>
      <p:sp>
        <p:nvSpPr>
          <p:cNvPr id="2" name="AutoShape 2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s1.slide-share.ru/s_slide/2e82973557b370333f717531d8347f44/a5eb824f-0cb9-4eaf-9f65-2b8b6a6de17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fsd.kopilkaurokov.ru/up/html/2017/02/28/k_58b5d4a281a50/img_user_file_58b5d4a30368d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03" t="26563" r="9765" b="6401"/>
          <a:stretch>
            <a:fillRect/>
          </a:stretch>
        </p:blipFill>
        <p:spPr bwMode="auto">
          <a:xfrm>
            <a:off x="714348" y="3286124"/>
            <a:ext cx="2214578" cy="1357322"/>
          </a:xfrm>
          <a:prstGeom prst="ellipse">
            <a:avLst/>
          </a:prstGeom>
          <a:noFill/>
          <a:effectLst/>
        </p:spPr>
      </p:pic>
      <p:pic>
        <p:nvPicPr>
          <p:cNvPr id="3084" name="Picture 12" descr="https://ds05.infourok.ru/uploads/ex/054b/0010800a-36f03944/img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857760"/>
            <a:ext cx="1714512" cy="1285884"/>
          </a:xfrm>
          <a:prstGeom prst="rect">
            <a:avLst/>
          </a:prstGeom>
          <a:noFill/>
        </p:spPr>
      </p:pic>
      <p:pic>
        <p:nvPicPr>
          <p:cNvPr id="3086" name="Picture 14" descr="https://image.winudf.com/v2/image1/Y29tLndoaXNwZXJhcnRzLmtpZHMuam91cm5hbC5kZW1vMDAyNl9zY3JlZW5fYXJfMF8xNTY1NjA5MTQ4XzAxOA/screen-0.jpg?h=710&amp;fakeurl=1&amp;type=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FFB"/>
              </a:clrFrom>
              <a:clrTo>
                <a:srgbClr val="F5FFFB">
                  <a:alpha val="0"/>
                </a:srgbClr>
              </a:clrTo>
            </a:clrChange>
          </a:blip>
          <a:srcRect l="12876" t="8239" r="14162" b="12720"/>
          <a:stretch>
            <a:fillRect/>
          </a:stretch>
        </p:blipFill>
        <p:spPr bwMode="auto">
          <a:xfrm>
            <a:off x="6715140" y="3500438"/>
            <a:ext cx="1714512" cy="1159817"/>
          </a:xfrm>
          <a:prstGeom prst="rect">
            <a:avLst/>
          </a:prstGeom>
          <a:noFill/>
        </p:spPr>
      </p:pic>
      <p:pic>
        <p:nvPicPr>
          <p:cNvPr id="3088" name="Picture 16" descr="https://school.home-task.com/pictures/image246_5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739"/>
          <a:stretch>
            <a:fillRect/>
          </a:stretch>
        </p:blipFill>
        <p:spPr bwMode="auto">
          <a:xfrm>
            <a:off x="815868" y="4929198"/>
            <a:ext cx="1755869" cy="1235582"/>
          </a:xfrm>
          <a:prstGeom prst="rect">
            <a:avLst/>
          </a:prstGeom>
          <a:noFill/>
        </p:spPr>
      </p:pic>
      <p:sp>
        <p:nvSpPr>
          <p:cNvPr id="4" name="AutoShape 2" descr="https://st4.depositphotos.com/20495940/24168/v/950/depositphotos_241682132-stock-illustration-eco-lamp-green-leaves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Documents and Settings\Admin\Рабочий стол\Экономическультура\зеленый-цвет-энергии-eco-выходит-сбережениа-lightbulb-17225540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4143372" y="3571876"/>
            <a:ext cx="981068" cy="1049067"/>
          </a:xfrm>
          <a:prstGeom prst="rect">
            <a:avLst/>
          </a:prstGeom>
          <a:noFill/>
        </p:spPr>
      </p:pic>
      <p:sp>
        <p:nvSpPr>
          <p:cNvPr id="3079" name="AutoShape 7" descr="https://ds02.infourok.ru/uploads/ex/02d1/00084030-5c49cfbe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 descr="C:\Documents and Settings\Admin\Рабочий стол\Экономическультура\img5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4" t="4348" r="3260" b="4347"/>
          <a:stretch>
            <a:fillRect/>
          </a:stretch>
        </p:blipFill>
        <p:spPr bwMode="auto">
          <a:xfrm>
            <a:off x="928662" y="1714488"/>
            <a:ext cx="1836977" cy="135356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1447</TotalTime>
  <Words>1040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193</cp:revision>
  <dcterms:created xsi:type="dcterms:W3CDTF">2013-01-06T18:32:13Z</dcterms:created>
  <dcterms:modified xsi:type="dcterms:W3CDTF">2021-03-18T08:04:02Z</dcterms:modified>
</cp:coreProperties>
</file>