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diagrams/layout7.xml" ContentType="application/vnd.openxmlformats-officedocument.drawingml.diagramLayout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4.xml" ContentType="application/vnd.openxmlformats-officedocument.drawingml.diagram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data7.xml" ContentType="application/vnd.openxmlformats-officedocument.drawingml.diagramData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rawing7.xml" ContentType="application/vnd.ms-office.drawingml.diagramDrawing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rawing5.xml" ContentType="application/vnd.ms-office.drawingml.diagramDrawing+xml"/>
  <Override PartName="/ppt/diagrams/quickStyle6.xml" ContentType="application/vnd.openxmlformats-officedocument.drawingml.diagramStyle+xml"/>
  <Override PartName="/ppt/diagrams/quickStyle7.xml" ContentType="application/vnd.openxmlformats-officedocument.drawingml.diagramStyl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704" autoAdjust="0"/>
  </p:normalViewPr>
  <p:slideViewPr>
    <p:cSldViewPr>
      <p:cViewPr varScale="1">
        <p:scale>
          <a:sx n="105" d="100"/>
          <a:sy n="105" d="100"/>
        </p:scale>
        <p:origin x="-144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EE4AAB0-B696-4AEB-A8D9-11A182719F4A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ru-RU"/>
        </a:p>
      </dgm:t>
    </dgm:pt>
    <dgm:pt modelId="{1CBD8331-5E9A-475F-9F29-99A8BF31BD80}">
      <dgm:prSet/>
      <dgm:spPr/>
      <dgm:t>
        <a:bodyPr/>
        <a:lstStyle/>
        <a:p>
          <a:pPr rtl="0"/>
          <a:r>
            <a:rPr lang="ru-RU" dirty="0" smtClean="0"/>
            <a:t>Во время движения группы по льду соблюдайте дистанцию 5-6м. </a:t>
          </a:r>
          <a:br>
            <a:rPr lang="ru-RU" dirty="0" smtClean="0"/>
          </a:br>
          <a:r>
            <a:rPr lang="ru-RU" b="1" dirty="0" smtClean="0">
              <a:solidFill>
                <a:srgbClr val="FF0000"/>
              </a:solidFill>
            </a:rPr>
            <a:t>ПОМНИТЕ! </a:t>
          </a:r>
          <a:r>
            <a:rPr lang="ru-RU" dirty="0" smtClean="0"/>
            <a:t>Ни в коем случае не прыгайте по льду, также не стоит бегать по нему</a:t>
          </a:r>
          <a:endParaRPr lang="ru-RU" dirty="0"/>
        </a:p>
      </dgm:t>
    </dgm:pt>
    <dgm:pt modelId="{C0E36455-A122-4A7D-AD98-6E3AF4A92CE0}" type="parTrans" cxnId="{790D073A-E1A6-4726-8A2A-865D609CC3E4}">
      <dgm:prSet/>
      <dgm:spPr/>
      <dgm:t>
        <a:bodyPr/>
        <a:lstStyle/>
        <a:p>
          <a:endParaRPr lang="ru-RU"/>
        </a:p>
      </dgm:t>
    </dgm:pt>
    <dgm:pt modelId="{69505CCE-8703-47AD-A937-413331C1A2AA}" type="sibTrans" cxnId="{790D073A-E1A6-4726-8A2A-865D609CC3E4}">
      <dgm:prSet/>
      <dgm:spPr/>
      <dgm:t>
        <a:bodyPr/>
        <a:lstStyle/>
        <a:p>
          <a:endParaRPr lang="ru-RU"/>
        </a:p>
      </dgm:t>
    </dgm:pt>
    <dgm:pt modelId="{505F14BE-F9ED-4076-88FA-2D98EABDD9DF}" type="pres">
      <dgm:prSet presAssocID="{AEE4AAB0-B696-4AEB-A8D9-11A182719F4A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B8DA6A98-8F39-4618-85EB-0030D9EC6DE0}" type="pres">
      <dgm:prSet presAssocID="{1CBD8331-5E9A-475F-9F29-99A8BF31BD80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90D073A-E1A6-4726-8A2A-865D609CC3E4}" srcId="{AEE4AAB0-B696-4AEB-A8D9-11A182719F4A}" destId="{1CBD8331-5E9A-475F-9F29-99A8BF31BD80}" srcOrd="0" destOrd="0" parTransId="{C0E36455-A122-4A7D-AD98-6E3AF4A92CE0}" sibTransId="{69505CCE-8703-47AD-A937-413331C1A2AA}"/>
    <dgm:cxn modelId="{798C1284-C604-46F2-843C-92E8E59F9CB4}" type="presOf" srcId="{1CBD8331-5E9A-475F-9F29-99A8BF31BD80}" destId="{B8DA6A98-8F39-4618-85EB-0030D9EC6DE0}" srcOrd="0" destOrd="0" presId="urn:microsoft.com/office/officeart/2005/8/layout/vList2"/>
    <dgm:cxn modelId="{B823F5BF-555C-44BD-A265-E8D1E04095F2}" type="presOf" srcId="{AEE4AAB0-B696-4AEB-A8D9-11A182719F4A}" destId="{505F14BE-F9ED-4076-88FA-2D98EABDD9DF}" srcOrd="0" destOrd="0" presId="urn:microsoft.com/office/officeart/2005/8/layout/vList2"/>
    <dgm:cxn modelId="{92CC99A3-0956-45DD-BDCA-1336CEF6D35B}" type="presParOf" srcId="{505F14BE-F9ED-4076-88FA-2D98EABDD9DF}" destId="{B8DA6A98-8F39-4618-85EB-0030D9EC6DE0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8E4FD5E-CDA2-4601-96E6-69912A7FED98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ru-RU"/>
        </a:p>
      </dgm:t>
    </dgm:pt>
    <dgm:pt modelId="{0051E0A2-FD42-45CC-9190-E461E053F727}">
      <dgm:prSet custT="1"/>
      <dgm:spPr/>
      <dgm:t>
        <a:bodyPr/>
        <a:lstStyle/>
        <a:p>
          <a:pPr rtl="0"/>
          <a:r>
            <a:rPr lang="ru-RU" sz="1800" dirty="0" smtClean="0"/>
            <a:t>Не катайтесь на лыжах и не играйте на толком льду и возле полыньи</a:t>
          </a:r>
          <a:endParaRPr lang="ru-RU" sz="1800" dirty="0"/>
        </a:p>
      </dgm:t>
    </dgm:pt>
    <dgm:pt modelId="{CCFD41D9-E1DF-44E9-AAD1-37413B70AD9F}" type="parTrans" cxnId="{4BD4760D-A2AE-4FD9-A8BE-870911D96834}">
      <dgm:prSet/>
      <dgm:spPr/>
      <dgm:t>
        <a:bodyPr/>
        <a:lstStyle/>
        <a:p>
          <a:endParaRPr lang="ru-RU"/>
        </a:p>
      </dgm:t>
    </dgm:pt>
    <dgm:pt modelId="{02641314-6C84-47F9-B5D9-99F9BC7DD42A}" type="sibTrans" cxnId="{4BD4760D-A2AE-4FD9-A8BE-870911D96834}">
      <dgm:prSet/>
      <dgm:spPr/>
      <dgm:t>
        <a:bodyPr/>
        <a:lstStyle/>
        <a:p>
          <a:endParaRPr lang="ru-RU"/>
        </a:p>
      </dgm:t>
    </dgm:pt>
    <dgm:pt modelId="{041EFADA-43CC-4BE5-9D25-37AF3657D42F}" type="pres">
      <dgm:prSet presAssocID="{08E4FD5E-CDA2-4601-96E6-69912A7FED98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A06DF99-4362-4CE5-87E7-0635B4D63383}" type="pres">
      <dgm:prSet presAssocID="{0051E0A2-FD42-45CC-9190-E461E053F727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BD4760D-A2AE-4FD9-A8BE-870911D96834}" srcId="{08E4FD5E-CDA2-4601-96E6-69912A7FED98}" destId="{0051E0A2-FD42-45CC-9190-E461E053F727}" srcOrd="0" destOrd="0" parTransId="{CCFD41D9-E1DF-44E9-AAD1-37413B70AD9F}" sibTransId="{02641314-6C84-47F9-B5D9-99F9BC7DD42A}"/>
    <dgm:cxn modelId="{9CE574D0-47FA-457F-935D-ADCFC1217D4C}" type="presOf" srcId="{0051E0A2-FD42-45CC-9190-E461E053F727}" destId="{7A06DF99-4362-4CE5-87E7-0635B4D63383}" srcOrd="0" destOrd="0" presId="urn:microsoft.com/office/officeart/2005/8/layout/vList2"/>
    <dgm:cxn modelId="{75B82755-7951-4BBD-9A18-8F09A0FC2663}" type="presOf" srcId="{08E4FD5E-CDA2-4601-96E6-69912A7FED98}" destId="{041EFADA-43CC-4BE5-9D25-37AF3657D42F}" srcOrd="0" destOrd="0" presId="urn:microsoft.com/office/officeart/2005/8/layout/vList2"/>
    <dgm:cxn modelId="{F5FDABA2-DE9E-42CB-B296-5BF0D93B28D8}" type="presParOf" srcId="{041EFADA-43CC-4BE5-9D25-37AF3657D42F}" destId="{7A06DF99-4362-4CE5-87E7-0635B4D63383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49B7AA8-060D-42F0-A581-7D175D70FBE0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ru-RU"/>
        </a:p>
      </dgm:t>
    </dgm:pt>
    <dgm:pt modelId="{6904B09A-F168-4816-B891-9BB12EF1F13C}">
      <dgm:prSet custT="1"/>
      <dgm:spPr/>
      <dgm:t>
        <a:bodyPr/>
        <a:lstStyle/>
        <a:p>
          <a:pPr rtl="0"/>
          <a:r>
            <a:rPr lang="ru-RU" sz="1800" dirty="0" smtClean="0"/>
            <a:t>Не катитесь на санках с горок  на лед. Он можем треснуть.</a:t>
          </a:r>
          <a:endParaRPr lang="ru-RU" sz="1800" dirty="0"/>
        </a:p>
      </dgm:t>
    </dgm:pt>
    <dgm:pt modelId="{885E2AA3-651F-41A2-B1F7-36C7E0085C55}" type="parTrans" cxnId="{805A8959-73C3-4C8F-A470-EA78CAEA7FCC}">
      <dgm:prSet/>
      <dgm:spPr/>
      <dgm:t>
        <a:bodyPr/>
        <a:lstStyle/>
        <a:p>
          <a:endParaRPr lang="ru-RU"/>
        </a:p>
      </dgm:t>
    </dgm:pt>
    <dgm:pt modelId="{1C49C435-AA53-4244-9106-3CFBDCC836E0}" type="sibTrans" cxnId="{805A8959-73C3-4C8F-A470-EA78CAEA7FCC}">
      <dgm:prSet/>
      <dgm:spPr/>
      <dgm:t>
        <a:bodyPr/>
        <a:lstStyle/>
        <a:p>
          <a:endParaRPr lang="ru-RU"/>
        </a:p>
      </dgm:t>
    </dgm:pt>
    <dgm:pt modelId="{2A6C5A54-1C87-4F81-8E63-AC9F6078A6FD}" type="pres">
      <dgm:prSet presAssocID="{549B7AA8-060D-42F0-A581-7D175D70FBE0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ED23122-909F-4EEC-805B-629BBA05ACC0}" type="pres">
      <dgm:prSet presAssocID="{6904B09A-F168-4816-B891-9BB12EF1F13C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05A8959-73C3-4C8F-A470-EA78CAEA7FCC}" srcId="{549B7AA8-060D-42F0-A581-7D175D70FBE0}" destId="{6904B09A-F168-4816-B891-9BB12EF1F13C}" srcOrd="0" destOrd="0" parTransId="{885E2AA3-651F-41A2-B1F7-36C7E0085C55}" sibTransId="{1C49C435-AA53-4244-9106-3CFBDCC836E0}"/>
    <dgm:cxn modelId="{B60EFE7E-83AE-4D95-AADD-A88215D5E892}" type="presOf" srcId="{549B7AA8-060D-42F0-A581-7D175D70FBE0}" destId="{2A6C5A54-1C87-4F81-8E63-AC9F6078A6FD}" srcOrd="0" destOrd="0" presId="urn:microsoft.com/office/officeart/2005/8/layout/vList2"/>
    <dgm:cxn modelId="{D3E27957-8F5C-4A2F-9FB4-08FBD0E4D05E}" type="presOf" srcId="{6904B09A-F168-4816-B891-9BB12EF1F13C}" destId="{5ED23122-909F-4EEC-805B-629BBA05ACC0}" srcOrd="0" destOrd="0" presId="urn:microsoft.com/office/officeart/2005/8/layout/vList2"/>
    <dgm:cxn modelId="{8BFF60FE-BF97-4AFD-9817-593FC4C75DB6}" type="presParOf" srcId="{2A6C5A54-1C87-4F81-8E63-AC9F6078A6FD}" destId="{5ED23122-909F-4EEC-805B-629BBA05ACC0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B72A56D8-112B-4741-A943-E016C665A39D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ru-RU"/>
        </a:p>
      </dgm:t>
    </dgm:pt>
    <dgm:pt modelId="{94B25014-4E02-4F15-8E5B-5FCA234FA931}">
      <dgm:prSet custT="1"/>
      <dgm:spPr/>
      <dgm:t>
        <a:bodyPr/>
        <a:lstStyle/>
        <a:p>
          <a:pPr rtl="0"/>
          <a:r>
            <a:rPr lang="ru-RU" sz="1800" b="1" dirty="0" smtClean="0">
              <a:solidFill>
                <a:srgbClr val="FF0000"/>
              </a:solidFill>
            </a:rPr>
            <a:t>ВНИМАНИЕ! </a:t>
          </a:r>
          <a:r>
            <a:rPr lang="ru-RU" sz="1800" dirty="0" smtClean="0"/>
            <a:t>Если под вами затрещал лед и появились трещины, не бегите от опасности. Плавно ложитесь на лед и перекатывайтесь в безопасное место.</a:t>
          </a:r>
          <a:endParaRPr lang="ru-RU" sz="1800" dirty="0"/>
        </a:p>
      </dgm:t>
    </dgm:pt>
    <dgm:pt modelId="{76ADDF49-3915-4259-BEB8-8E66B7514E81}" type="parTrans" cxnId="{6CAF1A9E-226D-4399-831F-0BE8EF7AC20F}">
      <dgm:prSet/>
      <dgm:spPr/>
      <dgm:t>
        <a:bodyPr/>
        <a:lstStyle/>
        <a:p>
          <a:endParaRPr lang="ru-RU"/>
        </a:p>
      </dgm:t>
    </dgm:pt>
    <dgm:pt modelId="{980D256C-F6FD-466F-8143-3385D25F0DBB}" type="sibTrans" cxnId="{6CAF1A9E-226D-4399-831F-0BE8EF7AC20F}">
      <dgm:prSet/>
      <dgm:spPr/>
      <dgm:t>
        <a:bodyPr/>
        <a:lstStyle/>
        <a:p>
          <a:endParaRPr lang="ru-RU"/>
        </a:p>
      </dgm:t>
    </dgm:pt>
    <dgm:pt modelId="{B38A5AE4-70B7-4863-90B7-CEBAEF813D41}" type="pres">
      <dgm:prSet presAssocID="{B72A56D8-112B-4741-A943-E016C665A39D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1B7B340-6127-4BD8-A04B-DC05D974B3D5}" type="pres">
      <dgm:prSet presAssocID="{94B25014-4E02-4F15-8E5B-5FCA234FA931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CA34E2E-4E7D-497B-B26D-AD9E0C4993DA}" type="presOf" srcId="{B72A56D8-112B-4741-A943-E016C665A39D}" destId="{B38A5AE4-70B7-4863-90B7-CEBAEF813D41}" srcOrd="0" destOrd="0" presId="urn:microsoft.com/office/officeart/2005/8/layout/vList2"/>
    <dgm:cxn modelId="{FE0015F8-6463-4ADE-9320-7B4FA9C716DD}" type="presOf" srcId="{94B25014-4E02-4F15-8E5B-5FCA234FA931}" destId="{A1B7B340-6127-4BD8-A04B-DC05D974B3D5}" srcOrd="0" destOrd="0" presId="urn:microsoft.com/office/officeart/2005/8/layout/vList2"/>
    <dgm:cxn modelId="{6CAF1A9E-226D-4399-831F-0BE8EF7AC20F}" srcId="{B72A56D8-112B-4741-A943-E016C665A39D}" destId="{94B25014-4E02-4F15-8E5B-5FCA234FA931}" srcOrd="0" destOrd="0" parTransId="{76ADDF49-3915-4259-BEB8-8E66B7514E81}" sibTransId="{980D256C-F6FD-466F-8143-3385D25F0DBB}"/>
    <dgm:cxn modelId="{8C915F18-0D84-4F8A-92E1-8C5EF27A3829}" type="presParOf" srcId="{B38A5AE4-70B7-4863-90B7-CEBAEF813D41}" destId="{A1B7B340-6127-4BD8-A04B-DC05D974B3D5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F2574091-A145-4680-9C03-E1A2D2B1AA24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ru-RU"/>
        </a:p>
      </dgm:t>
    </dgm:pt>
    <dgm:pt modelId="{30D00386-31DF-4EE7-A823-B765AE0C2B50}">
      <dgm:prSet custT="1"/>
      <dgm:spPr/>
      <dgm:t>
        <a:bodyPr/>
        <a:lstStyle/>
        <a:p>
          <a:pPr rtl="0"/>
          <a:r>
            <a:rPr lang="ru-RU" sz="1800" b="1" dirty="0" smtClean="0">
              <a:solidFill>
                <a:srgbClr val="FF0000"/>
              </a:solidFill>
            </a:rPr>
            <a:t>ПОМНИТЕ! </a:t>
          </a:r>
          <a:r>
            <a:rPr lang="ru-RU" sz="1800" dirty="0" smtClean="0"/>
            <a:t>Быстрое оказание помощи попавшему в беду возможно только в зоне разрешенного перехода.</a:t>
          </a:r>
          <a:endParaRPr lang="ru-RU" sz="1800" dirty="0"/>
        </a:p>
      </dgm:t>
    </dgm:pt>
    <dgm:pt modelId="{703D3D81-2B09-4D78-8E87-2B64786174A8}" type="parTrans" cxnId="{F8F855F2-AB8F-40B8-A654-25BE4F5FD75C}">
      <dgm:prSet/>
      <dgm:spPr/>
      <dgm:t>
        <a:bodyPr/>
        <a:lstStyle/>
        <a:p>
          <a:endParaRPr lang="ru-RU"/>
        </a:p>
      </dgm:t>
    </dgm:pt>
    <dgm:pt modelId="{2BEB281D-32A2-4A4E-97C2-8F94C66C313E}" type="sibTrans" cxnId="{F8F855F2-AB8F-40B8-A654-25BE4F5FD75C}">
      <dgm:prSet/>
      <dgm:spPr/>
      <dgm:t>
        <a:bodyPr/>
        <a:lstStyle/>
        <a:p>
          <a:endParaRPr lang="ru-RU"/>
        </a:p>
      </dgm:t>
    </dgm:pt>
    <dgm:pt modelId="{615B48FC-0B56-4650-8B10-8B891AB8C2BF}" type="pres">
      <dgm:prSet presAssocID="{F2574091-A145-4680-9C03-E1A2D2B1AA24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1029BD5-D8B6-4CA5-AACB-179BA1A0526D}" type="pres">
      <dgm:prSet presAssocID="{30D00386-31DF-4EE7-A823-B765AE0C2B50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8AAECE7-FAC3-4C25-B177-872EA0ED66E2}" type="presOf" srcId="{30D00386-31DF-4EE7-A823-B765AE0C2B50}" destId="{21029BD5-D8B6-4CA5-AACB-179BA1A0526D}" srcOrd="0" destOrd="0" presId="urn:microsoft.com/office/officeart/2005/8/layout/vList2"/>
    <dgm:cxn modelId="{F8F855F2-AB8F-40B8-A654-25BE4F5FD75C}" srcId="{F2574091-A145-4680-9C03-E1A2D2B1AA24}" destId="{30D00386-31DF-4EE7-A823-B765AE0C2B50}" srcOrd="0" destOrd="0" parTransId="{703D3D81-2B09-4D78-8E87-2B64786174A8}" sibTransId="{2BEB281D-32A2-4A4E-97C2-8F94C66C313E}"/>
    <dgm:cxn modelId="{68B4D9AA-E1CB-4DBC-8DF9-DF499CE62309}" type="presOf" srcId="{F2574091-A145-4680-9C03-E1A2D2B1AA24}" destId="{615B48FC-0B56-4650-8B10-8B891AB8C2BF}" srcOrd="0" destOrd="0" presId="urn:microsoft.com/office/officeart/2005/8/layout/vList2"/>
    <dgm:cxn modelId="{14B7B041-364D-4B7B-944B-ADB6470D6EFE}" type="presParOf" srcId="{615B48FC-0B56-4650-8B10-8B891AB8C2BF}" destId="{21029BD5-D8B6-4CA5-AACB-179BA1A0526D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3596D6E3-7FE6-47D6-A36A-1EE9F27C0D58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ru-RU"/>
        </a:p>
      </dgm:t>
    </dgm:pt>
    <dgm:pt modelId="{2FBBB056-673C-48AB-BA54-5EDA2CCEE476}">
      <dgm:prSet custT="1"/>
      <dgm:spPr/>
      <dgm:t>
        <a:bodyPr/>
        <a:lstStyle/>
        <a:p>
          <a:pPr rtl="0"/>
          <a:r>
            <a:rPr lang="ru-RU" sz="1800" dirty="0" smtClean="0"/>
            <a:t>Выбравшись на берег, снимите и тщательно отожмите одежду. Бегом следуйте к ближайшему населенному пункту. Вызовите спасателей или скорую помощь.</a:t>
          </a:r>
          <a:endParaRPr lang="ru-RU" sz="1800" dirty="0"/>
        </a:p>
      </dgm:t>
    </dgm:pt>
    <dgm:pt modelId="{2BCF31BA-EDE2-4890-A901-6B9473537C89}" type="parTrans" cxnId="{4B90E0AF-F168-48D7-88BD-FD76CD30BAA9}">
      <dgm:prSet/>
      <dgm:spPr/>
      <dgm:t>
        <a:bodyPr/>
        <a:lstStyle/>
        <a:p>
          <a:endParaRPr lang="ru-RU"/>
        </a:p>
      </dgm:t>
    </dgm:pt>
    <dgm:pt modelId="{7635D0FE-1EAC-4FCF-9D35-2BC3DC254ED1}" type="sibTrans" cxnId="{4B90E0AF-F168-48D7-88BD-FD76CD30BAA9}">
      <dgm:prSet/>
      <dgm:spPr/>
      <dgm:t>
        <a:bodyPr/>
        <a:lstStyle/>
        <a:p>
          <a:endParaRPr lang="ru-RU"/>
        </a:p>
      </dgm:t>
    </dgm:pt>
    <dgm:pt modelId="{509A4D13-F8A1-407C-B95B-56C041C3C7BC}" type="pres">
      <dgm:prSet presAssocID="{3596D6E3-7FE6-47D6-A36A-1EE9F27C0D58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4F35038-2E6E-4A7B-9D9D-725FE06CB4D8}" type="pres">
      <dgm:prSet presAssocID="{2FBBB056-673C-48AB-BA54-5EDA2CCEE476}" presName="parentText" presStyleLbl="node1" presStyleIdx="0" presStyleCnt="1" custLinFactNeighborX="-10204" custLinFactNeighborY="-4042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5FE206A-5D11-4770-92B1-EFC4CAA83C8E}" type="presOf" srcId="{2FBBB056-673C-48AB-BA54-5EDA2CCEE476}" destId="{44F35038-2E6E-4A7B-9D9D-725FE06CB4D8}" srcOrd="0" destOrd="0" presId="urn:microsoft.com/office/officeart/2005/8/layout/vList2"/>
    <dgm:cxn modelId="{D4A68FB6-E083-4135-91FC-12A3B3C324A3}" type="presOf" srcId="{3596D6E3-7FE6-47D6-A36A-1EE9F27C0D58}" destId="{509A4D13-F8A1-407C-B95B-56C041C3C7BC}" srcOrd="0" destOrd="0" presId="urn:microsoft.com/office/officeart/2005/8/layout/vList2"/>
    <dgm:cxn modelId="{4B90E0AF-F168-48D7-88BD-FD76CD30BAA9}" srcId="{3596D6E3-7FE6-47D6-A36A-1EE9F27C0D58}" destId="{2FBBB056-673C-48AB-BA54-5EDA2CCEE476}" srcOrd="0" destOrd="0" parTransId="{2BCF31BA-EDE2-4890-A901-6B9473537C89}" sibTransId="{7635D0FE-1EAC-4FCF-9D35-2BC3DC254ED1}"/>
    <dgm:cxn modelId="{76A21A7D-EA8D-44BF-B126-C01702E3D869}" type="presParOf" srcId="{509A4D13-F8A1-407C-B95B-56C041C3C7BC}" destId="{44F35038-2E6E-4A7B-9D9D-725FE06CB4D8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5A526A04-7B07-4765-8D12-1AE7CF80CCC5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ru-RU"/>
        </a:p>
      </dgm:t>
    </dgm:pt>
    <dgm:pt modelId="{E04FD0BF-68B1-492A-AD17-D27B3CC5AB1C}">
      <dgm:prSet custT="1"/>
      <dgm:spPr/>
      <dgm:t>
        <a:bodyPr/>
        <a:lstStyle/>
        <a:p>
          <a:pPr rtl="0"/>
          <a:r>
            <a:rPr lang="ru-RU" sz="1800" dirty="0" smtClean="0"/>
            <a:t>Не допускайте обморожения и замерзания.</a:t>
          </a:r>
          <a:br>
            <a:rPr lang="ru-RU" sz="1800" dirty="0" smtClean="0"/>
          </a:br>
          <a:endParaRPr lang="ru-RU" sz="1800" dirty="0"/>
        </a:p>
      </dgm:t>
    </dgm:pt>
    <dgm:pt modelId="{829CC26A-3D80-40E4-A0D0-781FBA694633}" type="parTrans" cxnId="{BEA24796-E6C1-4F7E-A78F-A94C2799FF79}">
      <dgm:prSet/>
      <dgm:spPr/>
      <dgm:t>
        <a:bodyPr/>
        <a:lstStyle/>
        <a:p>
          <a:endParaRPr lang="ru-RU"/>
        </a:p>
      </dgm:t>
    </dgm:pt>
    <dgm:pt modelId="{350B9AC8-C4E5-4362-92B6-688B0B049D33}" type="sibTrans" cxnId="{BEA24796-E6C1-4F7E-A78F-A94C2799FF79}">
      <dgm:prSet/>
      <dgm:spPr/>
      <dgm:t>
        <a:bodyPr/>
        <a:lstStyle/>
        <a:p>
          <a:endParaRPr lang="ru-RU"/>
        </a:p>
      </dgm:t>
    </dgm:pt>
    <dgm:pt modelId="{7407C3E9-1863-4225-9BF0-5576E3182989}" type="pres">
      <dgm:prSet presAssocID="{5A526A04-7B07-4765-8D12-1AE7CF80CCC5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0EF9B8AE-8659-4C93-A18A-5D77512FDD5E}" type="pres">
      <dgm:prSet presAssocID="{E04FD0BF-68B1-492A-AD17-D27B3CC5AB1C}" presName="parentText" presStyleLbl="node1" presStyleIdx="0" presStyleCnt="1" custLinFactNeighborX="-4688" custLinFactNeighborY="-1339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A19E396-0EDA-4D29-AC6F-D5FFEBCA584F}" type="presOf" srcId="{E04FD0BF-68B1-492A-AD17-D27B3CC5AB1C}" destId="{0EF9B8AE-8659-4C93-A18A-5D77512FDD5E}" srcOrd="0" destOrd="0" presId="urn:microsoft.com/office/officeart/2005/8/layout/vList2"/>
    <dgm:cxn modelId="{BEA24796-E6C1-4F7E-A78F-A94C2799FF79}" srcId="{5A526A04-7B07-4765-8D12-1AE7CF80CCC5}" destId="{E04FD0BF-68B1-492A-AD17-D27B3CC5AB1C}" srcOrd="0" destOrd="0" parTransId="{829CC26A-3D80-40E4-A0D0-781FBA694633}" sibTransId="{350B9AC8-C4E5-4362-92B6-688B0B049D33}"/>
    <dgm:cxn modelId="{C979C92C-050C-45A3-AF84-1E0C772F5C3F}" type="presOf" srcId="{5A526A04-7B07-4765-8D12-1AE7CF80CCC5}" destId="{7407C3E9-1863-4225-9BF0-5576E3182989}" srcOrd="0" destOrd="0" presId="urn:microsoft.com/office/officeart/2005/8/layout/vList2"/>
    <dgm:cxn modelId="{8F1F0286-429D-4653-ACAA-4FA25EC1549F}" type="presParOf" srcId="{7407C3E9-1863-4225-9BF0-5576E3182989}" destId="{0EF9B8AE-8659-4C93-A18A-5D77512FDD5E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B8DA6A98-8F39-4618-85EB-0030D9EC6DE0}">
      <dsp:nvSpPr>
        <dsp:cNvPr id="0" name=""/>
        <dsp:cNvSpPr/>
      </dsp:nvSpPr>
      <dsp:spPr>
        <a:xfrm>
          <a:off x="0" y="181454"/>
          <a:ext cx="6858000" cy="9898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Во время движения группы по льду соблюдайте дистанцию 5-6м. </a:t>
          </a:r>
          <a:br>
            <a:rPr lang="ru-RU" sz="1800" kern="1200" dirty="0" smtClean="0"/>
          </a:br>
          <a:r>
            <a:rPr lang="ru-RU" sz="1800" b="1" kern="1200" dirty="0" smtClean="0">
              <a:solidFill>
                <a:srgbClr val="FF0000"/>
              </a:solidFill>
            </a:rPr>
            <a:t>ПОМНИТЕ! </a:t>
          </a:r>
          <a:r>
            <a:rPr lang="ru-RU" sz="1800" kern="1200" dirty="0" smtClean="0"/>
            <a:t>Ни в коем случае не прыгайте по льду, также не стоит бегать по нему</a:t>
          </a:r>
          <a:endParaRPr lang="ru-RU" sz="1800" kern="1200" dirty="0"/>
        </a:p>
      </dsp:txBody>
      <dsp:txXfrm>
        <a:off x="0" y="181454"/>
        <a:ext cx="6858000" cy="989820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A06DF99-4362-4CE5-87E7-0635B4D63383}">
      <dsp:nvSpPr>
        <dsp:cNvPr id="0" name=""/>
        <dsp:cNvSpPr/>
      </dsp:nvSpPr>
      <dsp:spPr>
        <a:xfrm>
          <a:off x="0" y="7259"/>
          <a:ext cx="6096000" cy="8236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Не катайтесь на лыжах и не играйте на толком льду и возле полыньи</a:t>
          </a:r>
          <a:endParaRPr lang="ru-RU" sz="1800" kern="1200" dirty="0"/>
        </a:p>
      </dsp:txBody>
      <dsp:txXfrm>
        <a:off x="0" y="7259"/>
        <a:ext cx="6096000" cy="823680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ED23122-909F-4EEC-805B-629BBA05ACC0}">
      <dsp:nvSpPr>
        <dsp:cNvPr id="0" name=""/>
        <dsp:cNvSpPr/>
      </dsp:nvSpPr>
      <dsp:spPr>
        <a:xfrm>
          <a:off x="0" y="7259"/>
          <a:ext cx="5638800" cy="8236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Не катитесь на санках с горок  на лед. Он можем треснуть.</a:t>
          </a:r>
          <a:endParaRPr lang="ru-RU" sz="1800" kern="1200" dirty="0"/>
        </a:p>
      </dsp:txBody>
      <dsp:txXfrm>
        <a:off x="0" y="7259"/>
        <a:ext cx="5638800" cy="823680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1B7B340-6127-4BD8-A04B-DC05D974B3D5}">
      <dsp:nvSpPr>
        <dsp:cNvPr id="0" name=""/>
        <dsp:cNvSpPr/>
      </dsp:nvSpPr>
      <dsp:spPr>
        <a:xfrm>
          <a:off x="0" y="106064"/>
          <a:ext cx="7315200" cy="1216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rgbClr val="FF0000"/>
              </a:solidFill>
            </a:rPr>
            <a:t>ВНИМАНИЕ! </a:t>
          </a:r>
          <a:r>
            <a:rPr lang="ru-RU" sz="1800" kern="1200" dirty="0" smtClean="0"/>
            <a:t>Если под вами затрещал лед и появились трещины, не бегите от опасности. Плавно ложитесь на лед и перекатывайтесь в безопасное место.</a:t>
          </a:r>
          <a:endParaRPr lang="ru-RU" sz="1800" kern="1200" dirty="0"/>
        </a:p>
      </dsp:txBody>
      <dsp:txXfrm>
        <a:off x="0" y="106064"/>
        <a:ext cx="7315200" cy="1216800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1029BD5-D8B6-4CA5-AACB-179BA1A0526D}">
      <dsp:nvSpPr>
        <dsp:cNvPr id="0" name=""/>
        <dsp:cNvSpPr/>
      </dsp:nvSpPr>
      <dsp:spPr>
        <a:xfrm>
          <a:off x="0" y="3024"/>
          <a:ext cx="7543800" cy="9172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rgbClr val="FF0000"/>
              </a:solidFill>
            </a:rPr>
            <a:t>ПОМНИТЕ! </a:t>
          </a:r>
          <a:r>
            <a:rPr lang="ru-RU" sz="1800" kern="1200" dirty="0" smtClean="0"/>
            <a:t>Быстрое оказание помощи попавшему в беду возможно только в зоне разрешенного перехода.</a:t>
          </a:r>
          <a:endParaRPr lang="ru-RU" sz="1800" kern="1200" dirty="0"/>
        </a:p>
      </dsp:txBody>
      <dsp:txXfrm>
        <a:off x="0" y="3024"/>
        <a:ext cx="7543800" cy="917280"/>
      </dsp:txXfrm>
    </dsp:sp>
  </dsp:spTree>
</dsp:drawing>
</file>

<file path=ppt/diagrams/drawing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4F35038-2E6E-4A7B-9D9D-725FE06CB4D8}">
      <dsp:nvSpPr>
        <dsp:cNvPr id="0" name=""/>
        <dsp:cNvSpPr/>
      </dsp:nvSpPr>
      <dsp:spPr>
        <a:xfrm>
          <a:off x="0" y="228598"/>
          <a:ext cx="3733800" cy="155902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Выбравшись на берег, снимите и тщательно отожмите одежду. Бегом следуйте к ближайшему населенному пункту. Вызовите спасателей или скорую помощь.</a:t>
          </a:r>
          <a:endParaRPr lang="ru-RU" sz="1800" kern="1200" dirty="0"/>
        </a:p>
      </dsp:txBody>
      <dsp:txXfrm>
        <a:off x="0" y="228598"/>
        <a:ext cx="3733800" cy="1559025"/>
      </dsp:txXfrm>
    </dsp:sp>
  </dsp:spTree>
</dsp:drawing>
</file>

<file path=ppt/diagrams/drawing7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EF9B8AE-8659-4C93-A18A-5D77512FDD5E}">
      <dsp:nvSpPr>
        <dsp:cNvPr id="0" name=""/>
        <dsp:cNvSpPr/>
      </dsp:nvSpPr>
      <dsp:spPr>
        <a:xfrm>
          <a:off x="0" y="0"/>
          <a:ext cx="4876800" cy="10483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Не допускайте обморожения и замерзания.</a:t>
          </a:r>
          <a:br>
            <a:rPr lang="ru-RU" sz="1800" kern="1200" dirty="0" smtClean="0"/>
          </a:br>
          <a:endParaRPr lang="ru-RU" sz="1800" kern="1200" dirty="0"/>
        </a:p>
      </dsp:txBody>
      <dsp:txXfrm>
        <a:off x="0" y="0"/>
        <a:ext cx="4876800" cy="104832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1/1/2006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1/1/2006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add title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1/1/2006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1/1/2006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1/1/2006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1/1/2006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1/1/2006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1/1/2006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1/1/2006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1/1/2006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1/1/2006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5000" r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1/1/2006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latinLnBrk="0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latinLnBrk="0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latinLnBrk="0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latinLnBrk="0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latinLnBrk="0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latinLnBrk="0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3.jpe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4.jpe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7" Type="http://schemas.openxmlformats.org/officeDocument/2006/relationships/image" Target="../media/image5.jpe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7" Type="http://schemas.openxmlformats.org/officeDocument/2006/relationships/image" Target="../media/image6.jpeg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7" Type="http://schemas.openxmlformats.org/officeDocument/2006/relationships/image" Target="../media/image7.jpeg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3" Type="http://schemas.openxmlformats.org/officeDocument/2006/relationships/diagramLayout" Target="../diagrams/layout6.xml"/><Relationship Id="rId7" Type="http://schemas.openxmlformats.org/officeDocument/2006/relationships/image" Target="../media/image8.jpeg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7" Type="http://schemas.openxmlformats.org/officeDocument/2006/relationships/image" Target="../media/image10.jpeg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470025"/>
          </a:xfrm>
        </p:spPr>
        <p:txBody>
          <a:bodyPr>
            <a:noAutofit/>
          </a:bodyPr>
          <a:lstStyle/>
          <a:p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Beast Impacted" pitchFamily="2" charset="0"/>
              </a:rPr>
              <a:t>Правила безопасного поведения детей </a:t>
            </a:r>
            <a:br>
              <a:rPr lang="ru-RU" dirty="0" smtClean="0">
                <a:solidFill>
                  <a:schemeClr val="tx2">
                    <a:lumMod val="75000"/>
                  </a:schemeClr>
                </a:solidFill>
                <a:latin typeface="Beast Impacted" pitchFamily="2" charset="0"/>
              </a:rPr>
            </a:br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Beast Impacted" pitchFamily="2" charset="0"/>
              </a:rPr>
              <a:t>на водоемах </a:t>
            </a:r>
            <a:br>
              <a:rPr lang="ru-RU" dirty="0" smtClean="0">
                <a:solidFill>
                  <a:schemeClr val="tx2">
                    <a:lumMod val="75000"/>
                  </a:schemeClr>
                </a:solidFill>
                <a:latin typeface="Beast Impacted" pitchFamily="2" charset="0"/>
              </a:rPr>
            </a:br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Beast Impacted" pitchFamily="2" charset="0"/>
              </a:rPr>
              <a:t>в зимний период</a:t>
            </a:r>
            <a:endParaRPr lang="ru-RU" dirty="0">
              <a:solidFill>
                <a:schemeClr val="tx2">
                  <a:lumMod val="75000"/>
                </a:schemeClr>
              </a:solidFill>
              <a:latin typeface="Beast Impacted" pitchFamily="2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5181600"/>
            <a:ext cx="6400800" cy="1066800"/>
          </a:xfrm>
        </p:spPr>
        <p:txBody>
          <a:bodyPr>
            <a:normAutofit/>
          </a:bodyPr>
          <a:lstStyle/>
          <a:p>
            <a:r>
              <a:rPr lang="ru-RU" sz="1800" smtClean="0">
                <a:solidFill>
                  <a:schemeClr val="tx1"/>
                </a:solidFill>
              </a:rPr>
              <a:t> </a:t>
            </a:r>
            <a:endParaRPr lang="ru-RU" sz="18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advTm="700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3810000" y="609600"/>
            <a:ext cx="4837113" cy="2667000"/>
          </a:xfrm>
        </p:spPr>
        <p:txBody>
          <a:bodyPr>
            <a:normAutofit/>
          </a:bodyPr>
          <a:lstStyle/>
          <a:p>
            <a:pPr algn="ctr"/>
            <a:r>
              <a:rPr lang="ru-RU" sz="2800" dirty="0" smtClean="0"/>
              <a:t>Признаки обморожения</a:t>
            </a: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dirty="0" smtClean="0"/>
              <a:t>- </a:t>
            </a:r>
            <a:r>
              <a:rPr lang="ru-RU" dirty="0" smtClean="0"/>
              <a:t>побледнение кожи,</a:t>
            </a:r>
            <a:br>
              <a:rPr lang="ru-RU" dirty="0" smtClean="0"/>
            </a:br>
            <a:r>
              <a:rPr lang="ru-RU" dirty="0" smtClean="0"/>
              <a:t>- потеря чувствительности на этом участке,</a:t>
            </a:r>
            <a:br>
              <a:rPr lang="ru-RU" dirty="0" smtClean="0"/>
            </a:br>
            <a:r>
              <a:rPr lang="ru-RU" dirty="0" smtClean="0"/>
              <a:t>- ощущение покалывания или пощипывания</a:t>
            </a: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half" idx="2"/>
          </p:nvPr>
        </p:nvSpPr>
        <p:spPr>
          <a:xfrm>
            <a:off x="457200" y="4191000"/>
            <a:ext cx="8342313" cy="2024063"/>
          </a:xfrm>
        </p:spPr>
        <p:txBody>
          <a:bodyPr/>
          <a:lstStyle/>
          <a:p>
            <a:pPr algn="ctr"/>
            <a:r>
              <a:rPr lang="ru-RU" sz="2800" b="1" i="1" dirty="0" smtClean="0">
                <a:solidFill>
                  <a:srgbClr val="FF0000"/>
                </a:solidFill>
              </a:rPr>
              <a:t>Совет.</a:t>
            </a:r>
            <a:r>
              <a:rPr lang="ru-RU" sz="2800" i="1" dirty="0" smtClean="0"/>
              <a:t> </a:t>
            </a:r>
            <a:r>
              <a:rPr lang="ru-RU" sz="2800" dirty="0" smtClean="0"/>
              <a:t>Осторожно растирайте  замерзший участок рукой и идите домой. </a:t>
            </a:r>
            <a:br>
              <a:rPr lang="ru-RU" sz="2800" dirty="0" smtClean="0"/>
            </a:br>
            <a:r>
              <a:rPr lang="ru-RU" sz="2800" b="1" dirty="0" smtClean="0">
                <a:solidFill>
                  <a:srgbClr val="FF0000"/>
                </a:solidFill>
              </a:rPr>
              <a:t>СНЕГОМ НЕ РАСТИРАТЬ!</a:t>
            </a:r>
            <a:endParaRPr lang="ru-RU" sz="2800" dirty="0" smtClean="0">
              <a:solidFill>
                <a:srgbClr val="FF0000"/>
              </a:solidFill>
            </a:endParaRPr>
          </a:p>
          <a:p>
            <a:endParaRPr lang="ru-RU" dirty="0"/>
          </a:p>
        </p:txBody>
      </p:sp>
      <p:pic>
        <p:nvPicPr>
          <p:cNvPr id="7" name="Picture 2" descr="http://doctor.itop.net/pictures/ArticlePictures/301042/1645/System/middle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" y="1295400"/>
            <a:ext cx="2929659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Tm="17000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533400" y="762000"/>
            <a:ext cx="4419600" cy="2667000"/>
          </a:xfrm>
        </p:spPr>
        <p:txBody>
          <a:bodyPr>
            <a:normAutofit/>
          </a:bodyPr>
          <a:lstStyle/>
          <a:p>
            <a:pPr algn="ctr"/>
            <a:r>
              <a:rPr lang="ru-RU" sz="2800" dirty="0" smtClean="0"/>
              <a:t>Признаки замерзания</a:t>
            </a: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dirty="0" smtClean="0"/>
              <a:t>- </a:t>
            </a:r>
            <a:r>
              <a:rPr lang="ru-RU" dirty="0" smtClean="0"/>
              <a:t>слабость,</a:t>
            </a: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dirty="0" smtClean="0"/>
              <a:t>- озноб, </a:t>
            </a:r>
            <a:br>
              <a:rPr lang="ru-RU" dirty="0" smtClean="0"/>
            </a:br>
            <a:r>
              <a:rPr lang="ru-RU" dirty="0" smtClean="0"/>
              <a:t>- вялость, </a:t>
            </a:r>
            <a:br>
              <a:rPr lang="ru-RU" dirty="0" smtClean="0"/>
            </a:br>
            <a:r>
              <a:rPr lang="ru-RU" dirty="0" smtClean="0"/>
              <a:t>- признаки усталости, </a:t>
            </a:r>
            <a:br>
              <a:rPr lang="ru-RU" dirty="0" smtClean="0"/>
            </a:br>
            <a:r>
              <a:rPr lang="ru-RU" dirty="0" smtClean="0"/>
              <a:t>- тяга ко сну.</a:t>
            </a: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half" idx="2"/>
          </p:nvPr>
        </p:nvSpPr>
        <p:spPr>
          <a:xfrm>
            <a:off x="457200" y="4267200"/>
            <a:ext cx="8229600" cy="1858963"/>
          </a:xfrm>
        </p:spPr>
        <p:txBody>
          <a:bodyPr/>
          <a:lstStyle/>
          <a:p>
            <a:pPr algn="ctr"/>
            <a:r>
              <a:rPr lang="ru-RU" sz="2800" b="1" i="1" dirty="0" smtClean="0">
                <a:solidFill>
                  <a:srgbClr val="FF0000"/>
                </a:solidFill>
              </a:rPr>
              <a:t>Совет.</a:t>
            </a:r>
            <a:r>
              <a:rPr lang="ru-RU" sz="2800" dirty="0" smtClean="0"/>
              <a:t> Позовите на помощь друзей и бегом домой.</a:t>
            </a:r>
          </a:p>
          <a:p>
            <a:endParaRPr lang="ru-RU" dirty="0"/>
          </a:p>
        </p:txBody>
      </p:sp>
      <p:pic>
        <p:nvPicPr>
          <p:cNvPr id="7" name="Picture 2" descr="http://mariupol.7ya-media.com/images/news/obshestvo/deti_zima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5257800" y="838200"/>
            <a:ext cx="3286125" cy="303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Tm="17000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2362200"/>
            <a:ext cx="8229600" cy="1143000"/>
          </a:xfrm>
        </p:spPr>
        <p:txBody>
          <a:bodyPr>
            <a:normAutofit fontScale="90000"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cap="all" dirty="0" smtClean="0">
                <a:ln/>
                <a:solidFill>
                  <a:srgbClr val="C0000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Будьте осторожны и помните: </a:t>
            </a:r>
            <a:br>
              <a:rPr lang="ru-RU" b="1" cap="all" dirty="0" smtClean="0">
                <a:ln/>
                <a:solidFill>
                  <a:srgbClr val="C0000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</a:br>
            <a:r>
              <a:rPr lang="ru-RU" b="1" cap="all" dirty="0" smtClean="0">
                <a:ln/>
                <a:solidFill>
                  <a:srgbClr val="C0000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строгое выполнение правил поведения </a:t>
            </a:r>
            <a:br>
              <a:rPr lang="ru-RU" b="1" cap="all" dirty="0" smtClean="0">
                <a:ln/>
                <a:solidFill>
                  <a:srgbClr val="C0000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</a:br>
            <a:r>
              <a:rPr lang="ru-RU" b="1" cap="all" dirty="0" smtClean="0">
                <a:ln/>
                <a:solidFill>
                  <a:srgbClr val="C0000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и мер безопасности на льду </a:t>
            </a:r>
            <a:br>
              <a:rPr lang="ru-RU" b="1" cap="all" dirty="0" smtClean="0">
                <a:ln/>
                <a:solidFill>
                  <a:srgbClr val="C0000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</a:br>
            <a:r>
              <a:rPr lang="ru-RU" b="1" cap="all" dirty="0" smtClean="0">
                <a:ln/>
                <a:solidFill>
                  <a:srgbClr val="C0000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сохранит вашу жизнь!</a:t>
            </a:r>
            <a:br>
              <a:rPr lang="ru-RU" b="1" cap="all" dirty="0" smtClean="0">
                <a:ln/>
                <a:solidFill>
                  <a:srgbClr val="C0000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</a:b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4572000" y="5715000"/>
            <a:ext cx="3962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/>
              <a:t>Для презентации использованы </a:t>
            </a:r>
            <a:endParaRPr lang="en-US" dirty="0" smtClean="0"/>
          </a:p>
          <a:p>
            <a:pPr algn="ctr"/>
            <a:r>
              <a:rPr lang="ru-RU" dirty="0" smtClean="0"/>
              <a:t>материалы сайта </a:t>
            </a:r>
            <a:r>
              <a:rPr lang="en-US" dirty="0" smtClean="0"/>
              <a:t>http://azbez.com</a:t>
            </a:r>
            <a:r>
              <a:rPr lang="ru-RU" dirty="0" smtClean="0"/>
              <a:t> </a:t>
            </a:r>
          </a:p>
        </p:txBody>
      </p:sp>
    </p:spTree>
  </p:cSld>
  <p:clrMapOvr>
    <a:masterClrMapping/>
  </p:clrMapOvr>
  <p:transition advTm="1500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457200" y="914400"/>
            <a:ext cx="8305800" cy="2819400"/>
          </a:xfrm>
        </p:spPr>
        <p:txBody>
          <a:bodyPr>
            <a:noAutofit/>
          </a:bodyPr>
          <a:lstStyle/>
          <a:p>
            <a:pPr algn="ctr"/>
            <a:r>
              <a:rPr lang="ru-RU" dirty="0" smtClean="0"/>
              <a:t>Тысячи детей с нетерпением ждут начала зимы и</a:t>
            </a:r>
            <a:br>
              <a:rPr lang="ru-RU" dirty="0" smtClean="0"/>
            </a:br>
            <a:r>
              <a:rPr lang="ru-RU" dirty="0" smtClean="0"/>
              <a:t> становления льда на реках, озерах и других водоемах. </a:t>
            </a:r>
            <a:br>
              <a:rPr lang="ru-RU" dirty="0" smtClean="0"/>
            </a:br>
            <a:r>
              <a:rPr lang="ru-RU" dirty="0" smtClean="0"/>
              <a:t>Самые нетерпеливые из них выбираются на неокрепший лёд, </a:t>
            </a:r>
            <a:br>
              <a:rPr lang="ru-RU" dirty="0" smtClean="0"/>
            </a:br>
            <a:r>
              <a:rPr lang="ru-RU" dirty="0" smtClean="0"/>
              <a:t>подвергая свою жизнь и здоровье серьезной опасности. </a:t>
            </a:r>
            <a:br>
              <a:rPr lang="ru-RU" dirty="0" smtClean="0"/>
            </a:br>
            <a:r>
              <a:rPr lang="ru-RU" dirty="0" smtClean="0"/>
              <a:t>Важно соблюдать правила</a:t>
            </a:r>
            <a:br>
              <a:rPr lang="ru-RU" dirty="0" smtClean="0"/>
            </a:br>
            <a:r>
              <a:rPr lang="ru-RU" dirty="0" smtClean="0"/>
              <a:t>безопасного поведения на зимних водоемах. </a:t>
            </a:r>
            <a:br>
              <a:rPr lang="ru-RU" dirty="0" smtClean="0"/>
            </a:br>
            <a:r>
              <a:rPr lang="ru-RU" dirty="0" smtClean="0"/>
              <a:t>Зимой большинство водоемов покрывается льдом, </a:t>
            </a:r>
            <a:br>
              <a:rPr lang="ru-RU" dirty="0" smtClean="0"/>
            </a:br>
            <a:r>
              <a:rPr lang="ru-RU" dirty="0" smtClean="0"/>
              <a:t>который является источником серьезной опасности, </a:t>
            </a:r>
            <a:br>
              <a:rPr lang="ru-RU" dirty="0" smtClean="0"/>
            </a:br>
            <a:r>
              <a:rPr lang="ru-RU" dirty="0" smtClean="0"/>
              <a:t>особенно после первых морозов и в период оттепелей.</a:t>
            </a:r>
            <a:endParaRPr lang="ru-RU" dirty="0"/>
          </a:p>
        </p:txBody>
      </p:sp>
      <p:sp>
        <p:nvSpPr>
          <p:cNvPr id="8" name="Текст 7"/>
          <p:cNvSpPr>
            <a:spLocks noGrp="1"/>
          </p:cNvSpPr>
          <p:nvPr>
            <p:ph type="body" sz="half" idx="2"/>
          </p:nvPr>
        </p:nvSpPr>
        <p:spPr>
          <a:xfrm>
            <a:off x="609600" y="4343400"/>
            <a:ext cx="5410200" cy="1477963"/>
          </a:xfrm>
        </p:spPr>
        <p:txBody>
          <a:bodyPr>
            <a:normAutofit lnSpcReduction="10000"/>
          </a:bodyPr>
          <a:lstStyle/>
          <a:p>
            <a:pPr algn="ctr"/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</a:rPr>
              <a:t>Какие правила необходимо помнить, чтобы охранить жизнь и здоровье и получать от зимы только лишь положительные эмоции?</a:t>
            </a:r>
          </a:p>
          <a:p>
            <a:endParaRPr lang="ru-RU" dirty="0"/>
          </a:p>
        </p:txBody>
      </p:sp>
      <p:pic>
        <p:nvPicPr>
          <p:cNvPr id="10" name="Picture 2" descr="http://pepla.ru/uploads/related/79_rel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6172200" y="4114800"/>
            <a:ext cx="1905000" cy="1905000"/>
          </a:xfrm>
          <a:prstGeom prst="rect">
            <a:avLst/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</p:spPr>
      </p:pic>
    </p:spTree>
  </p:cSld>
  <p:clrMapOvr>
    <a:masterClrMapping/>
  </p:clrMapOvr>
  <p:transition advTm="25000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хема 4"/>
          <p:cNvGraphicFramePr/>
          <p:nvPr/>
        </p:nvGraphicFramePr>
        <p:xfrm>
          <a:off x="762000" y="4495800"/>
          <a:ext cx="6858000" cy="135272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6" name="Рисунок 5" descr="011_1_0.preview.jpg"/>
          <p:cNvPicPr>
            <a:picLocks noChangeAspect="1"/>
          </p:cNvPicPr>
          <p:nvPr/>
        </p:nvPicPr>
        <p:blipFill>
          <a:blip r:embed="rId7" cstate="email"/>
          <a:stretch>
            <a:fillRect/>
          </a:stretch>
        </p:blipFill>
        <p:spPr>
          <a:xfrm>
            <a:off x="2362200" y="838200"/>
            <a:ext cx="5629274" cy="3655275"/>
          </a:xfrm>
          <a:prstGeom prst="rect">
            <a:avLst/>
          </a:prstGeom>
          <a:ln>
            <a:solidFill>
              <a:schemeClr val="accent1"/>
            </a:solidFill>
          </a:ln>
          <a:effectLst>
            <a:outerShdw blurRad="25400" dist="50800" dir="1380000" sx="1000" sy="1000" algn="ctr" rotWithShape="0">
              <a:srgbClr val="000000"/>
            </a:outerShdw>
          </a:effectLst>
          <a:scene3d>
            <a:camera prst="perspectiveFront"/>
            <a:lightRig rig="threePt" dir="t"/>
          </a:scene3d>
          <a:sp3d contourW="12700">
            <a:contourClr>
              <a:schemeClr val="tx2">
                <a:lumMod val="60000"/>
                <a:lumOff val="40000"/>
              </a:schemeClr>
            </a:contourClr>
          </a:sp3d>
        </p:spPr>
      </p:pic>
    </p:spTree>
  </p:cSld>
  <p:clrMapOvr>
    <a:masterClrMapping/>
  </p:clrMapOvr>
  <p:transition advTm="10000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Схема 5"/>
          <p:cNvGraphicFramePr/>
          <p:nvPr/>
        </p:nvGraphicFramePr>
        <p:xfrm>
          <a:off x="762000" y="762000"/>
          <a:ext cx="6096000" cy="838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Рисунок 4" descr="011_1_0.preview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2365087" y="2057400"/>
            <a:ext cx="5623500" cy="3655275"/>
          </a:xfrm>
          <a:prstGeom prst="rect">
            <a:avLst/>
          </a:prstGeom>
          <a:ln>
            <a:solidFill>
              <a:schemeClr val="accent1"/>
            </a:solidFill>
          </a:ln>
          <a:effectLst>
            <a:outerShdw blurRad="25400" dist="50800" dir="1380000" sx="1000" sy="1000" algn="ctr" rotWithShape="0">
              <a:srgbClr val="000000"/>
            </a:outerShdw>
          </a:effectLst>
          <a:scene3d>
            <a:camera prst="perspectiveFront"/>
            <a:lightRig rig="threePt" dir="t"/>
          </a:scene3d>
          <a:sp3d contourW="12700">
            <a:contourClr>
              <a:schemeClr val="tx2">
                <a:lumMod val="60000"/>
                <a:lumOff val="40000"/>
              </a:schemeClr>
            </a:contourClr>
          </a:sp3d>
        </p:spPr>
      </p:pic>
    </p:spTree>
  </p:cSld>
  <p:clrMapOvr>
    <a:masterClrMapping/>
  </p:clrMapOvr>
  <p:transition advTm="10000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Схема 5"/>
          <p:cNvGraphicFramePr/>
          <p:nvPr/>
        </p:nvGraphicFramePr>
        <p:xfrm>
          <a:off x="2743200" y="990600"/>
          <a:ext cx="5638800" cy="838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Рисунок 4" descr="011_1_0.preview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1066800" y="2209800"/>
            <a:ext cx="5791200" cy="3667759"/>
          </a:xfrm>
          <a:prstGeom prst="rect">
            <a:avLst/>
          </a:prstGeom>
          <a:ln>
            <a:solidFill>
              <a:schemeClr val="accent1"/>
            </a:solidFill>
          </a:ln>
          <a:effectLst>
            <a:outerShdw blurRad="25400" dist="50800" dir="1380000" sx="1000" sy="1000" algn="ctr" rotWithShape="0">
              <a:srgbClr val="000000"/>
            </a:outerShdw>
          </a:effectLst>
          <a:scene3d>
            <a:camera prst="perspectiveFront"/>
            <a:lightRig rig="threePt" dir="t"/>
          </a:scene3d>
          <a:sp3d contourW="12700">
            <a:contourClr>
              <a:schemeClr val="tx2">
                <a:lumMod val="60000"/>
                <a:lumOff val="40000"/>
              </a:schemeClr>
            </a:contourClr>
          </a:sp3d>
        </p:spPr>
      </p:pic>
    </p:spTree>
  </p:cSld>
  <p:clrMapOvr>
    <a:masterClrMapping/>
  </p:clrMapOvr>
  <p:transition advTm="10000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Схема 5"/>
          <p:cNvGraphicFramePr/>
          <p:nvPr/>
        </p:nvGraphicFramePr>
        <p:xfrm>
          <a:off x="914400" y="4800600"/>
          <a:ext cx="7315200" cy="142892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Рисунок 4" descr="011_1_0.preview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1828800" y="685800"/>
            <a:ext cx="5629274" cy="3565206"/>
          </a:xfrm>
          <a:prstGeom prst="rect">
            <a:avLst/>
          </a:prstGeom>
          <a:ln>
            <a:solidFill>
              <a:schemeClr val="accent1"/>
            </a:solidFill>
          </a:ln>
          <a:effectLst>
            <a:outerShdw blurRad="25400" dist="50800" dir="1380000" sx="1000" sy="1000" algn="ctr" rotWithShape="0">
              <a:srgbClr val="000000"/>
            </a:outerShdw>
          </a:effectLst>
          <a:scene3d>
            <a:camera prst="perspectiveFront"/>
            <a:lightRig rig="threePt" dir="t"/>
          </a:scene3d>
          <a:sp3d contourW="12700">
            <a:contourClr>
              <a:schemeClr val="tx2">
                <a:lumMod val="60000"/>
                <a:lumOff val="40000"/>
              </a:schemeClr>
            </a:contourClr>
          </a:sp3d>
        </p:spPr>
      </p:pic>
    </p:spTree>
  </p:cSld>
  <p:clrMapOvr>
    <a:masterClrMapping/>
  </p:clrMapOvr>
  <p:transition advTm="10000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Схема 5"/>
          <p:cNvGraphicFramePr/>
          <p:nvPr/>
        </p:nvGraphicFramePr>
        <p:xfrm>
          <a:off x="762000" y="5105400"/>
          <a:ext cx="7543800" cy="92333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Рисунок 4" descr="011_1_0.preview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1828800" y="883234"/>
            <a:ext cx="5629274" cy="3565206"/>
          </a:xfrm>
          <a:prstGeom prst="rect">
            <a:avLst/>
          </a:prstGeom>
          <a:ln>
            <a:solidFill>
              <a:schemeClr val="accent1"/>
            </a:solidFill>
          </a:ln>
          <a:effectLst>
            <a:outerShdw blurRad="25400" dist="50800" dir="1380000" sx="1000" sy="1000" algn="ctr" rotWithShape="0">
              <a:srgbClr val="000000"/>
            </a:outerShdw>
          </a:effectLst>
          <a:scene3d>
            <a:camera prst="perspectiveFront"/>
            <a:lightRig rig="threePt" dir="t"/>
          </a:scene3d>
          <a:sp3d contourW="12700">
            <a:contourClr>
              <a:schemeClr val="tx2">
                <a:lumMod val="60000"/>
                <a:lumOff val="40000"/>
              </a:schemeClr>
            </a:contourClr>
          </a:sp3d>
        </p:spPr>
      </p:pic>
    </p:spTree>
  </p:cSld>
  <p:clrMapOvr>
    <a:masterClrMapping/>
  </p:clrMapOvr>
  <p:transition advTm="10000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Схема 5"/>
          <p:cNvGraphicFramePr/>
          <p:nvPr/>
        </p:nvGraphicFramePr>
        <p:xfrm>
          <a:off x="381000" y="3429000"/>
          <a:ext cx="3733800" cy="3276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Рисунок 4" descr="011_1_0.preview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467958" y="426720"/>
            <a:ext cx="4540399" cy="2603162"/>
          </a:xfrm>
          <a:prstGeom prst="rect">
            <a:avLst/>
          </a:prstGeom>
          <a:ln>
            <a:solidFill>
              <a:schemeClr val="accent1"/>
            </a:solidFill>
          </a:ln>
          <a:effectLst>
            <a:outerShdw blurRad="25400" dist="50800" dir="1380000" sx="1000" sy="1000" algn="ctr" rotWithShape="0">
              <a:srgbClr val="000000"/>
            </a:outerShdw>
          </a:effectLst>
          <a:scene3d>
            <a:camera prst="perspectiveFront"/>
            <a:lightRig rig="threePt" dir="t"/>
          </a:scene3d>
          <a:sp3d contourW="12700">
            <a:contourClr>
              <a:schemeClr val="tx2">
                <a:lumMod val="60000"/>
                <a:lumOff val="40000"/>
              </a:schemeClr>
            </a:contourClr>
          </a:sp3d>
        </p:spPr>
      </p:pic>
      <p:pic>
        <p:nvPicPr>
          <p:cNvPr id="9" name="Рисунок 8" descr="_014_1.300x300.jp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4572000" y="3200400"/>
            <a:ext cx="4301289" cy="2724150"/>
          </a:xfrm>
          <a:prstGeom prst="rect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</p:pic>
    </p:spTree>
  </p:cSld>
  <p:clrMapOvr>
    <a:masterClrMapping/>
  </p:clrMapOvr>
  <p:transition advTm="10000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хема 4"/>
          <p:cNvGraphicFramePr/>
          <p:nvPr/>
        </p:nvGraphicFramePr>
        <p:xfrm>
          <a:off x="3048000" y="4800600"/>
          <a:ext cx="4876800" cy="1066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" name="Рисунок 3" descr="011_1_0.preview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1752600" y="807034"/>
            <a:ext cx="5629274" cy="3565206"/>
          </a:xfrm>
          <a:prstGeom prst="rect">
            <a:avLst/>
          </a:prstGeom>
          <a:ln>
            <a:solidFill>
              <a:schemeClr val="accent1"/>
            </a:solidFill>
          </a:ln>
          <a:effectLst>
            <a:outerShdw blurRad="25400" dist="50800" dir="1380000" sx="1000" sy="1000" algn="ctr" rotWithShape="0">
              <a:srgbClr val="000000"/>
            </a:outerShdw>
          </a:effectLst>
          <a:scene3d>
            <a:camera prst="perspectiveFront"/>
            <a:lightRig rig="threePt" dir="t"/>
          </a:scene3d>
          <a:sp3d contourW="12700">
            <a:contourClr>
              <a:schemeClr val="tx2">
                <a:lumMod val="60000"/>
                <a:lumOff val="40000"/>
              </a:schemeClr>
            </a:contourClr>
          </a:sp3d>
        </p:spPr>
      </p:pic>
    </p:spTree>
  </p:cSld>
  <p:clrMapOvr>
    <a:masterClrMapping/>
  </p:clrMapOvr>
  <p:transition advTm="10000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</TotalTime>
  <Words>152</Words>
  <Application>Microsoft Office PowerPoint</Application>
  <PresentationFormat>Экран (4:3)</PresentationFormat>
  <Paragraphs>18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Office Theme</vt:lpstr>
      <vt:lpstr>Правила безопасного поведения детей  на водоемах  в зимний период</vt:lpstr>
      <vt:lpstr>Тысячи детей с нетерпением ждут начала зимы и  становления льда на реках, озерах и других водоемах.  Самые нетерпеливые из них выбираются на неокрепший лёд,  подвергая свою жизнь и здоровье серьезной опасности.  Важно соблюдать правила безопасного поведения на зимних водоемах.  Зимой большинство водоемов покрывается льдом,  который является источником серьезной опасности,  особенно после первых морозов и в период оттепелей.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Признаки обморожения  - побледнение кожи, - потеря чувствительности на этом участке, - ощущение покалывания или пощипывания</vt:lpstr>
      <vt:lpstr>Признаки замерзания  - слабость, - озноб,  - вялость,  - признаки усталости,  - тяга ко сну.</vt:lpstr>
      <vt:lpstr>Будьте осторожны и помните:  строгое выполнение правил поведения  и мер безопасности на льду  сохранит вашу жизнь!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www.PHILka.RU</cp:lastModifiedBy>
  <cp:revision>13</cp:revision>
  <dcterms:modified xsi:type="dcterms:W3CDTF">2006-01-01T00:46:50Z</dcterms:modified>
</cp:coreProperties>
</file>