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9" r:id="rId3"/>
    <p:sldId id="260" r:id="rId4"/>
    <p:sldId id="283" r:id="rId5"/>
    <p:sldId id="285" r:id="rId6"/>
    <p:sldId id="311" r:id="rId7"/>
    <p:sldId id="286" r:id="rId8"/>
    <p:sldId id="312" r:id="rId9"/>
    <p:sldId id="257" r:id="rId10"/>
    <p:sldId id="287" r:id="rId11"/>
    <p:sldId id="258" r:id="rId12"/>
    <p:sldId id="273" r:id="rId13"/>
    <p:sldId id="274" r:id="rId14"/>
    <p:sldId id="275" r:id="rId15"/>
    <p:sldId id="276" r:id="rId16"/>
    <p:sldId id="267" r:id="rId17"/>
    <p:sldId id="268" r:id="rId18"/>
    <p:sldId id="269" r:id="rId19"/>
    <p:sldId id="271" r:id="rId20"/>
    <p:sldId id="272" r:id="rId21"/>
    <p:sldId id="290" r:id="rId22"/>
    <p:sldId id="291" r:id="rId23"/>
    <p:sldId id="292" r:id="rId24"/>
    <p:sldId id="284" r:id="rId25"/>
    <p:sldId id="288" r:id="rId26"/>
    <p:sldId id="289" r:id="rId27"/>
    <p:sldId id="293" r:id="rId28"/>
    <p:sldId id="306" r:id="rId29"/>
    <p:sldId id="265" r:id="rId30"/>
    <p:sldId id="277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00"/>
    <a:srgbClr val="800000"/>
    <a:srgbClr val="3333FF"/>
    <a:srgbClr val="0099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84DE08-13F3-4D06-941C-091A6D67B965}" type="datetimeFigureOut">
              <a:rPr lang="ru-RU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C4103-1B68-4C5D-AF79-F9ED8FB01D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9EB299-A73D-4A67-BE7C-D1918D74A639}" type="datetimeFigureOut">
              <a:rPr lang="ru-RU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7CFAA-168F-404F-8668-C536CC911E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43F762-D21C-486F-B4C9-4B04D482CBF9}" type="datetimeFigureOut">
              <a:rPr lang="ru-RU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5F1B8-4B9F-4A15-8E1B-607FAA0FB1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0475C6-A05A-495E-8B60-8A7C6C25E208}" type="datetimeFigureOut">
              <a:rPr lang="ru-RU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7F027-5065-409C-953D-1F12E222D5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F5E10F-1938-497E-AF43-86B1243B9383}" type="datetimeFigureOut">
              <a:rPr lang="ru-RU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36303-C0B9-449A-B0A7-81ACA9CD0E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155DC3-AF31-454C-9776-9C678ADB55D8}" type="datetimeFigureOut">
              <a:rPr lang="ru-RU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6EBAC-E184-406A-BFB9-97CB50973B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65022C-6F14-462F-B7B2-5A3B7644C69A}" type="datetimeFigureOut">
              <a:rPr lang="ru-RU"/>
              <a:pPr/>
              <a:t>13.10.2015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ECEF9-32D8-4FFB-A03E-2B63FE19AA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A28B41-E22C-49D8-A898-99E575E449A6}" type="datetimeFigureOut">
              <a:rPr lang="ru-RU"/>
              <a:pPr/>
              <a:t>13.10.2015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62930-A1F7-44FE-88EC-55FBC00818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B8B04-F87B-405C-9562-B8682398B015}" type="datetimeFigureOut">
              <a:rPr lang="ru-RU"/>
              <a:pPr/>
              <a:t>13.10.2015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0E577-BB6B-49FB-8C35-AB064DC58A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A11F83-A331-4C1D-AE3F-B41B6670F4E9}" type="datetimeFigureOut">
              <a:rPr lang="ru-RU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B758F-C0D3-40C0-84DD-727784FDAB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00CF7C-CF8A-41D6-B4C1-19F8465D14CB}" type="datetimeFigureOut">
              <a:rPr lang="ru-RU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260C4-96E7-4227-A120-98D9F064FA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A7B6716-A15D-4576-9182-F87A35E0E7B2}" type="datetimeFigureOut">
              <a:rPr lang="ru-RU"/>
              <a:pPr/>
              <a:t>13.10.2015</a:t>
            </a:fld>
            <a:endParaRPr lang="ru-R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E5EFC0D-1C5E-4E6E-A52F-498EA051ADA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476250"/>
            <a:ext cx="8134350" cy="2520950"/>
          </a:xfrm>
        </p:spPr>
        <p:txBody>
          <a:bodyPr/>
          <a:lstStyle/>
          <a:p>
            <a:r>
              <a:rPr lang="ru-RU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Адаптация первоклассника в школе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619250" y="2852738"/>
            <a:ext cx="6192838" cy="646112"/>
          </a:xfrm>
          <a:solidFill>
            <a:srgbClr val="3333FF"/>
          </a:solidFill>
        </p:spPr>
        <p:txBody>
          <a:bodyPr/>
          <a:lstStyle/>
          <a:p>
            <a:pPr marL="0" indent="0" algn="ctr">
              <a:buFontTx/>
              <a:buNone/>
            </a:pP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Адаптация. Что это?</a:t>
            </a:r>
          </a:p>
        </p:txBody>
      </p:sp>
      <p:pic>
        <p:nvPicPr>
          <p:cNvPr id="13315" name="Picture 7" descr="BL0054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3573463"/>
            <a:ext cx="49688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0" grpId="1"/>
      <p:bldP spid="2051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/>
              <a:t>Особенности современного первоклассника:</a:t>
            </a:r>
            <a:br>
              <a:rPr lang="ru-RU" sz="2800" b="1"/>
            </a:br>
            <a:endParaRPr lang="ru-RU" sz="2800" b="1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000" b="1"/>
          </a:p>
          <a:p>
            <a:pPr>
              <a:lnSpc>
                <a:spcPct val="80000"/>
              </a:lnSpc>
            </a:pPr>
            <a:r>
              <a:rPr lang="ru-RU" sz="2000"/>
              <a:t>У детей </a:t>
            </a:r>
            <a:r>
              <a:rPr lang="ru-RU" sz="2000" b="1"/>
              <a:t>большие различия</a:t>
            </a:r>
            <a:r>
              <a:rPr lang="ru-RU" sz="2000"/>
              <a:t> паспортного и физиологического развития. Сегодня нет ни одного класса, где был бы ровный контингент учащихся.</a:t>
            </a:r>
          </a:p>
          <a:p>
            <a:pPr>
              <a:lnSpc>
                <a:spcPct val="80000"/>
              </a:lnSpc>
            </a:pPr>
            <a:r>
              <a:rPr lang="ru-RU" sz="2000"/>
              <a:t>У детей </a:t>
            </a:r>
            <a:r>
              <a:rPr lang="ru-RU" sz="2000" b="1" u="sng"/>
              <a:t>обширная информированность</a:t>
            </a:r>
            <a:r>
              <a:rPr lang="ru-RU" sz="2000"/>
              <a:t> практически по любым вопросам. Но она совершенно бессистемна.</a:t>
            </a:r>
          </a:p>
          <a:p>
            <a:pPr>
              <a:lnSpc>
                <a:spcPct val="80000"/>
              </a:lnSpc>
            </a:pPr>
            <a:r>
              <a:rPr lang="ru-RU" sz="2000"/>
              <a:t>У современных детей </a:t>
            </a:r>
            <a:r>
              <a:rPr lang="ru-RU" sz="2000" b="1"/>
              <a:t>сильнее ощущение своего «Я</a:t>
            </a:r>
            <a:r>
              <a:rPr lang="ru-RU" sz="2000"/>
              <a:t>» и более свободное независимое поведение. Завышенный </a:t>
            </a:r>
            <a:r>
              <a:rPr lang="en-US" sz="2000"/>
              <a:t> </a:t>
            </a:r>
            <a:r>
              <a:rPr lang="ru-RU" sz="2000"/>
              <a:t> уровень самооценки.</a:t>
            </a:r>
          </a:p>
          <a:p>
            <a:pPr>
              <a:lnSpc>
                <a:spcPct val="80000"/>
              </a:lnSpc>
            </a:pPr>
            <a:r>
              <a:rPr lang="ru-RU" sz="2000"/>
              <a:t>Наличие </a:t>
            </a:r>
            <a:r>
              <a:rPr lang="ru-RU" sz="2000" b="1"/>
              <a:t>недоверчивост</a:t>
            </a:r>
            <a:r>
              <a:rPr lang="ru-RU" sz="2000"/>
              <a:t>и к словам и поступкам взрослых. Нет веры во всё сказанное ими. Авторитет – не тот!</a:t>
            </a:r>
          </a:p>
          <a:p>
            <a:pPr>
              <a:lnSpc>
                <a:spcPct val="80000"/>
              </a:lnSpc>
            </a:pPr>
            <a:r>
              <a:rPr lang="ru-RU" sz="2000"/>
              <a:t>У современных детей более </a:t>
            </a:r>
            <a:r>
              <a:rPr lang="ru-RU" sz="2000" b="1" u="sng"/>
              <a:t>слабое здоровье.</a:t>
            </a:r>
          </a:p>
          <a:p>
            <a:pPr>
              <a:lnSpc>
                <a:spcPct val="80000"/>
              </a:lnSpc>
            </a:pPr>
            <a:r>
              <a:rPr lang="ru-RU" sz="2000"/>
              <a:t>Они в большинстве своём </a:t>
            </a:r>
            <a:r>
              <a:rPr lang="ru-RU" sz="2000" b="1"/>
              <a:t>перестали играть</a:t>
            </a:r>
            <a:r>
              <a:rPr lang="ru-RU" sz="2000"/>
              <a:t> в коллективные «дворовые» игры. Их заменили телевизоры, компьютеры. И как следствие - дети приходят в школу не обладая навыками общения со сверстниками, плохо понимают, как себя вести, какие существуют нормы поведения в обществе.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7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Как помочь первоклашке?</a:t>
            </a:r>
          </a:p>
        </p:txBody>
      </p:sp>
      <p:pic>
        <p:nvPicPr>
          <p:cNvPr id="11276" name="Picture 12" descr="j0089036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692275" y="1700213"/>
            <a:ext cx="5543550" cy="4824412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8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1500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xit" presetSubtype="32" fill="hold" grpId="3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39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/>
      <p:bldP spid="11277" grpId="1"/>
      <p:bldP spid="11277" grpId="2"/>
      <p:bldP spid="11277" grpId="3"/>
      <p:bldP spid="11277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457200"/>
            <a:ext cx="8686800" cy="838200"/>
          </a:xfrm>
          <a:noFill/>
          <a:ln/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kern="1200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Несколько советов психолога</a:t>
            </a:r>
          </a:p>
        </p:txBody>
      </p:sp>
      <p:sp>
        <p:nvSpPr>
          <p:cNvPr id="38915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831975"/>
            <a:ext cx="8229600" cy="4214813"/>
          </a:xfrm>
        </p:spPr>
        <p:txBody>
          <a:bodyPr/>
          <a:lstStyle/>
          <a:p>
            <a:pPr marL="514350" indent="-514350" algn="ctr">
              <a:buFontTx/>
              <a:buNone/>
            </a:pPr>
            <a:r>
              <a:rPr lang="ru-RU" sz="6000">
                <a:solidFill>
                  <a:srgbClr val="A2068F"/>
                </a:solidFill>
                <a:latin typeface="Bookman Old Style" pitchFamily="18" charset="0"/>
              </a:rPr>
              <a:t>«Как прожить</a:t>
            </a:r>
          </a:p>
          <a:p>
            <a:pPr marL="514350" indent="-514350" algn="ctr">
              <a:buFontTx/>
              <a:buNone/>
            </a:pPr>
            <a:r>
              <a:rPr lang="ru-RU" sz="6000">
                <a:solidFill>
                  <a:srgbClr val="A2068F"/>
                </a:solidFill>
                <a:latin typeface="Bookman Old Style" pitchFamily="18" charset="0"/>
              </a:rPr>
              <a:t> хотя бы один день без нервотрёпки»</a:t>
            </a:r>
          </a:p>
        </p:txBody>
      </p:sp>
      <p:pic>
        <p:nvPicPr>
          <p:cNvPr id="38917" name="Picture 5" descr="24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797425"/>
            <a:ext cx="2735262" cy="18097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Содержимое 2"/>
          <p:cNvSpPr>
            <a:spLocks noGrp="1"/>
          </p:cNvSpPr>
          <p:nvPr>
            <p:ph idx="4294967295"/>
          </p:nvPr>
        </p:nvSpPr>
        <p:spPr>
          <a:xfrm>
            <a:off x="304800" y="260648"/>
            <a:ext cx="8686800" cy="5819477"/>
          </a:xfrm>
        </p:spPr>
        <p:txBody>
          <a:bodyPr/>
          <a:lstStyle/>
          <a:p>
            <a:pPr marL="514350" indent="-514350">
              <a:buFontTx/>
              <a:buNone/>
            </a:pPr>
            <a:r>
              <a:rPr lang="ru-RU" sz="2600" dirty="0">
                <a:solidFill>
                  <a:srgbClr val="7030A0"/>
                </a:solidFill>
                <a:latin typeface="Bookman Old Style" pitchFamily="18" charset="0"/>
              </a:rPr>
              <a:t>Будите ребенка спокойно, улыбайтесь ему.</a:t>
            </a:r>
          </a:p>
          <a:p>
            <a:pPr marL="514350" indent="-514350">
              <a:buFontTx/>
              <a:buNone/>
            </a:pPr>
            <a:r>
              <a:rPr lang="ru-RU" sz="2600" dirty="0">
                <a:solidFill>
                  <a:srgbClr val="7030A0"/>
                </a:solidFill>
                <a:latin typeface="Bookman Old Style" pitchFamily="18" charset="0"/>
              </a:rPr>
              <a:t>Не торопитесь. Умение рассчитать время – </a:t>
            </a:r>
            <a:r>
              <a:rPr lang="ru-RU" sz="2600" dirty="0" smtClean="0">
                <a:solidFill>
                  <a:srgbClr val="7030A0"/>
                </a:solidFill>
                <a:latin typeface="Bookman Old Style" pitchFamily="18" charset="0"/>
              </a:rPr>
              <a:t>ваша </a:t>
            </a:r>
          </a:p>
          <a:p>
            <a:pPr marL="514350" indent="-514350">
              <a:buFontTx/>
              <a:buNone/>
            </a:pPr>
            <a:r>
              <a:rPr lang="ru-RU" sz="2600" dirty="0" smtClean="0">
                <a:solidFill>
                  <a:srgbClr val="7030A0"/>
                </a:solidFill>
                <a:latin typeface="Bookman Old Style" pitchFamily="18" charset="0"/>
              </a:rPr>
              <a:t>задача</a:t>
            </a:r>
            <a:r>
              <a:rPr lang="ru-RU" sz="2600" dirty="0">
                <a:solidFill>
                  <a:srgbClr val="7030A0"/>
                </a:solidFill>
                <a:latin typeface="Bookman Old Style" pitchFamily="18" charset="0"/>
              </a:rPr>
              <a:t>. Помните, что ребенок не виноват в </a:t>
            </a:r>
            <a:endParaRPr lang="ru-RU" sz="2600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marL="514350" indent="-514350">
              <a:buFontTx/>
              <a:buNone/>
            </a:pPr>
            <a:r>
              <a:rPr lang="ru-RU" sz="2600" dirty="0" smtClean="0">
                <a:solidFill>
                  <a:srgbClr val="7030A0"/>
                </a:solidFill>
                <a:latin typeface="Bookman Old Style" pitchFamily="18" charset="0"/>
              </a:rPr>
              <a:t>том</a:t>
            </a:r>
            <a:r>
              <a:rPr lang="ru-RU" sz="2600" dirty="0">
                <a:solidFill>
                  <a:srgbClr val="7030A0"/>
                </a:solidFill>
                <a:latin typeface="Bookman Old Style" pitchFamily="18" charset="0"/>
              </a:rPr>
              <a:t>, что Вы опаздываете.</a:t>
            </a:r>
          </a:p>
          <a:p>
            <a:pPr marL="514350" indent="-514350">
              <a:buFontTx/>
              <a:buNone/>
            </a:pPr>
            <a:r>
              <a:rPr lang="ru-RU" sz="2600" dirty="0">
                <a:solidFill>
                  <a:srgbClr val="7030A0"/>
                </a:solidFill>
                <a:latin typeface="Bookman Old Style" pitchFamily="18" charset="0"/>
              </a:rPr>
              <a:t>Забудьте фразу: «Что ты сегодня получил(а)?»</a:t>
            </a:r>
          </a:p>
          <a:p>
            <a:pPr marL="514350" indent="-514350">
              <a:buFontTx/>
              <a:buNone/>
            </a:pPr>
            <a:r>
              <a:rPr lang="ru-RU" sz="2600" dirty="0">
                <a:solidFill>
                  <a:srgbClr val="7030A0"/>
                </a:solidFill>
                <a:latin typeface="Bookman Old Style" pitchFamily="18" charset="0"/>
              </a:rPr>
              <a:t>Встречая ребенка из школы, не засыпайте его </a:t>
            </a:r>
            <a:endParaRPr lang="ru-RU" sz="2600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marL="514350" indent="-514350">
              <a:buFontTx/>
              <a:buNone/>
            </a:pPr>
            <a:r>
              <a:rPr lang="ru-RU" sz="2600" dirty="0" smtClean="0">
                <a:solidFill>
                  <a:srgbClr val="7030A0"/>
                </a:solidFill>
                <a:latin typeface="Bookman Old Style" pitchFamily="18" charset="0"/>
              </a:rPr>
              <a:t>вопросами</a:t>
            </a:r>
            <a:r>
              <a:rPr lang="ru-RU" sz="2600" dirty="0">
                <a:solidFill>
                  <a:srgbClr val="7030A0"/>
                </a:solidFill>
                <a:latin typeface="Bookman Old Style" pitchFamily="18" charset="0"/>
              </a:rPr>
              <a:t>, дайте ему отдохнуть, расслабиться, </a:t>
            </a:r>
            <a:endParaRPr lang="ru-RU" sz="2600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marL="514350" indent="-514350">
              <a:buFontTx/>
              <a:buNone/>
            </a:pPr>
            <a:r>
              <a:rPr lang="ru-RU" sz="2600" dirty="0" smtClean="0">
                <a:solidFill>
                  <a:srgbClr val="7030A0"/>
                </a:solidFill>
                <a:latin typeface="Bookman Old Style" pitchFamily="18" charset="0"/>
              </a:rPr>
              <a:t>вспомните</a:t>
            </a:r>
            <a:r>
              <a:rPr lang="ru-RU" sz="2600" dirty="0">
                <a:solidFill>
                  <a:srgbClr val="7030A0"/>
                </a:solidFill>
                <a:latin typeface="Bookman Old Style" pitchFamily="18" charset="0"/>
              </a:rPr>
              <a:t>, как Вы чувствуете себя после </a:t>
            </a:r>
            <a:endParaRPr lang="ru-RU" sz="2600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marL="514350" indent="-514350">
              <a:buFontTx/>
              <a:buNone/>
            </a:pPr>
            <a:r>
              <a:rPr lang="ru-RU" sz="2600" dirty="0" smtClean="0">
                <a:solidFill>
                  <a:srgbClr val="7030A0"/>
                </a:solidFill>
                <a:latin typeface="Bookman Old Style" pitchFamily="18" charset="0"/>
              </a:rPr>
              <a:t>рабочего </a:t>
            </a:r>
            <a:r>
              <a:rPr lang="ru-RU" sz="2600" dirty="0">
                <a:solidFill>
                  <a:srgbClr val="7030A0"/>
                </a:solidFill>
                <a:latin typeface="Bookman Old Style" pitchFamily="18" charset="0"/>
              </a:rPr>
              <a:t>дня.</a:t>
            </a:r>
          </a:p>
          <a:p>
            <a:pPr marL="514350" indent="-514350">
              <a:buFontTx/>
              <a:buNone/>
            </a:pPr>
            <a:r>
              <a:rPr lang="ru-RU" sz="2600" dirty="0">
                <a:solidFill>
                  <a:srgbClr val="7030A0"/>
                </a:solidFill>
                <a:latin typeface="Bookman Old Style" pitchFamily="18" charset="0"/>
              </a:rPr>
              <a:t>Если Вы видите, что ребенок чем-то огорчен, не </a:t>
            </a:r>
            <a:endParaRPr lang="ru-RU" sz="2600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marL="514350" indent="-514350">
              <a:buFontTx/>
              <a:buNone/>
            </a:pPr>
            <a:r>
              <a:rPr lang="ru-RU" sz="2600" dirty="0" smtClean="0">
                <a:solidFill>
                  <a:srgbClr val="7030A0"/>
                </a:solidFill>
                <a:latin typeface="Bookman Old Style" pitchFamily="18" charset="0"/>
              </a:rPr>
              <a:t>пытайте </a:t>
            </a:r>
            <a:r>
              <a:rPr lang="ru-RU" sz="2600" dirty="0">
                <a:solidFill>
                  <a:srgbClr val="7030A0"/>
                </a:solidFill>
                <a:latin typeface="Bookman Old Style" pitchFamily="18" charset="0"/>
              </a:rPr>
              <a:t>его, пусть успокоится и тогда расскажет </a:t>
            </a:r>
            <a:endParaRPr lang="ru-RU" sz="2600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marL="514350" indent="-514350">
              <a:buFontTx/>
              <a:buNone/>
            </a:pPr>
            <a:r>
              <a:rPr lang="ru-RU" sz="2600" dirty="0" smtClean="0">
                <a:solidFill>
                  <a:srgbClr val="7030A0"/>
                </a:solidFill>
                <a:latin typeface="Bookman Old Style" pitchFamily="18" charset="0"/>
              </a:rPr>
              <a:t>все </a:t>
            </a:r>
            <a:r>
              <a:rPr lang="ru-RU" sz="2600" dirty="0">
                <a:solidFill>
                  <a:srgbClr val="7030A0"/>
                </a:solidFill>
                <a:latin typeface="Bookman Old Style" pitchFamily="18" charset="0"/>
              </a:rPr>
              <a:t>сам.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Содержимое 2"/>
          <p:cNvSpPr>
            <a:spLocks noGrp="1"/>
          </p:cNvSpPr>
          <p:nvPr>
            <p:ph idx="4294967295"/>
          </p:nvPr>
        </p:nvSpPr>
        <p:spPr>
          <a:xfrm>
            <a:off x="304800" y="188913"/>
            <a:ext cx="8686800" cy="5891212"/>
          </a:xfrm>
        </p:spPr>
        <p:txBody>
          <a:bodyPr/>
          <a:lstStyle/>
          <a:p>
            <a:pPr marL="514350" indent="-514350">
              <a:buFontTx/>
              <a:buNone/>
            </a:pPr>
            <a:r>
              <a:rPr lang="ru-RU" sz="2600" dirty="0">
                <a:solidFill>
                  <a:srgbClr val="7030A0"/>
                </a:solidFill>
                <a:latin typeface="Bookman Old Style" pitchFamily="18" charset="0"/>
              </a:rPr>
              <a:t>После школы не торопитесь садиться за уроки. </a:t>
            </a:r>
            <a:endParaRPr lang="ru-RU" sz="2600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marL="514350" indent="-514350">
              <a:buFontTx/>
              <a:buNone/>
            </a:pPr>
            <a:r>
              <a:rPr lang="ru-RU" sz="2600" dirty="0" smtClean="0">
                <a:solidFill>
                  <a:srgbClr val="7030A0"/>
                </a:solidFill>
                <a:latin typeface="Bookman Old Style" pitchFamily="18" charset="0"/>
              </a:rPr>
              <a:t>Ребенку </a:t>
            </a:r>
            <a:r>
              <a:rPr lang="ru-RU" sz="2600" dirty="0">
                <a:solidFill>
                  <a:srgbClr val="7030A0"/>
                </a:solidFill>
                <a:latin typeface="Bookman Old Style" pitchFamily="18" charset="0"/>
              </a:rPr>
              <a:t>необходимо отдохнуть 2 часа. </a:t>
            </a:r>
            <a:endParaRPr lang="ru-RU" sz="2600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marL="514350" indent="-514350">
              <a:buFontTx/>
              <a:buNone/>
            </a:pPr>
            <a:r>
              <a:rPr lang="ru-RU" sz="2600" dirty="0" smtClean="0">
                <a:solidFill>
                  <a:srgbClr val="7030A0"/>
                </a:solidFill>
                <a:latin typeface="Bookman Old Style" pitchFamily="18" charset="0"/>
              </a:rPr>
              <a:t>И </a:t>
            </a:r>
            <a:r>
              <a:rPr lang="ru-RU" sz="2600" dirty="0">
                <a:solidFill>
                  <a:srgbClr val="7030A0"/>
                </a:solidFill>
                <a:latin typeface="Bookman Old Style" pitchFamily="18" charset="0"/>
              </a:rPr>
              <a:t>помните – занятия поздним вечером – </a:t>
            </a:r>
            <a:endParaRPr lang="ru-RU" sz="2600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marL="514350" indent="-514350">
              <a:buFontTx/>
              <a:buNone/>
            </a:pPr>
            <a:r>
              <a:rPr lang="ru-RU" sz="2600" u="sng" dirty="0" smtClean="0">
                <a:solidFill>
                  <a:srgbClr val="7030A0"/>
                </a:solidFill>
                <a:latin typeface="Bookman Old Style" pitchFamily="18" charset="0"/>
              </a:rPr>
              <a:t>бесполезны</a:t>
            </a:r>
            <a:r>
              <a:rPr lang="ru-RU" sz="2600" u="sng" dirty="0">
                <a:solidFill>
                  <a:srgbClr val="7030A0"/>
                </a:solidFill>
                <a:latin typeface="Bookman Old Style" pitchFamily="18" charset="0"/>
              </a:rPr>
              <a:t>!</a:t>
            </a:r>
          </a:p>
          <a:p>
            <a:pPr marL="514350" indent="-514350">
              <a:buFontTx/>
              <a:buNone/>
            </a:pPr>
            <a:r>
              <a:rPr lang="ru-RU" sz="2600" dirty="0">
                <a:solidFill>
                  <a:srgbClr val="7030A0"/>
                </a:solidFill>
                <a:latin typeface="Bookman Old Style" pitchFamily="18" charset="0"/>
              </a:rPr>
              <a:t>Не заставляйте делать все задания сразу: 20 </a:t>
            </a:r>
            <a:endParaRPr lang="ru-RU" sz="2600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marL="514350" indent="-514350">
              <a:buFontTx/>
              <a:buNone/>
            </a:pPr>
            <a:r>
              <a:rPr lang="ru-RU" sz="2600" dirty="0" smtClean="0">
                <a:solidFill>
                  <a:srgbClr val="7030A0"/>
                </a:solidFill>
                <a:latin typeface="Bookman Old Style" pitchFamily="18" charset="0"/>
              </a:rPr>
              <a:t>минут </a:t>
            </a:r>
            <a:r>
              <a:rPr lang="ru-RU" sz="2600" dirty="0">
                <a:solidFill>
                  <a:srgbClr val="7030A0"/>
                </a:solidFill>
                <a:latin typeface="Bookman Old Style" pitchFamily="18" charset="0"/>
              </a:rPr>
              <a:t>занятий – 10 минут перерыв.</a:t>
            </a:r>
          </a:p>
          <a:p>
            <a:pPr marL="514350" indent="-514350">
              <a:buFontTx/>
              <a:buNone/>
            </a:pPr>
            <a:r>
              <a:rPr lang="ru-RU" sz="2600" dirty="0">
                <a:solidFill>
                  <a:srgbClr val="7030A0"/>
                </a:solidFill>
                <a:latin typeface="Bookman Old Style" pitchFamily="18" charset="0"/>
              </a:rPr>
              <a:t>Во время приготовления домашнего задания не </a:t>
            </a:r>
            <a:endParaRPr lang="ru-RU" sz="2600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marL="514350" indent="-514350">
              <a:buFontTx/>
              <a:buNone/>
            </a:pPr>
            <a:r>
              <a:rPr lang="ru-RU" sz="2600" dirty="0" smtClean="0">
                <a:solidFill>
                  <a:srgbClr val="7030A0"/>
                </a:solidFill>
                <a:latin typeface="Bookman Old Style" pitchFamily="18" charset="0"/>
              </a:rPr>
              <a:t>сидите </a:t>
            </a:r>
            <a:r>
              <a:rPr lang="ru-RU" sz="2600" dirty="0">
                <a:solidFill>
                  <a:srgbClr val="7030A0"/>
                </a:solidFill>
                <a:latin typeface="Bookman Old Style" pitchFamily="18" charset="0"/>
              </a:rPr>
              <a:t>«над душой». Дайте ребенку работать </a:t>
            </a:r>
            <a:endParaRPr lang="ru-RU" sz="2600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marL="514350" indent="-514350">
              <a:buFontTx/>
              <a:buNone/>
            </a:pPr>
            <a:r>
              <a:rPr lang="ru-RU" sz="2600" dirty="0" smtClean="0">
                <a:solidFill>
                  <a:srgbClr val="7030A0"/>
                </a:solidFill>
                <a:latin typeface="Bookman Old Style" pitchFamily="18" charset="0"/>
              </a:rPr>
              <a:t>самому</a:t>
            </a:r>
            <a:r>
              <a:rPr lang="ru-RU" sz="2600" dirty="0">
                <a:solidFill>
                  <a:srgbClr val="7030A0"/>
                </a:solidFill>
                <a:latin typeface="Bookman Old Style" pitchFamily="18" charset="0"/>
              </a:rPr>
              <a:t>. Если ему понадобится Ваша помощь – </a:t>
            </a:r>
            <a:endParaRPr lang="ru-RU" sz="2600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marL="514350" indent="-514350">
              <a:buFontTx/>
              <a:buNone/>
            </a:pPr>
            <a:r>
              <a:rPr lang="ru-RU" sz="2600" dirty="0" smtClean="0">
                <a:solidFill>
                  <a:srgbClr val="7030A0"/>
                </a:solidFill>
                <a:latin typeface="Bookman Old Style" pitchFamily="18" charset="0"/>
              </a:rPr>
              <a:t>наберитесь </a:t>
            </a:r>
            <a:r>
              <a:rPr lang="ru-RU" sz="2600" dirty="0">
                <a:solidFill>
                  <a:srgbClr val="7030A0"/>
                </a:solidFill>
                <a:latin typeface="Bookman Old Style" pitchFamily="18" charset="0"/>
              </a:rPr>
              <a:t>терпения: спокойный тон и </a:t>
            </a:r>
            <a:endParaRPr lang="ru-RU" sz="2600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marL="514350" indent="-514350">
              <a:buFontTx/>
              <a:buNone/>
            </a:pPr>
            <a:r>
              <a:rPr lang="ru-RU" sz="2600" dirty="0" smtClean="0">
                <a:solidFill>
                  <a:srgbClr val="7030A0"/>
                </a:solidFill>
                <a:latin typeface="Bookman Old Style" pitchFamily="18" charset="0"/>
              </a:rPr>
              <a:t>поддержка </a:t>
            </a:r>
            <a:r>
              <a:rPr lang="ru-RU" sz="2600" dirty="0">
                <a:solidFill>
                  <a:srgbClr val="7030A0"/>
                </a:solidFill>
                <a:latin typeface="Bookman Old Style" pitchFamily="18" charset="0"/>
              </a:rPr>
              <a:t>необходимы.</a:t>
            </a:r>
          </a:p>
          <a:p>
            <a:pPr marL="514350" indent="-514350">
              <a:buFontTx/>
              <a:buNone/>
            </a:pPr>
            <a:r>
              <a:rPr lang="ru-RU" sz="2600" dirty="0">
                <a:solidFill>
                  <a:srgbClr val="7030A0"/>
                </a:solidFill>
                <a:latin typeface="Bookman Old Style" pitchFamily="18" charset="0"/>
              </a:rPr>
              <a:t>В общении с ребенком старайтесь избегать </a:t>
            </a:r>
            <a:endParaRPr lang="ru-RU" sz="2600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marL="514350" indent="-514350">
              <a:buFontTx/>
              <a:buNone/>
            </a:pPr>
            <a:r>
              <a:rPr lang="ru-RU" sz="2600" dirty="0" smtClean="0">
                <a:solidFill>
                  <a:srgbClr val="7030A0"/>
                </a:solidFill>
                <a:latin typeface="Bookman Old Style" pitchFamily="18" charset="0"/>
              </a:rPr>
              <a:t>условий</a:t>
            </a:r>
            <a:r>
              <a:rPr lang="ru-RU" sz="2600" dirty="0">
                <a:solidFill>
                  <a:srgbClr val="7030A0"/>
                </a:solidFill>
                <a:latin typeface="Bookman Old Style" pitchFamily="18" charset="0"/>
              </a:rPr>
              <a:t>: «Если ты это сделаешь, то…»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одержимое 2"/>
          <p:cNvSpPr>
            <a:spLocks noGrp="1"/>
          </p:cNvSpPr>
          <p:nvPr>
            <p:ph idx="4294967295"/>
          </p:nvPr>
        </p:nvSpPr>
        <p:spPr>
          <a:xfrm>
            <a:off x="304800" y="333375"/>
            <a:ext cx="8686800" cy="6264275"/>
          </a:xfrm>
        </p:spPr>
        <p:txBody>
          <a:bodyPr/>
          <a:lstStyle/>
          <a:p>
            <a:pPr marL="514350" indent="-514350">
              <a:buFontTx/>
              <a:buNone/>
            </a:pPr>
            <a:r>
              <a:rPr lang="ru-RU" sz="2800" dirty="0">
                <a:solidFill>
                  <a:srgbClr val="7030A0"/>
                </a:solidFill>
                <a:latin typeface="Bookman Old Style" pitchFamily="18" charset="0"/>
              </a:rPr>
              <a:t>В течение дня найдите хотя бы 40 минут и </a:t>
            </a:r>
            <a:endParaRPr lang="ru-RU" sz="2800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marL="514350" indent="-514350">
              <a:buFontTx/>
              <a:buNone/>
            </a:pPr>
            <a:r>
              <a:rPr lang="ru-RU" sz="2800" dirty="0" smtClean="0">
                <a:solidFill>
                  <a:srgbClr val="7030A0"/>
                </a:solidFill>
                <a:latin typeface="Bookman Old Style" pitchFamily="18" charset="0"/>
              </a:rPr>
              <a:t>полностью </a:t>
            </a:r>
            <a:r>
              <a:rPr lang="ru-RU" sz="2800" dirty="0">
                <a:solidFill>
                  <a:srgbClr val="7030A0"/>
                </a:solidFill>
                <a:latin typeface="Bookman Old Style" pitchFamily="18" charset="0"/>
              </a:rPr>
              <a:t>посвятите их ребенку.</a:t>
            </a:r>
          </a:p>
          <a:p>
            <a:pPr marL="514350" indent="-514350">
              <a:buFontTx/>
              <a:buNone/>
            </a:pPr>
            <a:r>
              <a:rPr lang="ru-RU" sz="2800" dirty="0">
                <a:solidFill>
                  <a:srgbClr val="7030A0"/>
                </a:solidFill>
                <a:latin typeface="Bookman Old Style" pitchFamily="18" charset="0"/>
              </a:rPr>
              <a:t>Выбирайте единую тактику общения с </a:t>
            </a:r>
            <a:endParaRPr lang="ru-RU" sz="2800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marL="514350" indent="-514350">
              <a:buFontTx/>
              <a:buNone/>
            </a:pPr>
            <a:r>
              <a:rPr lang="ru-RU" sz="2800" dirty="0" smtClean="0">
                <a:solidFill>
                  <a:srgbClr val="7030A0"/>
                </a:solidFill>
                <a:latin typeface="Bookman Old Style" pitchFamily="18" charset="0"/>
              </a:rPr>
              <a:t>ребенком </a:t>
            </a:r>
            <a:r>
              <a:rPr lang="ru-RU" sz="2800" dirty="0">
                <a:solidFill>
                  <a:srgbClr val="7030A0"/>
                </a:solidFill>
                <a:latin typeface="Bookman Old Style" pitchFamily="18" charset="0"/>
              </a:rPr>
              <a:t>всех в семье. Все разногласия </a:t>
            </a:r>
            <a:endParaRPr lang="ru-RU" sz="2800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marL="514350" indent="-514350">
              <a:buFontTx/>
              <a:buNone/>
            </a:pPr>
            <a:r>
              <a:rPr lang="ru-RU" sz="2800" dirty="0" smtClean="0">
                <a:solidFill>
                  <a:srgbClr val="7030A0"/>
                </a:solidFill>
                <a:latin typeface="Bookman Old Style" pitchFamily="18" charset="0"/>
              </a:rPr>
              <a:t>решайте </a:t>
            </a:r>
            <a:r>
              <a:rPr lang="ru-RU" sz="2800" dirty="0">
                <a:solidFill>
                  <a:srgbClr val="7030A0"/>
                </a:solidFill>
                <a:latin typeface="Bookman Old Style" pitchFamily="18" charset="0"/>
              </a:rPr>
              <a:t>без него.</a:t>
            </a:r>
          </a:p>
          <a:p>
            <a:pPr marL="514350" indent="-514350">
              <a:buFontTx/>
              <a:buNone/>
            </a:pPr>
            <a:r>
              <a:rPr lang="ru-RU" sz="2800" dirty="0">
                <a:solidFill>
                  <a:srgbClr val="7030A0"/>
                </a:solidFill>
                <a:latin typeface="Bookman Old Style" pitchFamily="18" charset="0"/>
              </a:rPr>
              <a:t>Будьте внимательны к жалобам ребенка на </a:t>
            </a:r>
            <a:endParaRPr lang="ru-RU" sz="2800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marL="514350" indent="-514350">
              <a:buFontTx/>
              <a:buNone/>
            </a:pPr>
            <a:r>
              <a:rPr lang="ru-RU" sz="2800" dirty="0" smtClean="0">
                <a:solidFill>
                  <a:srgbClr val="7030A0"/>
                </a:solidFill>
                <a:latin typeface="Bookman Old Style" pitchFamily="18" charset="0"/>
              </a:rPr>
              <a:t>головную </a:t>
            </a:r>
            <a:r>
              <a:rPr lang="ru-RU" sz="2800" dirty="0">
                <a:solidFill>
                  <a:srgbClr val="7030A0"/>
                </a:solidFill>
                <a:latin typeface="Bookman Old Style" pitchFamily="18" charset="0"/>
              </a:rPr>
              <a:t>боль, усталость, плохое </a:t>
            </a:r>
            <a:endParaRPr lang="ru-RU" sz="2800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marL="514350" indent="-514350">
              <a:buFontTx/>
              <a:buNone/>
            </a:pPr>
            <a:r>
              <a:rPr lang="ru-RU" sz="2800" dirty="0" smtClean="0">
                <a:solidFill>
                  <a:srgbClr val="7030A0"/>
                </a:solidFill>
                <a:latin typeface="Bookman Old Style" pitchFamily="18" charset="0"/>
              </a:rPr>
              <a:t>самочувствие</a:t>
            </a:r>
            <a:r>
              <a:rPr lang="ru-RU" sz="2800" dirty="0">
                <a:solidFill>
                  <a:srgbClr val="7030A0"/>
                </a:solidFill>
                <a:latin typeface="Bookman Old Style" pitchFamily="18" charset="0"/>
              </a:rPr>
              <a:t>. Чаще всего это объективные </a:t>
            </a:r>
            <a:endParaRPr lang="ru-RU" sz="2800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marL="514350" indent="-514350">
              <a:buFontTx/>
              <a:buNone/>
            </a:pPr>
            <a:r>
              <a:rPr lang="ru-RU" sz="2800" dirty="0" smtClean="0">
                <a:solidFill>
                  <a:srgbClr val="7030A0"/>
                </a:solidFill>
                <a:latin typeface="Bookman Old Style" pitchFamily="18" charset="0"/>
              </a:rPr>
              <a:t>показатели </a:t>
            </a:r>
            <a:r>
              <a:rPr lang="ru-RU" sz="2800" dirty="0">
                <a:solidFill>
                  <a:srgbClr val="FF0000"/>
                </a:solidFill>
                <a:latin typeface="Bookman Old Style" pitchFamily="18" charset="0"/>
              </a:rPr>
              <a:t>переутомления.</a:t>
            </a:r>
          </a:p>
          <a:p>
            <a:pPr marL="514350" indent="-514350">
              <a:buFontTx/>
              <a:buNone/>
            </a:pPr>
            <a:r>
              <a:rPr lang="ru-RU" sz="2800" dirty="0">
                <a:solidFill>
                  <a:srgbClr val="7030A0"/>
                </a:solidFill>
                <a:latin typeface="Bookman Old Style" pitchFamily="18" charset="0"/>
              </a:rPr>
              <a:t>Успокойте ребенка перед сном, снимите </a:t>
            </a:r>
            <a:endParaRPr lang="ru-RU" sz="2800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marL="514350" indent="-514350">
              <a:buFontTx/>
              <a:buNone/>
            </a:pPr>
            <a:r>
              <a:rPr lang="ru-RU" sz="2800" dirty="0" smtClean="0">
                <a:solidFill>
                  <a:srgbClr val="7030A0"/>
                </a:solidFill>
                <a:latin typeface="Bookman Old Style" pitchFamily="18" charset="0"/>
              </a:rPr>
              <a:t>напряжение</a:t>
            </a:r>
            <a:r>
              <a:rPr lang="ru-RU" sz="2800" dirty="0">
                <a:solidFill>
                  <a:srgbClr val="7030A0"/>
                </a:solidFill>
                <a:latin typeface="Bookman Old Style" pitchFamily="18" charset="0"/>
              </a:rPr>
              <a:t>, накопившееся за день.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9144000" cy="1143000"/>
          </a:xfrm>
          <a:gradFill rotWithShape="0">
            <a:gsLst>
              <a:gs pos="0">
                <a:srgbClr val="FDEADA">
                  <a:alpha val="0"/>
                </a:srgbClr>
              </a:gs>
              <a:gs pos="39999">
                <a:srgbClr val="FAC090">
                  <a:alpha val="23999"/>
                </a:srgbClr>
              </a:gs>
              <a:gs pos="70000">
                <a:srgbClr val="E46C0A">
                  <a:alpha val="41999"/>
                </a:srgbClr>
              </a:gs>
              <a:gs pos="100000">
                <a:srgbClr val="FF0000">
                  <a:alpha val="59999"/>
                </a:srgbClr>
              </a:gs>
            </a:gsLst>
            <a:lin ang="5400000" scaled="0"/>
          </a:gradFill>
          <a:ln/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3200" b="1" kern="120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Памятка для родителей №1.</a:t>
            </a:r>
            <a:br>
              <a:rPr lang="ru-RU" sz="3200" b="1" kern="120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</a:br>
            <a:r>
              <a:rPr lang="ru-RU" sz="3200" b="1" kern="120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Проблемы здоровья связанные с изменением статуса ребёнка: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0" y="1989138"/>
            <a:ext cx="9144000" cy="48688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Соблюдайте режим дня. Укладывайте спать в 21.00.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Наблюдение за правильной посадкой во время выполнения домашних заданий, соблюдение светового режима.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Предупреждение близорукости, искривление позвоночника тренировка мелких мышц кистей рук.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Организация полноценного питания. Витаминизированное питание.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Забота родителей о закаливании ребёнка, максимальное развитие двигательной активности (кружки, спортивные секции).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Воспитание самостоятельности и ответственности ребёнка.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9144000" cy="1143000"/>
          </a:xfrm>
          <a:gradFill rotWithShape="0">
            <a:gsLst>
              <a:gs pos="0">
                <a:srgbClr val="FDEADA">
                  <a:alpha val="0"/>
                </a:srgbClr>
              </a:gs>
              <a:gs pos="39999">
                <a:srgbClr val="FAC090">
                  <a:alpha val="23999"/>
                </a:srgbClr>
              </a:gs>
              <a:gs pos="70000">
                <a:srgbClr val="E46C0A">
                  <a:alpha val="41999"/>
                </a:srgbClr>
              </a:gs>
              <a:gs pos="100000">
                <a:srgbClr val="FF0000">
                  <a:alpha val="59999"/>
                </a:srgbClr>
              </a:gs>
            </a:gsLst>
            <a:lin ang="5400000" scaled="0"/>
          </a:gradFill>
          <a:ln/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2800" b="1" kern="120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Памятка для родителей №2.</a:t>
            </a:r>
            <a:br>
              <a:rPr lang="ru-RU" sz="2800" b="1" kern="120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</a:br>
            <a:r>
              <a:rPr lang="ru-RU" sz="2800" b="1" kern="120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Важные  у с л о в и я  психологической комфортности в жизни первоклассника: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>
          <a:xfrm>
            <a:off x="0" y="1571625"/>
            <a:ext cx="9144000" cy="52863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создание благоприятного психологического климата по отношению к ребенку со стороны всех членов семьи;</a:t>
            </a:r>
          </a:p>
          <a:p>
            <a:pPr>
              <a:lnSpc>
                <a:spcPct val="80000"/>
              </a:lnSpc>
            </a:pP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роль самооценки ребенка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адаптации к школе (чем ниже самооценка, тем больше трудностей у ребенка в школе); 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интереса к школе, прожитому школьному дню;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обязательное знакомство с ребятами по классу и возможность их общения после школы;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недопустимость физических мер воздействия, запугивания, критики в адрес ребенка, особенно в присутствии третьих лиц (бабушек, дедушек, сверстников); 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исключение таких мер наказания, как лишение удовольствий, физические и психические наказания;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учет темперамента в период адаптации к школьному обучению; 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предоставление ребенку самостоятельности в учебной работе и организация контроля за его учебной деятельностью;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поощрение ребенка не только за учебные успехи, но и моральное стимулирование его достижений;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развитие самоконтроля и самооценки, самодостаточности ребенка.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Rectangle 2"/>
          <p:cNvGrpSpPr>
            <a:grpSpLocks noGrp="1"/>
          </p:cNvGrpSpPr>
          <p:nvPr/>
        </p:nvGrpSpPr>
        <p:grpSpPr bwMode="auto">
          <a:xfrm>
            <a:off x="-6350" y="182563"/>
            <a:ext cx="9156700" cy="1152525"/>
            <a:chOff x="-4" y="115"/>
            <a:chExt cx="5768" cy="726"/>
          </a:xfrm>
        </p:grpSpPr>
        <p:pic>
          <p:nvPicPr>
            <p:cNvPr id="34819" name="Rectangle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115"/>
              <a:ext cx="5768" cy="726"/>
            </a:xfrm>
            <a:prstGeom prst="rect">
              <a:avLst/>
            </a:prstGeom>
            <a:noFill/>
          </p:spPr>
        </p:pic>
        <p:sp>
          <p:nvSpPr>
            <p:cNvPr id="34820" name="Text Box 4"/>
            <p:cNvSpPr txBox="1">
              <a:spLocks noChangeArrowheads="1"/>
            </p:cNvSpPr>
            <p:nvPr/>
          </p:nvSpPr>
          <p:spPr bwMode="auto">
            <a:xfrm>
              <a:off x="0" y="119"/>
              <a:ext cx="576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900" b="1" dirty="0">
                  <a:latin typeface="Cambria" pitchFamily="18" charset="0"/>
                </a:rPr>
                <a:t>Правила предложенные известным педагогом и психологом </a:t>
              </a:r>
              <a:r>
                <a:rPr lang="ru-RU" sz="2900" b="1" dirty="0" err="1" smtClean="0">
                  <a:latin typeface="Cambria" pitchFamily="18" charset="0"/>
                </a:rPr>
                <a:t>Симоном</a:t>
              </a:r>
              <a:r>
                <a:rPr lang="ru-RU" sz="2900" b="1" dirty="0" smtClean="0">
                  <a:latin typeface="Cambria" pitchFamily="18" charset="0"/>
                </a:rPr>
                <a:t> </a:t>
              </a:r>
              <a:r>
                <a:rPr lang="ru-RU" sz="2900" b="1" dirty="0">
                  <a:latin typeface="Cambria" pitchFamily="18" charset="0"/>
                </a:rPr>
                <a:t>Соловейчиком:</a:t>
              </a:r>
              <a:r>
                <a:rPr lang="ru-RU" sz="3600" b="1" dirty="0">
                  <a:solidFill>
                    <a:srgbClr val="F2F2F2"/>
                  </a:solidFill>
                  <a:latin typeface="Cambria" pitchFamily="18" charset="0"/>
                </a:rPr>
                <a:t> </a:t>
              </a:r>
            </a:p>
          </p:txBody>
        </p:sp>
      </p:grp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>
          <a:xfrm>
            <a:off x="250824" y="1571625"/>
            <a:ext cx="6697439" cy="52863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Не отнимай чужого, но и свое не отдавай.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* Попросили – дай, пытаются отнять – старайся защититься.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* Не дерись без причины.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* Зовут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играть – иди, не зовут – спроси разрешения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играть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вместе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это не стыдно.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* Играй честно, не подводи своих товарищей.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* Не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дразни никого, не канючь, не выпрашивай ничего. Два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ни у кого ничего не проси.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* Из-за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отметок не плачь, будь гордым. С учителем из-за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отметок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не спорь и на учителя за отметки не обижайся.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Старайся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все делать вовремя и думай о хороших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результатах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они обязательно у тебя будут.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* Не ябедничай и не наговаривай ни на кого.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* Старайся быть аккуратным.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* Почаще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говори: давай дружить, давай играть, давай вместе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пойдем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домой.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* Помни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: ты не лучше всех, ты не хуже всех! Ты –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неповторимый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для самого себя, родителей, учителей, друзей!</a:t>
            </a:r>
          </a:p>
        </p:txBody>
      </p:sp>
      <p:pic>
        <p:nvPicPr>
          <p:cNvPr id="348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2060575"/>
            <a:ext cx="196373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88" y="450850"/>
            <a:ext cx="8882062" cy="1060450"/>
          </a:xfrm>
        </p:spPr>
      </p:pic>
      <p:sp>
        <p:nvSpPr>
          <p:cNvPr id="36867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17663"/>
            <a:ext cx="8229600" cy="4429125"/>
          </a:xfrm>
        </p:spPr>
        <p:txBody>
          <a:bodyPr/>
          <a:lstStyle/>
          <a:p>
            <a:pPr marL="514350" indent="-514350">
              <a:buFontTx/>
              <a:buChar char="-"/>
            </a:pPr>
            <a:r>
              <a:rPr lang="ru-RU" sz="2400">
                <a:solidFill>
                  <a:srgbClr val="002060"/>
                </a:solidFill>
                <a:latin typeface="Bookman Old Style" pitchFamily="18" charset="0"/>
              </a:rPr>
              <a:t>Тысячу раз говорили тебе, что…</a:t>
            </a:r>
          </a:p>
          <a:p>
            <a:pPr marL="514350" indent="-514350">
              <a:buFontTx/>
              <a:buChar char="-"/>
            </a:pPr>
            <a:r>
              <a:rPr lang="ru-RU" sz="2400">
                <a:solidFill>
                  <a:srgbClr val="002060"/>
                </a:solidFill>
                <a:latin typeface="Bookman Old Style" pitchFamily="18" charset="0"/>
              </a:rPr>
              <a:t>Сколько раз надо повторить…</a:t>
            </a:r>
          </a:p>
          <a:p>
            <a:pPr marL="514350" indent="-514350">
              <a:buFontTx/>
              <a:buChar char="-"/>
            </a:pPr>
            <a:r>
              <a:rPr lang="ru-RU" sz="2400">
                <a:solidFill>
                  <a:srgbClr val="002060"/>
                </a:solidFill>
                <a:latin typeface="Bookman Old Style" pitchFamily="18" charset="0"/>
              </a:rPr>
              <a:t>И о чем ты только думаешь…</a:t>
            </a:r>
          </a:p>
          <a:p>
            <a:pPr marL="514350" indent="-514350">
              <a:buFontTx/>
              <a:buChar char="-"/>
            </a:pPr>
            <a:r>
              <a:rPr lang="ru-RU" sz="2400">
                <a:solidFill>
                  <a:srgbClr val="002060"/>
                </a:solidFill>
                <a:latin typeface="Bookman Old Style" pitchFamily="18" charset="0"/>
              </a:rPr>
              <a:t>Неужели так трудно запомнить!...</a:t>
            </a:r>
          </a:p>
          <a:p>
            <a:pPr marL="514350" indent="-514350">
              <a:buFontTx/>
              <a:buChar char="-"/>
            </a:pPr>
            <a:r>
              <a:rPr lang="ru-RU" sz="2400">
                <a:solidFill>
                  <a:srgbClr val="002060"/>
                </a:solidFill>
                <a:latin typeface="Bookman Old Style" pitchFamily="18" charset="0"/>
              </a:rPr>
              <a:t>Ты становишься невыносимым…</a:t>
            </a:r>
          </a:p>
          <a:p>
            <a:pPr marL="514350" indent="-514350">
              <a:buFontTx/>
              <a:buChar char="-"/>
            </a:pPr>
            <a:r>
              <a:rPr lang="ru-RU" sz="2400">
                <a:solidFill>
                  <a:srgbClr val="002060"/>
                </a:solidFill>
                <a:latin typeface="Bookman Old Style" pitchFamily="18" charset="0"/>
              </a:rPr>
              <a:t>Отстань, мне некогда…</a:t>
            </a:r>
          </a:p>
          <a:p>
            <a:pPr marL="514350" indent="-514350">
              <a:buFontTx/>
              <a:buChar char="-"/>
            </a:pPr>
            <a:r>
              <a:rPr lang="ru-RU" sz="2400">
                <a:solidFill>
                  <a:srgbClr val="002060"/>
                </a:solidFill>
                <a:latin typeface="Bookman Old Style" pitchFamily="18" charset="0"/>
              </a:rPr>
              <a:t>Иди, сам подумай (или читай еще раз)…</a:t>
            </a:r>
          </a:p>
          <a:p>
            <a:pPr marL="514350" indent="-514350">
              <a:buFontTx/>
              <a:buChar char="-"/>
            </a:pPr>
            <a:r>
              <a:rPr lang="ru-RU" sz="2400">
                <a:solidFill>
                  <a:srgbClr val="002060"/>
                </a:solidFill>
                <a:latin typeface="Bookman Old Style" pitchFamily="18" charset="0"/>
              </a:rPr>
              <a:t>Почему Лена (Вася, Петя и т.д.) такая умница, а ты  - нет?!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Адаптация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-это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268760"/>
            <a:ext cx="4787900" cy="4098578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ru-RU" sz="3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естественное состояние человека, проявляющееся в приспособлении (привыкании) к новым условиям жизни, новой деятельности, новым социальным контактам, новым социальным ролям</a:t>
            </a:r>
          </a:p>
          <a:p>
            <a:pPr algn="ctr"/>
            <a:endParaRPr lang="ru-RU" sz="2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4340" name="Рисунок 3" descr="13774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268413"/>
            <a:ext cx="4051300" cy="51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8450" y="450850"/>
            <a:ext cx="8699500" cy="1060450"/>
          </a:xfrm>
        </p:spPr>
      </p:pic>
      <p:sp>
        <p:nvSpPr>
          <p:cNvPr id="37891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831975"/>
            <a:ext cx="8229600" cy="4214813"/>
          </a:xfrm>
        </p:spPr>
        <p:txBody>
          <a:bodyPr/>
          <a:lstStyle/>
          <a:p>
            <a:pPr marL="514350" indent="-514350">
              <a:buFontTx/>
              <a:buChar char="-"/>
            </a:pPr>
            <a:r>
              <a:rPr lang="ru-RU" sz="2800">
                <a:solidFill>
                  <a:srgbClr val="002060"/>
                </a:solidFill>
                <a:latin typeface="Bookman Old Style" pitchFamily="18" charset="0"/>
              </a:rPr>
              <a:t>Ты у меня умница!</a:t>
            </a:r>
          </a:p>
          <a:p>
            <a:pPr marL="514350" indent="-514350">
              <a:buFontTx/>
              <a:buChar char="-"/>
            </a:pPr>
            <a:r>
              <a:rPr lang="ru-RU" sz="2800">
                <a:solidFill>
                  <a:srgbClr val="002060"/>
                </a:solidFill>
                <a:latin typeface="Bookman Old Style" pitchFamily="18" charset="0"/>
              </a:rPr>
              <a:t>Как здорово, молодец!</a:t>
            </a:r>
          </a:p>
          <a:p>
            <a:pPr marL="514350" indent="-514350">
              <a:buFontTx/>
              <a:buChar char="-"/>
            </a:pPr>
            <a:r>
              <a:rPr lang="ru-RU" sz="2800">
                <a:solidFill>
                  <a:srgbClr val="002060"/>
                </a:solidFill>
                <a:latin typeface="Bookman Old Style" pitchFamily="18" charset="0"/>
              </a:rPr>
              <a:t>Как хорошо у тебя получилось, научи меня!</a:t>
            </a:r>
          </a:p>
          <a:p>
            <a:pPr marL="514350" indent="-514350">
              <a:buFontTx/>
              <a:buChar char="-"/>
            </a:pPr>
            <a:r>
              <a:rPr lang="ru-RU" sz="2800">
                <a:solidFill>
                  <a:srgbClr val="002060"/>
                </a:solidFill>
                <a:latin typeface="Bookman Old Style" pitchFamily="18" charset="0"/>
              </a:rPr>
              <a:t>Спасибо тебе…</a:t>
            </a:r>
          </a:p>
          <a:p>
            <a:pPr marL="514350" indent="-514350">
              <a:buFontTx/>
              <a:buChar char="-"/>
            </a:pPr>
            <a:r>
              <a:rPr lang="ru-RU" sz="2800">
                <a:solidFill>
                  <a:srgbClr val="002060"/>
                </a:solidFill>
                <a:latin typeface="Bookman Old Style" pitchFamily="18" charset="0"/>
              </a:rPr>
              <a:t>Если бы ты не помог (помогла), мне бы одной не справиться!</a:t>
            </a:r>
          </a:p>
          <a:p>
            <a:pPr marL="514350" indent="-514350">
              <a:buFontTx/>
              <a:buChar char="-"/>
            </a:pPr>
            <a:endParaRPr lang="ru-RU" sz="240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490066"/>
          </a:xfrm>
        </p:spPr>
        <p:txBody>
          <a:bodyPr/>
          <a:lstStyle/>
          <a:p>
            <a:r>
              <a:rPr lang="ru-RU" sz="4000" b="1" dirty="0">
                <a:solidFill>
                  <a:srgbClr val="0070C0"/>
                </a:solidFill>
              </a:rPr>
              <a:t>Советы родителям:</a:t>
            </a:r>
            <a:br>
              <a:rPr lang="ru-RU" sz="4000" b="1" dirty="0">
                <a:solidFill>
                  <a:srgbClr val="0070C0"/>
                </a:solidFill>
              </a:rPr>
            </a:b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696"/>
            <a:ext cx="8713788" cy="604941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Нужно стараться, чтобы ребёнок дольше оставался 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«почемучкой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Школьник, не задающий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вопросов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- это повод для родительской тревоги.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«Любознательность создаёт учёных». Надо учить задавать вопросы, прежде всего самому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себе,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использовать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словари и т.п. Родители должны провоцировать задавание вопросов и ни в коем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случае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 отмахиваться от них.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 должны формировать 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культ интеллекта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– в создании домашней библиотеки, в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интересных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беседах, спорах. Объяснить ребёнку, что бесполезных знаний нет: всякое знание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приносит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пользу, только одно – сегодня, другое – завтра. Нужно всё начинать делать вместе с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ребёнком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Нужно ставить ребёнка в 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ситуацию размышления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Умение размышлять сформирует у него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представление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последствиях каждого действия. Задача взрослого не столько в том, чтобы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отвечать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вопрос ребёнка, сколько в том, чтобы побудить его думать, предлагать, выбирать…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Нужно научить ребёнка 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анализировать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свою работу. Не указывать на совершённую ошибку в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а направлять его внимание на поиск её. Необходимо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развивать внимание и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память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ребёнка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Благоприятно действует на него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ситуация успеха.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Она удовлетворяет потребность ребёнка в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самоуважении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повышении престижа. Всегда можно найти какие-то успехи ребёнка, сравнивая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предыдущие успехи, отмечая его продвижение вперёд. Но нельзя сравнивать их с другими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детьми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Оценивая результаты деятельности ребёнка,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 переносить их на личность самого ребёнка.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Он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личность всегда хороший и желанный для своих родителей. Нельзя сказать: «Ты всегда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неаккуратный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», а нужно: «Вот эта часть работы сделана неаккуратно».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Почаще ставить себя на место своего ребёнка и вспоминать себя в его возрасте.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156575" cy="648618"/>
          </a:xfrm>
        </p:spPr>
        <p:txBody>
          <a:bodyPr/>
          <a:lstStyle/>
          <a:p>
            <a:r>
              <a:rPr lang="ru-RU" sz="1800" b="1" dirty="0">
                <a:solidFill>
                  <a:schemeClr val="hlink"/>
                </a:solidFill>
              </a:rPr>
              <a:t>Одинаково не правы как те родители, которые предоставляют первоклашке полную самостоятельность, так и те, которые</a:t>
            </a:r>
            <a:br>
              <a:rPr lang="ru-RU" sz="1800" b="1" dirty="0">
                <a:solidFill>
                  <a:schemeClr val="hlink"/>
                </a:solidFill>
              </a:rPr>
            </a:br>
            <a:r>
              <a:rPr lang="ru-RU" sz="1800" b="1" dirty="0">
                <a:solidFill>
                  <a:schemeClr val="hlink"/>
                </a:solidFill>
              </a:rPr>
              <a:t>устанавливают тотальный контроль за всей его деятельностью</a:t>
            </a:r>
            <a:r>
              <a:rPr lang="ru-RU" sz="2800" b="1" dirty="0">
                <a:solidFill>
                  <a:schemeClr val="hlink"/>
                </a:solidFill>
              </a:rPr>
              <a:t>.</a:t>
            </a:r>
            <a:br>
              <a:rPr lang="ru-RU" sz="2800" b="1" dirty="0">
                <a:solidFill>
                  <a:schemeClr val="hlink"/>
                </a:solidFill>
              </a:rPr>
            </a:br>
            <a:r>
              <a:rPr lang="ru-RU" sz="2800" dirty="0">
                <a:solidFill>
                  <a:schemeClr val="hlink"/>
                </a:solidFill>
              </a:rPr>
              <a:t/>
            </a:r>
            <a:br>
              <a:rPr lang="ru-RU" sz="2800" dirty="0">
                <a:solidFill>
                  <a:schemeClr val="hlink"/>
                </a:solidFill>
              </a:rPr>
            </a:br>
            <a:endParaRPr lang="ru-RU" sz="2800" dirty="0">
              <a:solidFill>
                <a:schemeClr val="hlink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719"/>
            <a:ext cx="8229600" cy="5506369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«Уроки задают тебе, ты их и делай», - заявляет усталая мама, приходя с работы поздним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вечером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Услышав подобную фразу, ребенок ощущает ваше глубокое равнодушие к своим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нуждам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«Ну, что нам сегодня задано?» - спрашивает бабушка, распаковывая портфель и листая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страницы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учебника. В такой ситуации первоклашка скоро придет к выводу, что учеба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больше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нужна взрослым, и они сами все сделают, нечего даже напрягаться.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Лучший вариант – сидеть рядом с ребенком, наблюдать за его работой, быть готовым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помочь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но не вмешиваться без его просьбы. После выполнения задания спокойно спросите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доволен ли он своей работой, что получилось хорошо, а что – не очень.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 уроки нужно садиться через час-полтора после возвращения из школы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когда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уже слегка отдохнул, но еще не успел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перевозбудиться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от домашних игр и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развлечений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Между выполнением уроков следует делать перерывы.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15-20 минут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занятий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5 минут отдыха.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Чередуйте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устные и письменные задания.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Начинайте приготовление уроков с самых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трудоемких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или тех, что даются ученику тяжелее остальных.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Очень важно приучить ребенка к самоконтролю.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После выполнения задания попросите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сына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или дочь проверить написанное. Если он сам нашел и исправил ошибку – обязательно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похвалите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! Лишь когда самопроверка войдет в привычку, можно прекратить напоминать. 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5888"/>
            <a:ext cx="8964488" cy="6553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Ошибки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ребенка не должны вас раздражать, они должны удивлять.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Дайте ребенку почувствовать вашу уверенность в его успехе. Не ругайте за ошибки, не восклицайте: «Мы столько раз писали это слово, а ты опять пишешь неправильно!» Лучше удивитесь: «Ой! Как же это получилось?»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Встречая ребенка из школы, постарайтесь усилить в нем положительные впечатления и не акцентировать внимание на негативных.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Поставьте вопрос так: «Что сегодня было хорошего? Что было самое интересное?»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После выполнения уроков похвалите ребенка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«Ты сегодня так быстро и хорошо все сделал!» Радуйтесь его успехам и новым знаниям: «Неужели ты уже знаешь, как решать такие сложные задачи?»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Ключ к успеху –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понимание трудностей ребенка и спокойная родительская уверенность в его возможностях.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С такой поддержкой ребенок будет чувствовать себя в безопасности и легче справится с любыми сложностями.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Перед сном шепните ребенку на ушко: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«Я так счастлива, что ты у меня есть!»</a:t>
            </a:r>
          </a:p>
          <a:p>
            <a:pPr>
              <a:lnSpc>
                <a:spcPct val="80000"/>
              </a:lnSpc>
            </a:pPr>
            <a:endParaRPr lang="ru-RU" sz="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>
                <a:solidFill>
                  <a:schemeClr val="bg1"/>
                </a:solidFill>
                <a:latin typeface="Georgia" pitchFamily="18" charset="0"/>
              </a:rPr>
              <a:t>Необходимость укрепления психики ребёнка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5483225" cy="4525962"/>
          </a:xfrm>
        </p:spPr>
        <p:txBody>
          <a:bodyPr/>
          <a:lstStyle/>
          <a:p>
            <a:r>
              <a:rPr lang="ru-RU" b="1" i="1">
                <a:latin typeface="Times New Roman" pitchFamily="18" charset="0"/>
              </a:rPr>
              <a:t>Развитие его мышления и эмоционально-волевой сферы</a:t>
            </a:r>
          </a:p>
          <a:p>
            <a:r>
              <a:rPr lang="ru-RU" b="1" i="1">
                <a:latin typeface="Times New Roman" pitchFamily="18" charset="0"/>
              </a:rPr>
              <a:t>Нейтрализация страхов и негативных переживаний</a:t>
            </a:r>
          </a:p>
        </p:txBody>
      </p:sp>
      <p:pic>
        <p:nvPicPr>
          <p:cNvPr id="51204" name="Picture 4" descr="День-семь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981075"/>
            <a:ext cx="3168650" cy="2627313"/>
          </a:xfrm>
          <a:prstGeom prst="rect">
            <a:avLst/>
          </a:prstGeom>
          <a:noFill/>
        </p:spPr>
      </p:pic>
      <p:pic>
        <p:nvPicPr>
          <p:cNvPr id="51205" name="Picture 5" descr="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365625"/>
            <a:ext cx="2449512" cy="2087563"/>
          </a:xfrm>
          <a:prstGeom prst="rect">
            <a:avLst/>
          </a:prstGeom>
          <a:noFill/>
        </p:spPr>
      </p:pic>
      <p:pic>
        <p:nvPicPr>
          <p:cNvPr id="51206" name="Picture 6" descr="skola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4221163"/>
            <a:ext cx="2519362" cy="2303462"/>
          </a:xfrm>
          <a:prstGeom prst="rect">
            <a:avLst/>
          </a:prstGeom>
          <a:noFill/>
        </p:spPr>
      </p:pic>
      <p:pic>
        <p:nvPicPr>
          <p:cNvPr id="51207" name="Picture 7" descr="alcogoliz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4292600"/>
            <a:ext cx="1646238" cy="22050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Когда уместна тревога?</a:t>
            </a:r>
            <a:b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Обычно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Снижается первоначально непосредственный интерес к школе, занятиям.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Начинает время от времени ныть, что учиться надоело (особенно в конце недели и четверти), но активно интересуется всем остальным.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Радуется, когда не надо делать домашнее задание.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Время от времени хочет остаться дома, пропустить уроки.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Иногда выражает недовольство учителем или опасения по его поводу.</a:t>
            </a:r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Опасно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Полное отсутствие интереса к учёбе,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Делает уроки только «из-под палки»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Нежелание ходить в школу и вообще учиться выражается постоянно и открыто в формах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активного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протеста, либо симптомами болезней (кашель, насморк, рвота, понос), которые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кончаются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сразу после того, как разрешат остаться дома, либо, что гораздо реже, простой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симуляцией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этих симптомов.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Очень не любит или боится учителя, испытывает по отношению к нему страх, бессилие или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агрессию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Ничего не интересно, безразличен ко всему, даже играм, если они требуют хоть какого-то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напряжения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Вялость и безынициативность, когда дело касается школы и уроков</a:t>
            </a:r>
          </a:p>
          <a:p>
            <a:pPr algn="just">
              <a:lnSpc>
                <a:spcPct val="80000"/>
              </a:lnSpc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Беспокоиться нужно тогда,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когда нежелание учиться является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устойчивым,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выражается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активно,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отражает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основное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отношение ребёнка к школе.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Уровни адаптации: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Оптимальный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– высокие адаптационные результаты при адекватных условиях;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Высокий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– избыточный уровень; высокие результаты адаптации, достигнутые благодаря значительному психическому и моральному напряжению;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Низкий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– обусловлен недостаточной требовательностью к себе;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Дезадаптационный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– плохое эмоциональное самочувствие; невротические реакции (неумение приспосабливаться к школьной жизни).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Школа – это не страшно!</a:t>
            </a:r>
            <a:b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229600" cy="554513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Робость и неуверенность перед школой возникает у большинства детей младшего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школьного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возраста, многие не хотят идти в школу.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И лучше чем родители уладить эту проблему никто не сможет.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Утром поднимите ребёнка пораньше, чтобы неторопливо, спокойно собраться в школу.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Помните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спешка усиливает тревожность.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Постарайтесь накормить ребёнка его любимым блюдом. Вкусная, съеденная с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удовольствием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пища поднимает настроение.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Одежда, в которую вы нарядили ребёнка, должна нравиться не только вам, но и ему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при этом она должна быть максимально удобной, чтобы он не чувствовал себя в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неловко. Когда человек себе нравится, он чувствует себя увереннее.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Когда ребёнок приходит с хорошими отметками, хвалите его. А в конце четверти устройте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ним праздник. Играйте с ним дома в «Школу», пусть он побудит учителем, и вы сможете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увидеть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его отношение к школе.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Решайте возникшие трудности совместно с учителем, и не умалчивайте проблему.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Пусть школа для вашего ребёнка будет дверью в сказку!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0070C0"/>
                </a:solidFill>
              </a:rPr>
              <a:t>Школа тоже не </a:t>
            </a:r>
            <a:r>
              <a:rPr lang="ru-RU" sz="4000" dirty="0" smtClean="0">
                <a:solidFill>
                  <a:srgbClr val="0070C0"/>
                </a:solidFill>
              </a:rPr>
              <a:t>та</a:t>
            </a:r>
            <a:r>
              <a:rPr lang="ru-RU" sz="4000" dirty="0">
                <a:solidFill>
                  <a:srgbClr val="0070C0"/>
                </a:solidFill>
              </a:rPr>
              <a:t/>
            </a:r>
            <a:br>
              <a:rPr lang="ru-RU" sz="4000" dirty="0">
                <a:solidFill>
                  <a:srgbClr val="0070C0"/>
                </a:solidFill>
              </a:rPr>
            </a:b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2" y="1196975"/>
            <a:ext cx="8424167" cy="56610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Приоритетная цель современной школы – личностно-ориентированное обучение. </a:t>
            </a:r>
          </a:p>
          <a:p>
            <a:pPr>
              <a:lnSpc>
                <a:spcPct val="80000"/>
              </a:lnSpc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Задачи построения такого обучения: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§ Сформировать все психические процессы, которые обеспечат полноценное образование.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§ Развить коммуникативную деятельность, умение общаться и сотрудничать с другими людьми.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§ Сформировать учебную деятельность. Научить ребёнка учиться: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 уметь принимать учебную задачу;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 находить способы её решения;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 отбирать нужные средства;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 контролировать свои шаги;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 самому оценивать полученные результаты.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Какие плюсы даёт такое обучение?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Ученику: 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развитие ума, воли, чувств, формирование потребности учиться; радость от свободного умственного труда, творчества и общения; самостоятельность, уверенность, ответственность; стремление к сотрудничеству.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Учителю: 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изменение взгляда на образование ученика; технологию развития личности учащихся, их познавательных и созидательных способностей; расширение возможностей для творчества.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Родителям: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уверенность в успешном будущем своего ребёнка.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Овладение навыками учебной деятельности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Освоение организационных навыков ( внешняя и внутренняя готовность к уроку, порядок на столе, в портфеле, в тетради, контроль за наличием школьных принадлежностей)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Умение слушать, действовать по инструкции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мыслительных процессов: анализ, синтез, классификация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Выполнение логических заданий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психических процессов: памяти, внимания, воображения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школьной мотивации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539552" y="5445224"/>
            <a:ext cx="734556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Ребёнок должен «научиться учиться»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Обязан делать то, что ему не всегда хочется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Должен контролировать своё поведение</a:t>
            </a:r>
          </a:p>
        </p:txBody>
      </p:sp>
      <p:pic>
        <p:nvPicPr>
          <p:cNvPr id="22534" name="Picture 6" descr="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4724400"/>
            <a:ext cx="2255837" cy="1692275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 descr="b81db69fee3010142fa7d693aa37006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508500"/>
            <a:ext cx="219551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71438"/>
            <a:ext cx="7931224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адаптационного периода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850" y="1125538"/>
            <a:ext cx="7993063" cy="5235575"/>
          </a:xfrm>
        </p:spPr>
        <p:txBody>
          <a:bodyPr/>
          <a:lstStyle/>
          <a:p>
            <a:pPr>
              <a:buFontTx/>
              <a:buNone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ru-RU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4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– педагогические условия, обеспечивающие </a:t>
            </a:r>
            <a:r>
              <a:rPr lang="ru-RU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благоприятное течение</a:t>
            </a:r>
            <a:r>
              <a:rPr lang="ru-RU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адаптации первоклассников к школьному обучению.</a:t>
            </a:r>
          </a:p>
          <a:p>
            <a:endParaRPr lang="ru-RU" sz="4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Содержимое 2"/>
          <p:cNvSpPr>
            <a:spLocks noGrp="1"/>
          </p:cNvSpPr>
          <p:nvPr>
            <p:ph idx="4294967295"/>
          </p:nvPr>
        </p:nvSpPr>
        <p:spPr>
          <a:xfrm>
            <a:off x="304800" y="1214438"/>
            <a:ext cx="8686800" cy="4786312"/>
          </a:xfrm>
        </p:spPr>
        <p:txBody>
          <a:bodyPr/>
          <a:lstStyle/>
          <a:p>
            <a:pPr marL="514350" indent="-514350" algn="ctr">
              <a:buFontTx/>
              <a:buNone/>
            </a:pPr>
            <a:r>
              <a:rPr lang="ru-RU" sz="6000" dirty="0">
                <a:solidFill>
                  <a:srgbClr val="FF0000"/>
                </a:solidFill>
                <a:latin typeface="Bookman Old Style" pitchFamily="18" charset="0"/>
              </a:rPr>
              <a:t>Желаю удачи </a:t>
            </a:r>
          </a:p>
          <a:p>
            <a:pPr marL="514350" indent="-514350" algn="ctr">
              <a:buFontTx/>
              <a:buNone/>
            </a:pPr>
            <a:r>
              <a:rPr lang="ru-RU" sz="6000" dirty="0">
                <a:solidFill>
                  <a:srgbClr val="FF0000"/>
                </a:solidFill>
                <a:latin typeface="Bookman Old Style" pitchFamily="18" charset="0"/>
              </a:rPr>
              <a:t>в воспитании </a:t>
            </a:r>
          </a:p>
          <a:p>
            <a:pPr marL="514350" indent="-514350" algn="ctr">
              <a:buFontTx/>
              <a:buNone/>
            </a:pPr>
            <a:r>
              <a:rPr lang="ru-RU" sz="6000" dirty="0">
                <a:solidFill>
                  <a:srgbClr val="FF0000"/>
                </a:solidFill>
                <a:latin typeface="Bookman Old Style" pitchFamily="18" charset="0"/>
              </a:rPr>
              <a:t>детей!</a:t>
            </a:r>
          </a:p>
        </p:txBody>
      </p:sp>
      <p:pic>
        <p:nvPicPr>
          <p:cNvPr id="13315" name="Содержимое 3" descr="1252933915_1252300422-shutterstock_104901313.jpg"/>
          <p:cNvPicPr>
            <a:picLocks noChangeAspect="1"/>
          </p:cNvPicPr>
          <p:nvPr/>
        </p:nvPicPr>
        <p:blipFill>
          <a:blip r:embed="rId2" cstate="print"/>
          <a:srcRect l="14607" t="-2000"/>
          <a:stretch>
            <a:fillRect/>
          </a:stretch>
        </p:blipFill>
        <p:spPr bwMode="auto">
          <a:xfrm>
            <a:off x="6659563" y="4149725"/>
            <a:ext cx="2054225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5868144" cy="4525963"/>
          </a:xfrm>
        </p:spPr>
        <p:txBody>
          <a:bodyPr/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Начало обучения в школе – один из наиболее сложных и ответственных моментов, как в социально-психологическом, так и в физиологическом плане.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Школа требует от ребёнка максимальной мобилизации интеллектуальных и физических сил</a:t>
            </a:r>
          </a:p>
        </p:txBody>
      </p:sp>
      <p:pic>
        <p:nvPicPr>
          <p:cNvPr id="50179" name="Picture 3" descr="1260644604_de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404813"/>
            <a:ext cx="2370137" cy="2951162"/>
          </a:xfrm>
          <a:prstGeom prst="rect">
            <a:avLst/>
          </a:prstGeom>
          <a:noFill/>
        </p:spPr>
      </p:pic>
      <p:pic>
        <p:nvPicPr>
          <p:cNvPr id="50180" name="Picture 4" descr="AB66E1E8-C3DD-4FA1-B59B-3200A6BB7049_mw800_mh600_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789040"/>
            <a:ext cx="3311847" cy="26384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Формируется самооценка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личности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Первоклассник уже понимает, что оценка его поступков определяется прежде всего тем, как его поступки выглядят в глазах окружающих людей.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Дети возбудимы, легко отвлекаются, т.к. лобные доли больших полушарий не сформированы, они сформируются к 13 годам.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Особую роль в жизни школьника играет учитель, который выступает как центр его жизни.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Период приспособления к требованиям школы, существует у 1-классников. У одних он длиться 1 месяц, у других 1 четверть, у 3-их растягивается на 1-ый учебный 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964612" cy="12954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класс: учимся составлять расписание</a:t>
            </a:r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3913" y="1858963"/>
            <a:ext cx="3276600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489075"/>
            <a:ext cx="5688012" cy="52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6084888" y="1211263"/>
            <a:ext cx="1944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2B03F5"/>
                </a:solidFill>
              </a:rPr>
              <a:t>Образец:</a:t>
            </a:r>
            <a:r>
              <a:rPr lang="ru-RU" sz="2800" b="1">
                <a:solidFill>
                  <a:srgbClr val="2B03F5"/>
                </a:solidFill>
              </a:rPr>
              <a:t> </a:t>
            </a:r>
            <a:endParaRPr lang="ru-RU" sz="2800" b="1"/>
          </a:p>
        </p:txBody>
      </p:sp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6188" y="4365625"/>
            <a:ext cx="2206625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09587"/>
          </a:xfrm>
        </p:spPr>
        <p:txBody>
          <a:bodyPr lIns="0" rIns="0" bIns="0" anchor="b"/>
          <a:lstStyle/>
          <a:p>
            <a:r>
              <a:rPr lang="ru-RU" sz="31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Оцени свою работу на уроке</a:t>
            </a:r>
          </a:p>
        </p:txBody>
      </p:sp>
      <p:sp>
        <p:nvSpPr>
          <p:cNvPr id="53251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125538"/>
            <a:ext cx="8507413" cy="5427662"/>
          </a:xfrm>
        </p:spPr>
        <p:txBody>
          <a:bodyPr/>
          <a:lstStyle/>
          <a:p>
            <a:pPr marL="273050" indent="-273050"/>
            <a:r>
              <a:rPr lang="en-US"/>
              <a:t>           </a:t>
            </a:r>
            <a:r>
              <a:rPr lang="ru-RU"/>
              <a:t>-  </a:t>
            </a:r>
            <a:r>
              <a:rPr lang="ru-RU" b="1"/>
              <a:t>нет ошибок </a:t>
            </a:r>
            <a:r>
              <a:rPr lang="ru-RU"/>
              <a:t>       </a:t>
            </a:r>
            <a:r>
              <a:rPr lang="ru-RU" b="1">
                <a:solidFill>
                  <a:srgbClr val="0000FA"/>
                </a:solidFill>
              </a:rPr>
              <a:t>Молодец!</a:t>
            </a:r>
          </a:p>
          <a:p>
            <a:pPr marL="273050" indent="-273050">
              <a:buFontTx/>
              <a:buNone/>
            </a:pPr>
            <a:endParaRPr lang="en-US"/>
          </a:p>
          <a:p>
            <a:pPr marL="273050" indent="-273050">
              <a:buFontTx/>
              <a:buNone/>
            </a:pPr>
            <a:r>
              <a:rPr lang="ru-RU"/>
              <a:t>            </a:t>
            </a:r>
            <a:endParaRPr lang="en-US"/>
          </a:p>
          <a:p>
            <a:pPr marL="273050" indent="-273050">
              <a:buFontTx/>
              <a:buNone/>
            </a:pPr>
            <a:r>
              <a:rPr lang="en-US"/>
              <a:t>              </a:t>
            </a:r>
            <a:r>
              <a:rPr lang="ru-RU"/>
              <a:t> -   </a:t>
            </a:r>
            <a:r>
              <a:rPr lang="ru-RU" b="1"/>
              <a:t>1 ошибка           </a:t>
            </a:r>
            <a:r>
              <a:rPr lang="ru-RU" b="1">
                <a:solidFill>
                  <a:srgbClr val="0000FA"/>
                </a:solidFill>
              </a:rPr>
              <a:t>Хорошо!</a:t>
            </a:r>
          </a:p>
          <a:p>
            <a:pPr marL="273050" indent="-273050">
              <a:buFontTx/>
              <a:buNone/>
            </a:pPr>
            <a:endParaRPr lang="ru-RU"/>
          </a:p>
          <a:p>
            <a:pPr marL="273050" indent="-273050">
              <a:buFontTx/>
              <a:buNone/>
            </a:pPr>
            <a:r>
              <a:rPr lang="ru-RU"/>
              <a:t>                - </a:t>
            </a:r>
            <a:r>
              <a:rPr lang="ru-RU" b="1"/>
              <a:t>больше  1 ошибки </a:t>
            </a:r>
            <a:endParaRPr lang="en-US" b="1"/>
          </a:p>
          <a:p>
            <a:pPr marL="273050" indent="-273050">
              <a:buFontTx/>
              <a:buNone/>
            </a:pPr>
            <a:r>
              <a:rPr lang="en-US" b="1"/>
              <a:t>                </a:t>
            </a:r>
            <a:r>
              <a:rPr lang="ru-RU" b="1">
                <a:solidFill>
                  <a:srgbClr val="0000FA"/>
                </a:solidFill>
              </a:rPr>
              <a:t>Нужно  быть внимательным!</a:t>
            </a:r>
          </a:p>
        </p:txBody>
      </p:sp>
      <p:sp>
        <p:nvSpPr>
          <p:cNvPr id="4" name="Овал 3"/>
          <p:cNvSpPr/>
          <p:nvPr/>
        </p:nvSpPr>
        <p:spPr>
          <a:xfrm>
            <a:off x="323850" y="836613"/>
            <a:ext cx="1285875" cy="1143000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ru-RU" sz="6000"/>
          </a:p>
        </p:txBody>
      </p:sp>
      <p:sp>
        <p:nvSpPr>
          <p:cNvPr id="5" name="Овал 4"/>
          <p:cNvSpPr/>
          <p:nvPr/>
        </p:nvSpPr>
        <p:spPr>
          <a:xfrm>
            <a:off x="395288" y="2133600"/>
            <a:ext cx="1285875" cy="1143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ru-RU" sz="6000"/>
          </a:p>
        </p:txBody>
      </p:sp>
      <p:sp>
        <p:nvSpPr>
          <p:cNvPr id="6" name="Овал 5"/>
          <p:cNvSpPr/>
          <p:nvPr/>
        </p:nvSpPr>
        <p:spPr>
          <a:xfrm>
            <a:off x="468313" y="3644900"/>
            <a:ext cx="1223962" cy="10715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ru-RU" sz="6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7777162" cy="1223962"/>
          </a:xfrm>
        </p:spPr>
        <p:txBody>
          <a:bodyPr/>
          <a:lstStyle/>
          <a:p>
            <a:r>
              <a:rPr lang="ru-RU" sz="4000"/>
              <a:t>1 класс: учимся оценивать свое эмоциональное </a:t>
            </a:r>
            <a:br>
              <a:rPr lang="ru-RU" sz="4000"/>
            </a:br>
            <a:r>
              <a:rPr lang="ru-RU" sz="4000"/>
              <a:t>состояние</a:t>
            </a:r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06838"/>
            <a:ext cx="2339975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3429000"/>
            <a:ext cx="6443662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25" name="Line 5"/>
          <p:cNvSpPr>
            <a:spLocks noChangeShapeType="1"/>
          </p:cNvSpPr>
          <p:nvPr/>
        </p:nvSpPr>
        <p:spPr bwMode="auto">
          <a:xfrm flipH="1" flipV="1">
            <a:off x="1979613" y="5778500"/>
            <a:ext cx="647700" cy="5032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 flipH="1">
            <a:off x="1979613" y="4194175"/>
            <a:ext cx="720725" cy="431800"/>
          </a:xfrm>
          <a:prstGeom prst="line">
            <a:avLst/>
          </a:prstGeom>
          <a:noFill/>
          <a:ln w="57150">
            <a:solidFill>
              <a:srgbClr val="29941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9475" y="836613"/>
            <a:ext cx="4454525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Причины </a:t>
            </a:r>
            <a:r>
              <a:rPr lang="ru-RU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дезадаптации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Состояние здоровья</a:t>
            </a:r>
          </a:p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Социально-бытовые условия семьи</a:t>
            </a:r>
          </a:p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Внутрисемейные отношения</a:t>
            </a:r>
          </a:p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Режим дня</a:t>
            </a:r>
          </a:p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Коммуникативные особенности личности </a:t>
            </a:r>
          </a:p>
          <a:p>
            <a:pPr>
              <a:buFontTx/>
              <a:buNone/>
            </a:pP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</a:pP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6388" name="Picture 4" descr="rebenok-uchitsy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4724400"/>
            <a:ext cx="2736850" cy="1812925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1508</Words>
  <Application>Microsoft Office PowerPoint</Application>
  <PresentationFormat>Экран (4:3)</PresentationFormat>
  <Paragraphs>244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Оформление по умолчанию</vt:lpstr>
      <vt:lpstr>Адаптация первоклассника в школе</vt:lpstr>
      <vt:lpstr>Адаптация-это</vt:lpstr>
      <vt:lpstr>Цель адаптационного периода</vt:lpstr>
      <vt:lpstr>Слайд 4</vt:lpstr>
      <vt:lpstr>Формируется самооценка личности </vt:lpstr>
      <vt:lpstr>1 класс: учимся составлять расписание</vt:lpstr>
      <vt:lpstr>Оцени свою работу на уроке</vt:lpstr>
      <vt:lpstr>1 класс: учимся оценивать свое эмоциональное  состояние</vt:lpstr>
      <vt:lpstr>Причины дезадаптации</vt:lpstr>
      <vt:lpstr>Особенности современного первоклассника: </vt:lpstr>
      <vt:lpstr>Как помочь первоклашке?</vt:lpstr>
      <vt:lpstr>Несколько советов психолога</vt:lpstr>
      <vt:lpstr>Слайд 13</vt:lpstr>
      <vt:lpstr>Слайд 14</vt:lpstr>
      <vt:lpstr>Слайд 15</vt:lpstr>
      <vt:lpstr>Памятка для родителей №1. Проблемы здоровья связанные с изменением статуса ребёнка:</vt:lpstr>
      <vt:lpstr>Памятка для родителей №2. Важные  у с л о в и я  психологической комфортности в жизни первоклассника:</vt:lpstr>
      <vt:lpstr>Слайд 18</vt:lpstr>
      <vt:lpstr>Слайд 19</vt:lpstr>
      <vt:lpstr>Слайд 20</vt:lpstr>
      <vt:lpstr>Советы родителям: </vt:lpstr>
      <vt:lpstr>Одинаково не правы как те родители, которые предоставляют первоклашке полную самостоятельность, так и те, которые устанавливают тотальный контроль за всей его деятельностью.  </vt:lpstr>
      <vt:lpstr>Слайд 23</vt:lpstr>
      <vt:lpstr>Необходимость укрепления психики ребёнка</vt:lpstr>
      <vt:lpstr>Когда уместна тревога? </vt:lpstr>
      <vt:lpstr>Опасно </vt:lpstr>
      <vt:lpstr>Школа – это не страшно! </vt:lpstr>
      <vt:lpstr>Школа тоже не та </vt:lpstr>
      <vt:lpstr>Овладение навыками учебной деятельности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первоклассника в школе</dc:title>
  <dc:creator>viki</dc:creator>
  <cp:lastModifiedBy>Пользователь Windows</cp:lastModifiedBy>
  <cp:revision>12</cp:revision>
  <dcterms:created xsi:type="dcterms:W3CDTF">2012-04-15T12:21:49Z</dcterms:created>
  <dcterms:modified xsi:type="dcterms:W3CDTF">2015-10-13T17:14:38Z</dcterms:modified>
</cp:coreProperties>
</file>