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62" r:id="rId3"/>
    <p:sldId id="263" r:id="rId4"/>
    <p:sldId id="261" r:id="rId5"/>
    <p:sldId id="265" r:id="rId6"/>
    <p:sldId id="266" r:id="rId7"/>
    <p:sldId id="257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 autoAdjust="0"/>
    <p:restoredTop sz="93074" autoAdjust="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4A4339-A49F-41F3-8A3A-A3DC18703EC6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E73E0-63E0-47A8-839F-D3F397117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768419-FBDD-4487-832C-AEBB13BA9E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8941A-9CE9-4FA3-8E6C-5542FB46890B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54206-5989-4C8E-8ABD-BA669A95F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009B3-4B25-49B3-9335-75693B4DA9BC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CCA8-E3B6-4BCB-8041-BD13E5EA3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8A08B-32AD-4C74-BFF2-0EE051603B70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62F77-2C8D-4B80-985B-589301D6E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D997D-3D98-4788-AF7F-A2A87B109889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575AE-49E9-407F-846E-D0D7A2E01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CD48C-DDCA-4236-8B3B-376345976959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A7B71-9264-44AF-BDC1-D331AFF24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E1A08-4419-4A8F-87C5-857B4CE69EDE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91FA4-11EF-4AE0-B333-BA10E48DE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7923F-21D7-4107-AD95-F9A7CFC6DDB0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5399F-5B80-4AF0-894C-839D0504A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56F45-60E2-48D6-99CD-872A3B6877AB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BF1FB-3AEF-4677-B838-2B827C4EB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4B40A-7637-4C9E-AC28-9A9C98CFC2A4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FE704-B1AD-4610-A5C4-E90342869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2A8D3-7C27-4145-A89D-2BA06A9DB4CB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5C4B-112F-4C55-AFC9-BB4A8370F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87DE-7D8D-49F6-8F3F-632D20E02C7F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9B996-5E95-41AC-BBBA-D121DCCC0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E3FA05-DE9B-49AF-BAC8-F8A33FAA9615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3C1F15-B0CD-42B7-A52E-479574133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8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hyperlink" Target="http://www.smayli.ru/smile/detia-689.html" TargetMode="External"/><Relationship Id="rId3" Type="http://schemas.openxmlformats.org/officeDocument/2006/relationships/hyperlink" Target="http://www.smayli.ru/smile/detia-842.html" TargetMode="External"/><Relationship Id="rId7" Type="http://schemas.openxmlformats.org/officeDocument/2006/relationships/hyperlink" Target="http://www.smayli.ru/smile/detia-718.html" TargetMode="External"/><Relationship Id="rId12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hyperlink" Target="http://www.smayli.ru/smile/detia-694.html" TargetMode="External"/><Relationship Id="rId5" Type="http://schemas.openxmlformats.org/officeDocument/2006/relationships/hyperlink" Target="http://www.smayli.ru/smile/detia-836.html" TargetMode="External"/><Relationship Id="rId10" Type="http://schemas.openxmlformats.org/officeDocument/2006/relationships/image" Target="../media/image9.gif"/><Relationship Id="rId4" Type="http://schemas.openxmlformats.org/officeDocument/2006/relationships/image" Target="../media/image6.gif"/><Relationship Id="rId9" Type="http://schemas.openxmlformats.org/officeDocument/2006/relationships/hyperlink" Target="http://www.smayli.ru/smile/detia-315.html" TargetMode="External"/><Relationship Id="rId1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hyperlink" Target="http://www.smayli.ru/smile/detia-673.html" TargetMode="External"/><Relationship Id="rId7" Type="http://schemas.openxmlformats.org/officeDocument/2006/relationships/hyperlink" Target="http://www.smayli.ru/smile/detia-669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hyperlink" Target="http://www.smayli.ru/smile/detia-674.html" TargetMode="External"/><Relationship Id="rId10" Type="http://schemas.openxmlformats.org/officeDocument/2006/relationships/image" Target="../media/image15.gif"/><Relationship Id="rId4" Type="http://schemas.openxmlformats.org/officeDocument/2006/relationships/image" Target="../media/image12.gif"/><Relationship Id="rId9" Type="http://schemas.openxmlformats.org/officeDocument/2006/relationships/hyperlink" Target="http://www.smayli.ru/smile/detia-659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hyperlink" Target="http://www.smayli.ru/smile/detia-650.html" TargetMode="External"/><Relationship Id="rId7" Type="http://schemas.openxmlformats.org/officeDocument/2006/relationships/hyperlink" Target="http://www.smayli.ru/smile/detia-580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hyperlink" Target="http://www.smayli.ru/smile/detia-615.html" TargetMode="External"/><Relationship Id="rId10" Type="http://schemas.openxmlformats.org/officeDocument/2006/relationships/image" Target="../media/image19.gif"/><Relationship Id="rId4" Type="http://schemas.openxmlformats.org/officeDocument/2006/relationships/image" Target="../media/image16.gif"/><Relationship Id="rId9" Type="http://schemas.openxmlformats.org/officeDocument/2006/relationships/hyperlink" Target="http://www.smayli.ru/smile/detia-510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hyperlink" Target="http://www.smayli.ru/smile/detia-709.html" TargetMode="External"/><Relationship Id="rId18" Type="http://schemas.openxmlformats.org/officeDocument/2006/relationships/image" Target="../media/image27.gif"/><Relationship Id="rId3" Type="http://schemas.openxmlformats.org/officeDocument/2006/relationships/hyperlink" Target="http://www.smayli.ru/smile/detia-506.html" TargetMode="External"/><Relationship Id="rId7" Type="http://schemas.openxmlformats.org/officeDocument/2006/relationships/hyperlink" Target="http://www.smayli.ru/smile/detia-434.html" TargetMode="External"/><Relationship Id="rId12" Type="http://schemas.openxmlformats.org/officeDocument/2006/relationships/image" Target="../media/image24.gif"/><Relationship Id="rId17" Type="http://schemas.openxmlformats.org/officeDocument/2006/relationships/hyperlink" Target="http://www.smayli.ru/smile/detia-264.html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26.gif"/><Relationship Id="rId20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11" Type="http://schemas.openxmlformats.org/officeDocument/2006/relationships/hyperlink" Target="http://www.smayli.ru/smile/detia-821.html" TargetMode="External"/><Relationship Id="rId5" Type="http://schemas.openxmlformats.org/officeDocument/2006/relationships/hyperlink" Target="http://www.smayli.ru/smile/detia-504.html" TargetMode="External"/><Relationship Id="rId15" Type="http://schemas.openxmlformats.org/officeDocument/2006/relationships/hyperlink" Target="http://www.smayli.ru/smile/detia-715.html" TargetMode="External"/><Relationship Id="rId10" Type="http://schemas.openxmlformats.org/officeDocument/2006/relationships/image" Target="../media/image23.gif"/><Relationship Id="rId19" Type="http://schemas.openxmlformats.org/officeDocument/2006/relationships/hyperlink" Target="http://www.smayli.ru/smile/detia-297.html" TargetMode="External"/><Relationship Id="rId4" Type="http://schemas.openxmlformats.org/officeDocument/2006/relationships/image" Target="../media/image20.gif"/><Relationship Id="rId9" Type="http://schemas.openxmlformats.org/officeDocument/2006/relationships/hyperlink" Target="http://www.smayli.ru/smile/detia-537.html" TargetMode="External"/><Relationship Id="rId14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hyperlink" Target="http://www.smayli.ru/smile/detia-259.html" TargetMode="External"/><Relationship Id="rId18" Type="http://schemas.openxmlformats.org/officeDocument/2006/relationships/image" Target="../media/image36.gif"/><Relationship Id="rId3" Type="http://schemas.openxmlformats.org/officeDocument/2006/relationships/hyperlink" Target="http://www.smayli.ru/smile/detia-444.html" TargetMode="External"/><Relationship Id="rId7" Type="http://schemas.openxmlformats.org/officeDocument/2006/relationships/hyperlink" Target="http://www.smayli.ru/smile/detia-321.html" TargetMode="External"/><Relationship Id="rId12" Type="http://schemas.openxmlformats.org/officeDocument/2006/relationships/image" Target="../media/image33.gif"/><Relationship Id="rId17" Type="http://schemas.openxmlformats.org/officeDocument/2006/relationships/hyperlink" Target="http://www.smayli.ru/smile/detia-179.html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11" Type="http://schemas.openxmlformats.org/officeDocument/2006/relationships/hyperlink" Target="http://www.smayli.ru/smile/detia-500.html" TargetMode="External"/><Relationship Id="rId5" Type="http://schemas.openxmlformats.org/officeDocument/2006/relationships/hyperlink" Target="http://www.smayli.ru/smile/detia-408.html" TargetMode="External"/><Relationship Id="rId15" Type="http://schemas.openxmlformats.org/officeDocument/2006/relationships/hyperlink" Target="http://www.smayli.ru/smile/detia-229.html" TargetMode="External"/><Relationship Id="rId10" Type="http://schemas.openxmlformats.org/officeDocument/2006/relationships/image" Target="../media/image32.gif"/><Relationship Id="rId4" Type="http://schemas.openxmlformats.org/officeDocument/2006/relationships/image" Target="../media/image29.gif"/><Relationship Id="rId9" Type="http://schemas.openxmlformats.org/officeDocument/2006/relationships/hyperlink" Target="http://www.smayli.ru/smile/detia-289.html" TargetMode="External"/><Relationship Id="rId14" Type="http://schemas.openxmlformats.org/officeDocument/2006/relationships/image" Target="../media/image3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ayli.ru/smile/detia-797.html" TargetMode="External"/><Relationship Id="rId13" Type="http://schemas.openxmlformats.org/officeDocument/2006/relationships/image" Target="../media/image41.gif"/><Relationship Id="rId3" Type="http://schemas.openxmlformats.org/officeDocument/2006/relationships/image" Target="../media/image1.jpeg"/><Relationship Id="rId7" Type="http://schemas.openxmlformats.org/officeDocument/2006/relationships/image" Target="../media/image38.gif"/><Relationship Id="rId12" Type="http://schemas.openxmlformats.org/officeDocument/2006/relationships/hyperlink" Target="http://www.smayli.ru/smile/detia-855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mayli.ru/smile/detia-860.html" TargetMode="External"/><Relationship Id="rId11" Type="http://schemas.openxmlformats.org/officeDocument/2006/relationships/image" Target="../media/image40.gif"/><Relationship Id="rId5" Type="http://schemas.openxmlformats.org/officeDocument/2006/relationships/image" Target="../media/image37.gif"/><Relationship Id="rId15" Type="http://schemas.openxmlformats.org/officeDocument/2006/relationships/image" Target="../media/image42.gif"/><Relationship Id="rId10" Type="http://schemas.openxmlformats.org/officeDocument/2006/relationships/hyperlink" Target="http://www.smayli.ru/smile/detia-658.html" TargetMode="External"/><Relationship Id="rId4" Type="http://schemas.openxmlformats.org/officeDocument/2006/relationships/hyperlink" Target="http://www.smayli.ru/smile/detia-126.html" TargetMode="External"/><Relationship Id="rId9" Type="http://schemas.openxmlformats.org/officeDocument/2006/relationships/image" Target="../media/image39.gif"/><Relationship Id="rId14" Type="http://schemas.openxmlformats.org/officeDocument/2006/relationships/hyperlink" Target="http://www.smayli.ru/smile/detia-437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13" Type="http://schemas.openxmlformats.org/officeDocument/2006/relationships/hyperlink" Target="http://www.smayli.ru/smile/detia-823.html" TargetMode="External"/><Relationship Id="rId3" Type="http://schemas.openxmlformats.org/officeDocument/2006/relationships/hyperlink" Target="http://www.smayli.ru/smile/detia-261.html" TargetMode="External"/><Relationship Id="rId7" Type="http://schemas.openxmlformats.org/officeDocument/2006/relationships/hyperlink" Target="http://www.smayli.ru/smile/detia-152.html" TargetMode="External"/><Relationship Id="rId12" Type="http://schemas.openxmlformats.org/officeDocument/2006/relationships/image" Target="../media/image4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11" Type="http://schemas.openxmlformats.org/officeDocument/2006/relationships/hyperlink" Target="http://www.smayli.ru/smile/detia-222.html" TargetMode="External"/><Relationship Id="rId5" Type="http://schemas.openxmlformats.org/officeDocument/2006/relationships/hyperlink" Target="http://www.smayli.ru/smile/detia-247.html" TargetMode="External"/><Relationship Id="rId10" Type="http://schemas.openxmlformats.org/officeDocument/2006/relationships/image" Target="../media/image46.gif"/><Relationship Id="rId4" Type="http://schemas.openxmlformats.org/officeDocument/2006/relationships/image" Target="../media/image43.gif"/><Relationship Id="rId9" Type="http://schemas.openxmlformats.org/officeDocument/2006/relationships/hyperlink" Target="http://www.smayli.ru/smile/detia-861.html" TargetMode="External"/><Relationship Id="rId14" Type="http://schemas.openxmlformats.org/officeDocument/2006/relationships/image" Target="../media/image4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96752"/>
            <a:ext cx="5572164" cy="32354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Адаптация детей к детскому саду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Фотографии\фото\P106053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95048" y="3857628"/>
            <a:ext cx="2514366" cy="1714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://im7-tub.yandex.net/i?id=160713273-23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0506" y="-260"/>
            <a:ext cx="3428907" cy="2571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43" name="Picture 19" descr="C:\Documents and Settings\Admin\Рабочий стол\фото\P106060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2838" y="214038"/>
            <a:ext cx="2857423" cy="2005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4" name="Picture 2" descr="e:\Мои документы\Мои рисунки\Эмблемы, все картинки для садика\Эмблема  ДОУ 2011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94273" y="5000636"/>
            <a:ext cx="1824743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8"/>
          <p:cNvSpPr txBox="1">
            <a:spLocks noChangeArrowheads="1"/>
          </p:cNvSpPr>
          <p:nvPr/>
        </p:nvSpPr>
        <p:spPr bwMode="auto">
          <a:xfrm>
            <a:off x="1214438" y="0"/>
            <a:ext cx="7215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   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Адаптация ребенка к детскому саду</a:t>
            </a:r>
          </a:p>
          <a:p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            (рекомендации психолога)</a:t>
            </a:r>
          </a:p>
          <a:p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5364" name="Picture 4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2" y="214313"/>
            <a:ext cx="742945" cy="117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6" y="5500381"/>
            <a:ext cx="1076318" cy="111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39" y="5071781"/>
            <a:ext cx="1447790" cy="126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214313"/>
            <a:ext cx="1190617" cy="152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Анимашки Дети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51" y="3000214"/>
            <a:ext cx="971543" cy="144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Анимашки Дети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86689" y="2785914"/>
            <a:ext cx="1181092" cy="106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 bwMode="auto">
          <a:xfrm>
            <a:off x="1500188" y="1500188"/>
            <a:ext cx="7523162" cy="52625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Чтобы помочь ребенку по возможности безболезненно войти 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жизнь детского сада, необходима подготовительная работа с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ним.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Готовьте ребенка к общению с другими детьми и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взрослыми. Посещайте парки, детские площадки,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приучайте к игре в песочницах, ходите на дни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рождения друзей…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2. Максимально приближайте домашний режим к распорядку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дня в детском учреждении (упорядочить часы сна,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бодрствования, питания и т.д.), при выполнении режимных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моментов поощряйте и развивайте детскую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самостоятельность.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3. О предстоящем поступлении в детский сад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беседуйте с ним, как о радостном событии. Воздерживайтесь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14313"/>
            <a:ext cx="1285867" cy="124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69" y="214313"/>
            <a:ext cx="952494" cy="135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694" y="5000633"/>
            <a:ext cx="1019169" cy="145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3" y="5214945"/>
            <a:ext cx="752470" cy="132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1571625" y="142875"/>
            <a:ext cx="7072313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говорить о собственных опасениях в присутствии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ребенка.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4. Придите заранее в детский сад и познакомьтесь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с обстановкой, с детьми, с воспитателями… Лучше это сделать, когда дети гуляют на улице или играют в групповой комнате.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5. Познакомьтесь с воспитателями группы заранее, расскажите об индивидуальных особенностях вашего ребенка, что ему нравится, что нет, каковы его умения и навыки, в какой помощи нуждается. Определите, какие методы поощрения и наказания приемлемы для вашего ребенка.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6. В первые дни посещения детского садика не оставляйте ребенка одного, побудьте с ним какое-то время. Не опаздывайте, забирайте ребенка вовремя.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7. Дайте ребенку в детский сад любимую игрушку, уговорите остаться ее переночевать в садике, а на утро снова с нею встретиться. Если ребенок не соглашается,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1523936" cy="116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5572131"/>
            <a:ext cx="1266772" cy="100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118" y="142875"/>
            <a:ext cx="1362018" cy="111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9293" y="5214943"/>
            <a:ext cx="914362" cy="108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5"/>
          <p:cNvSpPr txBox="1">
            <a:spLocks noChangeArrowheads="1"/>
          </p:cNvSpPr>
          <p:nvPr/>
        </p:nvSpPr>
        <p:spPr bwMode="auto">
          <a:xfrm>
            <a:off x="1857318" y="357188"/>
            <a:ext cx="7391457" cy="52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пусть игрушка ходит вместе с ним ежедневно и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знакомится там с другими детьми.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Расспрашивайте, что с игрушкой происходило в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детском саду, кто с ней дружил, не было ли ей грустно.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Таким образом вы узнаете, как ребенку удается привыкнуть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к детскому саду.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8.Поиграйте с ребенком с домашними игрушками в детский 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сад, распределите роли детей, воспитателей. Помогите 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игрушке найти ей друзей и по решайте проблемы вашего 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ребенка через нее, ориентируя на игру на положительные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результаты.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Эти советы помогут заботливым родителям грамотно и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безболезненно помочь своему ребенку пережить процесс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перехода из дома в детский сад.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8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14563"/>
            <a:ext cx="1381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13"/>
          <p:cNvSpPr txBox="1">
            <a:spLocks noChangeArrowheads="1"/>
          </p:cNvSpPr>
          <p:nvPr/>
        </p:nvSpPr>
        <p:spPr bwMode="auto">
          <a:xfrm>
            <a:off x="1643063" y="0"/>
            <a:ext cx="6467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Monotype Corsiva" pitchFamily="66" charset="0"/>
              </a:rPr>
              <a:t>Признаки эмоционального напряжения.</a:t>
            </a:r>
          </a:p>
        </p:txBody>
      </p:sp>
      <p:sp>
        <p:nvSpPr>
          <p:cNvPr id="18436" name="TextBox 15"/>
          <p:cNvSpPr txBox="1">
            <a:spLocks noChangeArrowheads="1"/>
          </p:cNvSpPr>
          <p:nvPr/>
        </p:nvSpPr>
        <p:spPr bwMode="auto">
          <a:xfrm>
            <a:off x="1571625" y="500063"/>
            <a:ext cx="675163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Трудности засыпания и беспокойный сон.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Усталость после нагрузки, которая совсем </a:t>
            </a:r>
          </a:p>
          <a:p>
            <a:pPr marL="457200" indent="-457200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недавно ребенка не утомляла.</a:t>
            </a:r>
          </a:p>
          <a:p>
            <a:pPr marL="457200" indent="-457200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3. Беспричинная обидчивость, плаксивость или,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наоборот, повышенная агрессивность.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4</a:t>
            </a: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. Рассеянность, невнимательность.</a:t>
            </a:r>
          </a:p>
          <a:p>
            <a:pPr marL="457200" indent="-457200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5. Беспокойство, непоседливость.</a:t>
            </a:r>
          </a:p>
          <a:p>
            <a:pPr marL="457200" indent="-457200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6. Отсутствие уверенности в себе, которое выражается</a:t>
            </a:r>
          </a:p>
          <a:p>
            <a:pPr marL="457200" indent="-457200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в том, что ребенок все чаще ищет одобрения у взрослых,</a:t>
            </a:r>
          </a:p>
          <a:p>
            <a:pPr marL="457200" indent="-457200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буквально жмется к ним.</a:t>
            </a:r>
          </a:p>
          <a:p>
            <a:pPr marL="457200" indent="-457200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7. Проявление упрямства.</a:t>
            </a:r>
          </a:p>
          <a:p>
            <a:pPr marL="457200" indent="-457200"/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8</a:t>
            </a: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. Постоянно сосет палец; жует что-нибудь;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слишком жадно, без </a:t>
            </a: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разбора ест, заглатывая пищу (иногда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наоборот, отмечается </a:t>
            </a: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стойкое нарушение аппетита).</a:t>
            </a:r>
          </a:p>
          <a:p>
            <a:pPr marL="457200" indent="-457200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9. Боязнь контактов, стремление к уединению, отказ</a:t>
            </a:r>
          </a:p>
        </p:txBody>
      </p:sp>
      <p:pic>
        <p:nvPicPr>
          <p:cNvPr id="18438" name="Picture 2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67" y="4071942"/>
            <a:ext cx="1104896" cy="97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571879"/>
            <a:ext cx="1200146" cy="150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6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75" y="5429256"/>
            <a:ext cx="1523995" cy="118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0" descr="Анимашки Дети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15277" y="142875"/>
            <a:ext cx="1276346" cy="152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4" descr="Анимашки Дети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75" y="142875"/>
            <a:ext cx="1362070" cy="136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6" descr="Анимашки Дети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96205" y="5429256"/>
            <a:ext cx="1447795" cy="87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Анимашки Дети">
            <a:hlinkClick r:id="rId17"/>
          </p:cNvPr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429397" y="2143127"/>
            <a:ext cx="809622" cy="85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0" descr="Анимашки Дети">
            <a:hlinkClick r:id="rId19"/>
          </p:cNvPr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143903" y="3357566"/>
            <a:ext cx="857247" cy="79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39" y="357188"/>
            <a:ext cx="781048" cy="94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7188"/>
            <a:ext cx="1371596" cy="126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5315" y="5571888"/>
            <a:ext cx="714373" cy="101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02" y="1785873"/>
            <a:ext cx="923922" cy="9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8" descr="Анимашки Дети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281" y="5357586"/>
            <a:ext cx="1257296" cy="128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4" descr="Анимашки Дети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86365" y="4071769"/>
            <a:ext cx="800098" cy="87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6" descr="Анимашки Дети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72439" y="3500295"/>
            <a:ext cx="742948" cy="117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8" descr="Анимашки Дети">
            <a:hlinkClick r:id="rId17"/>
          </p:cNvPr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4281" y="2857387"/>
            <a:ext cx="847723" cy="89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TextBox 12"/>
          <p:cNvSpPr txBox="1">
            <a:spLocks noChangeArrowheads="1"/>
          </p:cNvSpPr>
          <p:nvPr/>
        </p:nvSpPr>
        <p:spPr bwMode="auto">
          <a:xfrm>
            <a:off x="1571600" y="428622"/>
            <a:ext cx="7340450" cy="637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участвовать в играх сверстников (часто ребенок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бесцельно бродит по групповой комнате, не находя себе 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занятия).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10. Игра  с половыми органами.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11. Подергивание плечами, качание головой, дрожание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рук.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12. Снижение массы тела или напротив, появление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симптомов ожирения.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13. Повышенная тревожность.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14. Дневное и ночное недержание мочи, которого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ранее не наблюдалось.</a:t>
            </a:r>
          </a:p>
          <a:p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Все вышеперечисленные признаки могут говорить о том, что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ребенок находится в состоянии эмоционального напряжения,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только в том случае, если они не наблюдались ранее.</a:t>
            </a:r>
          </a:p>
          <a:p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Анимашки Дет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3350" y="0"/>
            <a:ext cx="13906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Анимашки Дети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5" y="2571754"/>
            <a:ext cx="1523995" cy="121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Анимашки Дети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75" y="5072071"/>
            <a:ext cx="1523995" cy="142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2" descr="Анимашки Дети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5" y="5143508"/>
            <a:ext cx="1523995" cy="151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" descr="Анимашки Дети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88" y="142875"/>
            <a:ext cx="1371595" cy="152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4" descr="Анимашки Дети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86650" y="2786067"/>
            <a:ext cx="1523995" cy="137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Box 16"/>
          <p:cNvSpPr txBox="1">
            <a:spLocks noChangeArrowheads="1"/>
          </p:cNvSpPr>
          <p:nvPr/>
        </p:nvSpPr>
        <p:spPr bwMode="auto">
          <a:xfrm>
            <a:off x="2286008" y="214313"/>
            <a:ext cx="5143518" cy="64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Monotype Corsiva" pitchFamily="66" charset="0"/>
              </a:rPr>
              <a:t>Памятка для родителей</a:t>
            </a:r>
          </a:p>
        </p:txBody>
      </p:sp>
      <p:sp>
        <p:nvSpPr>
          <p:cNvPr id="20484" name="TextBox 17"/>
          <p:cNvSpPr txBox="1">
            <a:spLocks noChangeArrowheads="1"/>
          </p:cNvSpPr>
          <p:nvPr/>
        </p:nvSpPr>
        <p:spPr bwMode="auto">
          <a:xfrm>
            <a:off x="1500188" y="1000125"/>
            <a:ext cx="7950200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Ваш малыш пришел в детский сад. Для него началась 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новая жизнь. Чтобы ребенок вступил в нее радостным, общительным,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повзрослевшим, постарайтесь создать в семье спокойную, дружескую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атмосферу.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Установите четкие требования к ребенку и будьте последовательны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в их предъявлении.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Будьте терпеливы.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Формулируйте у ребенка навыки самообслуживания и личной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гигиены.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Поощряйте игры с другими детьми, расширяйте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Круг общения со взрослыми.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Когда ребенок с Вами разговаривает, слушайте его</a:t>
            </a:r>
          </a:p>
          <a:p>
            <a:endParaRPr lang="ru-RU" sz="2400" b="1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214313"/>
            <a:ext cx="952498" cy="95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5" y="5143508"/>
            <a:ext cx="1447797" cy="152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30" y="285751"/>
            <a:ext cx="885823" cy="102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0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86692" y="5072070"/>
            <a:ext cx="981073" cy="152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4" descr="Анимашки Дети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2786067"/>
            <a:ext cx="1038223" cy="78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4" descr="Анимашки Дети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72378" y="2571754"/>
            <a:ext cx="1381122" cy="138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1357286" y="357188"/>
            <a:ext cx="6572282" cy="612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внимательно.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Если вы увидите, что ребенок что-то делает, начните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«параллельный разговор» (комментируйте его действия).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Говорите с ребенком короткими фразами, медленно; в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разговоре называйте как можно больше предметов. Давайте простые и понятные объяснения.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Спрашивайте у ребенка: «Что ты делаешь?»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Каждый день читайте ребенку. Заботьтесь о том, чтобы у него были новые впечатления.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Занимайтесь с ребенком совместной творческой деятельностью: играйте, лепите, рисуйте…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Поощряйте любопытство.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Не скупитесь на похвалу.</a:t>
            </a:r>
          </a:p>
          <a:p>
            <a:endParaRPr lang="ru-RU" sz="2400" b="1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</a:rPr>
              <a:t>                  </a:t>
            </a:r>
            <a:r>
              <a:rPr lang="ru-RU" sz="3200" b="1">
                <a:solidFill>
                  <a:srgbClr val="FF0000"/>
                </a:solidFill>
                <a:latin typeface="Monotype Corsiva" pitchFamily="66" charset="0"/>
              </a:rPr>
              <a:t>Радуйтесь Вашему ребенку!!!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1018</TotalTime>
  <Words>742</Words>
  <Application>Microsoft Office PowerPoint</Application>
  <PresentationFormat>Экран (4:3)</PresentationFormat>
  <Paragraphs>93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Адаптация детей к детскому саду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детей к детскому саду</dc:title>
  <dc:creator>Администратор</dc:creator>
  <cp:lastModifiedBy>Пользователь Windows</cp:lastModifiedBy>
  <cp:revision>111</cp:revision>
  <dcterms:modified xsi:type="dcterms:W3CDTF">2015-10-13T17:21:17Z</dcterms:modified>
</cp:coreProperties>
</file>