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4" r:id="rId4"/>
    <p:sldId id="275" r:id="rId5"/>
    <p:sldId id="267" r:id="rId6"/>
    <p:sldId id="268" r:id="rId7"/>
    <p:sldId id="272" r:id="rId8"/>
    <p:sldId id="273" r:id="rId9"/>
    <p:sldId id="269" r:id="rId10"/>
    <p:sldId id="270" r:id="rId11"/>
    <p:sldId id="271" r:id="rId12"/>
    <p:sldId id="276" r:id="rId13"/>
    <p:sldId id="277" r:id="rId14"/>
    <p:sldId id="266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59" autoAdjust="0"/>
  </p:normalViewPr>
  <p:slideViewPr>
    <p:cSldViewPr>
      <p:cViewPr>
        <p:scale>
          <a:sx n="80" d="100"/>
          <a:sy n="80" d="100"/>
        </p:scale>
        <p:origin x="-1086" y="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4343-956F-4BDE-BA29-76CF1AA6442F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2377-375D-42FF-952D-9B5296AFF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4343-956F-4BDE-BA29-76CF1AA6442F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2377-375D-42FF-952D-9B5296AFF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4343-956F-4BDE-BA29-76CF1AA6442F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2377-375D-42FF-952D-9B5296AFF15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4343-956F-4BDE-BA29-76CF1AA6442F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2377-375D-42FF-952D-9B5296AFF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4343-956F-4BDE-BA29-76CF1AA6442F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2377-375D-42FF-952D-9B5296AFF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4343-956F-4BDE-BA29-76CF1AA6442F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2377-375D-42FF-952D-9B5296AFF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4343-956F-4BDE-BA29-76CF1AA6442F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2377-375D-42FF-952D-9B5296AFF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4343-956F-4BDE-BA29-76CF1AA6442F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2377-375D-42FF-952D-9B5296AFF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4343-956F-4BDE-BA29-76CF1AA6442F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2377-375D-42FF-952D-9B5296AFF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4343-956F-4BDE-BA29-76CF1AA6442F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2377-375D-42FF-952D-9B5296AFF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4343-956F-4BDE-BA29-76CF1AA6442F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2377-375D-42FF-952D-9B5296AFF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9204343-956F-4BDE-BA29-76CF1AA6442F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BEF2377-375D-42FF-952D-9B5296AFF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92696"/>
            <a:ext cx="6400800" cy="424847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be-BY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ПЕДСАВЕТ</a:t>
            </a:r>
          </a:p>
          <a:p>
            <a:pPr>
              <a:lnSpc>
                <a:spcPct val="115000"/>
              </a:lnSpc>
            </a:pPr>
            <a:r>
              <a:rPr lang="be-BY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“</a:t>
            </a:r>
            <a:r>
              <a:rPr lang="be-BY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Эфектыўнасць работы ўстановы адукацыі па ўкараненню мадэлі фарміравання рухальнай культуры суб’ектаў адукацыйнай прасторы сельскай школы”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9" name="Picture 5" descr="C:\Users\Admin\Desktop\Без назван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1" y="3982376"/>
            <a:ext cx="3678718" cy="2284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Без названия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4457"/>
            <a:ext cx="3384376" cy="2192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61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424935" cy="61206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Для определения приспособляемости организма к физическим нагрузкам также можно использовать и </a:t>
            </a:r>
            <a:r>
              <a:rPr lang="ru-RU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тест </a:t>
            </a:r>
            <a:r>
              <a:rPr lang="ru-RU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Руффье</a:t>
            </a:r>
            <a:r>
              <a:rPr lang="ru-RU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Измеряется частота пульса в положении сидя после 5-минутного покоя, затем 30 приседаний в течение 30 с. В положении стоя измеряется пульс и в положении сидя через 1 мин. Оценка производится по формуле: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4х(Р</a:t>
            </a:r>
            <a:r>
              <a:rPr lang="ru-RU" baseline="-25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u="sng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+ Р</a:t>
            </a:r>
            <a:r>
              <a:rPr lang="ru-RU" baseline="-25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2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u="sng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+ Р</a:t>
            </a:r>
            <a:r>
              <a:rPr lang="ru-RU" baseline="-25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3</a:t>
            </a:r>
            <a:r>
              <a:rPr lang="ru-RU" u="sng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) – 200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10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где Р</a:t>
            </a:r>
            <a:r>
              <a:rPr lang="ru-RU" baseline="-25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- пульс в покое, Р</a:t>
            </a:r>
            <a:r>
              <a:rPr lang="ru-RU" baseline="-25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2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- пульс после приседаний;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</a:t>
            </a:r>
            <a:r>
              <a:rPr lang="ru-RU" baseline="-25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3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- после минуты отдыха.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Индекс оценивается: 0 - отлично, 1 - 5 -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хорошо, 6 – 10 удовлетворительно; 11- 15 – слабо; более 15 - неудовлетворительно.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079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5744963"/>
              </p:ext>
            </p:extLst>
          </p:nvPr>
        </p:nvGraphicFramePr>
        <p:xfrm>
          <a:off x="395536" y="1412775"/>
          <a:ext cx="8424936" cy="5112571"/>
        </p:xfrm>
        <a:graphic>
          <a:graphicData uri="http://schemas.openxmlformats.org/drawingml/2006/table">
            <a:tbl>
              <a:tblPr firstRow="1" firstCol="1" bandRow="1"/>
              <a:tblGrid>
                <a:gridCol w="1829139"/>
                <a:gridCol w="1691567"/>
                <a:gridCol w="1783356"/>
                <a:gridCol w="1560437"/>
                <a:gridCol w="1560437"/>
              </a:tblGrid>
              <a:tr h="1460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Возраст ребенка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Пульс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Давление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Систолическое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Давление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Диастолическое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Частота дыхания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1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115-150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90-95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45-50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40-60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 1 года до 3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110-120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95-105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50-65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25-40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 3 до 5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100-115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95-110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55-70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22-30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 6 до 12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85-90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100-120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65-77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16-24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 12 до 18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66-85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110-135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70-85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14-18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41526"/>
            <a:ext cx="73014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Основные жизненные показатели детей от 0 до 18 лет.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8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142984"/>
            <a:ext cx="7408333" cy="4983179"/>
          </a:xfrm>
        </p:spPr>
        <p:txBody>
          <a:bodyPr/>
          <a:lstStyle/>
          <a:p>
            <a:pPr algn="ctr">
              <a:buNone/>
            </a:pPr>
            <a:r>
              <a:rPr lang="be-BY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Развіццё рухальнай актыўнасці навучэнцаў як сродак фарміравання практычных навыкаў здаровага ладу жыцця ў школьным узросце ( з вопыту работы)   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Галабурда А.М., настаўнік,                			які выконвае абавязкі класнага 		         кіраўніка 10 класа, удзельнік  	         інавацыйнага праекту 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785794"/>
            <a:ext cx="7408333" cy="534036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e-BY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Развіццё рухальнай актыўнасці праз правядзенне выхаваўчых мерапрыемстваў  (з вопыту работы)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e-BY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be-BY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be-BY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Ярашук М.С., настаўнік,                  			які выконвае абавязкі класнага 		     кіраўніка 9 класа, удзельнік     	       інавацыйнага праекту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err="1" smtClean="0"/>
              <a:t>Практыкум</a:t>
            </a:r>
            <a:endParaRPr lang="ru-RU" smtClean="0"/>
          </a:p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63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be-BY" dirty="0" smtClean="0">
                <a:latin typeface="Times New Roman"/>
                <a:ea typeface="Calibri"/>
                <a:cs typeface="Times New Roman"/>
              </a:rPr>
              <a:t>                                                          </a:t>
            </a:r>
          </a:p>
          <a:p>
            <a:pPr>
              <a:buNone/>
            </a:pPr>
            <a:endParaRPr lang="be-BY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16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396044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І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.  </a:t>
            </a:r>
            <a:r>
              <a:rPr lang="en-US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be-BY" sz="3100" dirty="0" smtClean="0">
                <a:latin typeface="Times New Roman"/>
                <a:ea typeface="Times New Roman"/>
                <a:cs typeface="Times New Roman"/>
              </a:rPr>
              <a:t>Эфектыўнасць </a:t>
            </a:r>
            <a:r>
              <a:rPr lang="be-BY" sz="3100" dirty="0">
                <a:latin typeface="Times New Roman"/>
                <a:ea typeface="Times New Roman"/>
                <a:cs typeface="Times New Roman"/>
              </a:rPr>
              <a:t>работы ўстановы адукацыі па ўкараненню мадэлі фарміравання рухальнай культуры суб’ектаў адукацыйнай прасторы </a:t>
            </a:r>
            <a:r>
              <a:rPr lang="be-BY" sz="3100" dirty="0" smtClean="0">
                <a:latin typeface="Times New Roman"/>
                <a:ea typeface="Times New Roman"/>
                <a:cs typeface="Times New Roman"/>
              </a:rPr>
              <a:t>сельскай школы</a:t>
            </a:r>
            <a:br>
              <a:rPr lang="be-BY" sz="3100" dirty="0" smtClean="0">
                <a:latin typeface="Times New Roman"/>
                <a:ea typeface="Times New Roman"/>
                <a:cs typeface="Times New Roman"/>
              </a:rPr>
            </a:br>
            <a:r>
              <a:rPr lang="be-BY" sz="31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1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Заблоцкая </a:t>
            </a:r>
            <a:r>
              <a:rPr lang="ru-RU" sz="3100" dirty="0" err="1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А.С.,намеснік</a:t>
            </a:r>
            <a:r>
              <a:rPr lang="ru-RU" sz="31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1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дырэктара</a:t>
            </a:r>
            <a:r>
              <a:rPr lang="ru-RU" sz="31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па </a:t>
            </a:r>
            <a:r>
              <a:rPr lang="ru-RU" sz="31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выхаваўчай</a:t>
            </a:r>
            <a:r>
              <a:rPr lang="ru-RU" sz="31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1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рабоце</a:t>
            </a:r>
            <a:r>
              <a:rPr lang="ru-RU" sz="3100" dirty="0">
                <a:latin typeface="Calibri"/>
                <a:ea typeface="Calibri"/>
                <a:cs typeface="Times New Roman"/>
              </a:rPr>
              <a:t/>
            </a:r>
            <a:br>
              <a:rPr lang="ru-RU" sz="3100" dirty="0">
                <a:latin typeface="Calibri"/>
                <a:ea typeface="Calibri"/>
                <a:cs typeface="Times New Roman"/>
              </a:rPr>
            </a:br>
            <a:r>
              <a:rPr lang="be-BY" sz="53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           </a:t>
            </a: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sz="5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30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214422"/>
            <a:ext cx="8143932" cy="507209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Темы педагогических исследований</a:t>
            </a:r>
          </a:p>
          <a:p>
            <a:pPr>
              <a:buNone/>
            </a:pPr>
            <a:r>
              <a:rPr lang="ru-RU" sz="3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Галабурда</a:t>
            </a: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А.М.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двигательной активности учащихся как средство формирования практических навыков здорового образа жизни в школьном возрасте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Ярошук</a:t>
            </a: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М.С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двигательной активности через проведение воспитательных мероприятий</a:t>
            </a:r>
          </a:p>
          <a:p>
            <a:pPr>
              <a:buNone/>
            </a:pPr>
            <a:r>
              <a:rPr lang="ru-RU" sz="3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Малышко</a:t>
            </a: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А.В.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методики индивидуализации двигательных режимов обучающихся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25272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:\Проект школьный правильный\Волейбол учащихся с клериками высшей духовной семинарией г.Гродно\20180408_1721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6124"/>
            <a:ext cx="3429024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E:\Проект школьный правильный\Спортландия\IMG_3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673" y="357166"/>
            <a:ext cx="4096013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E:\Проект школьный правильный\волейбол Мосты Правые\DSCN04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8604"/>
            <a:ext cx="4260348" cy="31956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User\Desktop\15354f06f5085bf69ead5e9bf9094e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3" y="4714880"/>
            <a:ext cx="2714644" cy="20359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C:\Users\User\Desktop\53a76f86af87eaf05b47c15df1084d41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3500438"/>
            <a:ext cx="3143272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5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40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80" name="Picture 8" descr="C:\Users\Admin\Desktop\0011-011-ZHiznennaja-jomkost-legkik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1" y="476250"/>
            <a:ext cx="78740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66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72331798"/>
              </p:ext>
            </p:extLst>
          </p:nvPr>
        </p:nvGraphicFramePr>
        <p:xfrm>
          <a:off x="395542" y="1484777"/>
          <a:ext cx="8352920" cy="4680526"/>
        </p:xfrm>
        <a:graphic>
          <a:graphicData uri="http://schemas.openxmlformats.org/drawingml/2006/table">
            <a:tbl>
              <a:tblPr firstRow="1" firstCol="1" bandRow="1"/>
              <a:tblGrid>
                <a:gridCol w="1002349"/>
                <a:gridCol w="918821"/>
                <a:gridCol w="918821"/>
                <a:gridCol w="918821"/>
                <a:gridCol w="918821"/>
                <a:gridCol w="918821"/>
                <a:gridCol w="918821"/>
                <a:gridCol w="918821"/>
                <a:gridCol w="229706"/>
                <a:gridCol w="229706"/>
                <a:gridCol w="229706"/>
                <a:gridCol w="229706"/>
              </a:tblGrid>
              <a:tr h="20603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Рост (см)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114400" marB="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Масса тела (кг)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60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65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70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75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80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85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</a:tr>
              <a:tr h="591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2650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2700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2750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2850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2850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2900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2950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3000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1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155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2850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2900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2950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3050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3050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3100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3150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3200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1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160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3050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3100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3150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3250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3250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3300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3350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3400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1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165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3250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3300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3350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3450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3450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3500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3550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3600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1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170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3450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3500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3550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3650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3650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3700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3750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3800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1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175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3650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3700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3750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3850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3850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3900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3950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4000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1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3850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3900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3950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4050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4050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4100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4150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4200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0" marR="28600" marT="28600" marB="2860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26110"/>
            <a:ext cx="8291264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Средняя нормальная жизненная емкость легких для женщин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(мл)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53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22251877"/>
              </p:ext>
            </p:extLst>
          </p:nvPr>
        </p:nvGraphicFramePr>
        <p:xfrm>
          <a:off x="251525" y="1628802"/>
          <a:ext cx="8496938" cy="4608513"/>
        </p:xfrm>
        <a:graphic>
          <a:graphicData uri="http://schemas.openxmlformats.org/drawingml/2006/table">
            <a:tbl>
              <a:tblPr firstRow="1" firstCol="1" bandRow="1"/>
              <a:tblGrid>
                <a:gridCol w="1019633"/>
                <a:gridCol w="679755"/>
                <a:gridCol w="679755"/>
                <a:gridCol w="679755"/>
                <a:gridCol w="679755"/>
                <a:gridCol w="679755"/>
                <a:gridCol w="679755"/>
                <a:gridCol w="679755"/>
                <a:gridCol w="679755"/>
                <a:gridCol w="679755"/>
                <a:gridCol w="679755"/>
                <a:gridCol w="679755"/>
              </a:tblGrid>
              <a:tr h="5120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Рост (см)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190500" marB="0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Масса тела (кг)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0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3650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3800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3950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4250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4400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4550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4700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4850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165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3700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3850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4150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4300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4450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4600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4750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4900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5150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5200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3900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4150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4200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4350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4650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4800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4950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5350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5400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4350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4400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4550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4700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4850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5150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5300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5550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5600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4300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4550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4600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4750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4900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5050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5200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5350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5750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5800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185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4750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4800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4950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5250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5400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5550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5700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5950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6000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4700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4950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5150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5300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5450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5600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5750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5900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6050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323232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6200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03027"/>
            <a:ext cx="812594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Средняя нормальная жизненная емкость легких для мужчин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(мл)</a:t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6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sila mish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88840"/>
            <a:ext cx="273630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image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2481" y="692696"/>
            <a:ext cx="569401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925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382</Words>
  <Application>Microsoft Office PowerPoint</Application>
  <PresentationFormat>Экран (4:3)</PresentationFormat>
  <Paragraphs>230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Слайд 1</vt:lpstr>
      <vt:lpstr>     І.           Эфектыўнасць работы ўстановы адукацыі па ўкараненню мадэлі фарміравання рухальнай культуры суб’ектаў адукацыйнай прасторы сельскай школы   Заблоцкая А.С.,намеснік дырэктара па выхаваўчай рабоце              </vt:lpstr>
      <vt:lpstr>Слайд 3</vt:lpstr>
      <vt:lpstr>Слайд 4</vt:lpstr>
      <vt:lpstr>Слайд 5</vt:lpstr>
      <vt:lpstr>Слайд 6</vt:lpstr>
      <vt:lpstr>Средняя нормальная жизненная емкость легких для женщин (мл)   </vt:lpstr>
      <vt:lpstr>Средняя нормальная жизненная емкость легких для мужчин (мл)  </vt:lpstr>
      <vt:lpstr>Слайд 9</vt:lpstr>
      <vt:lpstr>Слайд 10</vt:lpstr>
      <vt:lpstr>                   Основные жизненные показатели детей от 0 до 18 лет. </vt:lpstr>
      <vt:lpstr>Слайд 12</vt:lpstr>
      <vt:lpstr>    </vt:lpstr>
      <vt:lpstr> </vt:lpstr>
      <vt:lpstr>Слайд 15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37</cp:revision>
  <dcterms:created xsi:type="dcterms:W3CDTF">2018-03-25T14:33:06Z</dcterms:created>
  <dcterms:modified xsi:type="dcterms:W3CDTF">2019-03-27T06:55:12Z</dcterms:modified>
</cp:coreProperties>
</file>