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9" r:id="rId3"/>
  </p:sldIdLst>
  <p:sldSz cx="9906000" cy="6858000" type="A4"/>
  <p:notesSz cx="6797675" cy="9928225"/>
  <p:custDataLst>
    <p:tags r:id="rId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CF92"/>
    <a:srgbClr val="FF9933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0" y="-13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51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8" y="0"/>
            <a:ext cx="2946351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331C4-E66B-4E61-9D40-76AE8A59EA8F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16027"/>
            <a:ext cx="5437821" cy="44671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467"/>
            <a:ext cx="2946351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8" y="9430467"/>
            <a:ext cx="2946351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93964-0D41-463C-8883-4F6DD8698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202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93964-0D41-463C-8883-4F6DD869841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150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84B-4CF7-437A-9C57-3F917D1969E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622A-AB22-4C3A-95BC-3B2F9ADC95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868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84B-4CF7-437A-9C57-3F917D1969E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622A-AB22-4C3A-95BC-3B2F9ADC95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889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84B-4CF7-437A-9C57-3F917D1969E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622A-AB22-4C3A-95BC-3B2F9ADC95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659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84B-4CF7-437A-9C57-3F917D1969E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622A-AB22-4C3A-95BC-3B2F9ADC95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40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84B-4CF7-437A-9C57-3F917D1969E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622A-AB22-4C3A-95BC-3B2F9ADC95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920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84B-4CF7-437A-9C57-3F917D1969E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622A-AB22-4C3A-95BC-3B2F9ADC95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646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84B-4CF7-437A-9C57-3F917D1969E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622A-AB22-4C3A-95BC-3B2F9ADC95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074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84B-4CF7-437A-9C57-3F917D1969E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622A-AB22-4C3A-95BC-3B2F9ADC95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939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84B-4CF7-437A-9C57-3F917D1969E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622A-AB22-4C3A-95BC-3B2F9ADC95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3121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84B-4CF7-437A-9C57-3F917D1969E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622A-AB22-4C3A-95BC-3B2F9ADC95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191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A84B-4CF7-437A-9C57-3F917D1969E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622A-AB22-4C3A-95BC-3B2F9ADC95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05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8A84B-4CF7-437A-9C57-3F917D1969E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E622A-AB22-4C3A-95BC-3B2F9ADC95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716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898418" y="2420888"/>
            <a:ext cx="3951090" cy="904078"/>
          </a:xfrm>
          <a:prstGeom prst="round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0936" tIns="34290" rIns="34290" bIns="34290" numCol="1" spcCol="1270" anchor="ctr" anchorCtr="0">
            <a:noAutofit/>
          </a:bodyPr>
          <a:lstStyle/>
          <a:p>
            <a:pPr lvl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kern="1200" dirty="0" smtClean="0">
                <a:latin typeface="Times New Roman" pitchFamily="18" charset="0"/>
                <a:cs typeface="Times New Roman" pitchFamily="18" charset="0"/>
              </a:rPr>
              <a:t>В колледже созданы комфортные условия для учебы и жизни молодых людей – отвечающие современным требованиям аудитории, лаборатория информационных технологий, спортивный, актовый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900" kern="1200" dirty="0" smtClean="0">
                <a:latin typeface="Times New Roman" pitchFamily="18" charset="0"/>
                <a:cs typeface="Times New Roman" pitchFamily="18" charset="0"/>
              </a:rPr>
              <a:t>тренажерные залы, библиотека, здравпункт, кабинет социально-психологической службы и уютные залы студенческой столовой. </a:t>
            </a:r>
          </a:p>
          <a:p>
            <a:pPr lvl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i="1" kern="1200" dirty="0" smtClean="0">
                <a:latin typeface="Times New Roman" pitchFamily="18" charset="0"/>
                <a:cs typeface="Times New Roman" pitchFamily="18" charset="0"/>
              </a:rPr>
              <a:t>Иногородним учащимся предоставляются места в общежитии.</a:t>
            </a:r>
            <a:endParaRPr lang="ru-RU" sz="900" i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69464" y="693069"/>
            <a:ext cx="3531855" cy="607955"/>
          </a:xfrm>
          <a:prstGeom prst="round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0936" tIns="34290" rIns="34290" bIns="34290" numCol="1" spcCol="1270" anchor="ctr" anchorCtr="0">
            <a:noAutofit/>
          </a:bodyPr>
          <a:lstStyle/>
          <a:p>
            <a:pPr lvl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kern="1200" dirty="0" smtClean="0">
                <a:latin typeface="Times New Roman" pitchFamily="18" charset="0"/>
                <a:cs typeface="Times New Roman" pitchFamily="18" charset="0"/>
              </a:rPr>
              <a:t>Молодых педагогов с нетерпением ждут в учреждениях образования г. Гомеля и Гомельской области. </a:t>
            </a:r>
          </a:p>
          <a:p>
            <a:pPr lvl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i="1" u="none" kern="1200" dirty="0" smtClean="0">
                <a:latin typeface="Times New Roman" pitchFamily="18" charset="0"/>
                <a:cs typeface="Times New Roman" pitchFamily="18" charset="0"/>
              </a:rPr>
              <a:t>100% выпускников колледжа обеспечиваются первым рабочим местом!</a:t>
            </a:r>
            <a:endParaRPr lang="ru-RU" sz="900" i="1" u="none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23429" y="611579"/>
            <a:ext cx="567984" cy="7532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31148" t="-8064" r="-90592" b="-20424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Скругленный прямоугольник 6"/>
          <p:cNvSpPr/>
          <p:nvPr/>
        </p:nvSpPr>
        <p:spPr>
          <a:xfrm>
            <a:off x="5505954" y="1340768"/>
            <a:ext cx="3532681" cy="1050606"/>
          </a:xfrm>
          <a:prstGeom prst="round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0936" tIns="34290" rIns="34290" bIns="34290" numCol="1" spcCol="1270" anchor="ctr" anchorCtr="0">
            <a:noAutofit/>
          </a:bodyPr>
          <a:lstStyle/>
          <a:p>
            <a:pPr lvl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kern="1200" dirty="0" smtClean="0">
                <a:latin typeface="Times New Roman" pitchFamily="18" charset="0"/>
                <a:cs typeface="Times New Roman" pitchFamily="18" charset="0"/>
              </a:rPr>
              <a:t>Диплом колледжа позволяет выпускнику поступить на сокращенный срок обучения (3 года) в учреждения высшего образования: Белорусский государственный университет, Гомельский государственный университет имени Франциска Скорины, </a:t>
            </a:r>
            <a:r>
              <a:rPr lang="ru-RU" sz="900" kern="1200" dirty="0" err="1" smtClean="0">
                <a:latin typeface="Times New Roman" pitchFamily="18" charset="0"/>
                <a:cs typeface="Times New Roman" pitchFamily="18" charset="0"/>
              </a:rPr>
              <a:t>Мозырский</a:t>
            </a:r>
            <a:r>
              <a:rPr lang="ru-RU" sz="900" kern="1200" dirty="0" smtClean="0">
                <a:latin typeface="Times New Roman" pitchFamily="18" charset="0"/>
                <a:cs typeface="Times New Roman" pitchFamily="18" charset="0"/>
              </a:rPr>
              <a:t> государственный педагогический  университет  имени И.П. </a:t>
            </a:r>
            <a:r>
              <a:rPr lang="ru-RU" sz="900" kern="1200" dirty="0" err="1" smtClean="0">
                <a:latin typeface="Times New Roman" pitchFamily="18" charset="0"/>
                <a:cs typeface="Times New Roman" pitchFamily="18" charset="0"/>
              </a:rPr>
              <a:t>Шамякина</a:t>
            </a:r>
            <a:r>
              <a:rPr lang="ru-RU" sz="900" kern="1200" dirty="0" smtClean="0">
                <a:latin typeface="Times New Roman" pitchFamily="18" charset="0"/>
                <a:cs typeface="Times New Roman" pitchFamily="18" charset="0"/>
              </a:rPr>
              <a:t>, Белорусский государственный педагогический университет имени Максима Танка.</a:t>
            </a:r>
            <a:endParaRPr lang="ru-RU" sz="9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64768" y="2420888"/>
            <a:ext cx="692044" cy="85582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38002" t="-2617" r="-53759" b="-5294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Скругленный прямоугольник 27"/>
          <p:cNvSpPr/>
          <p:nvPr/>
        </p:nvSpPr>
        <p:spPr>
          <a:xfrm>
            <a:off x="5611989" y="3356992"/>
            <a:ext cx="3449135" cy="1369013"/>
          </a:xfrm>
          <a:prstGeom prst="round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0936" tIns="34290" rIns="34290" bIns="34290" numCol="1" spcCol="1270" anchor="ctr" anchorCtr="0">
            <a:no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800" kern="1200" dirty="0" smtClean="0">
                <a:latin typeface="Times New Roman" pitchFamily="18" charset="0"/>
                <a:cs typeface="Times New Roman" pitchFamily="18" charset="0"/>
              </a:rPr>
              <a:t>Учеба в колледже позволяет развивать способности и таланты каждому учащемуся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колледже действуют творческие коллективы: Народный ансамбль народной музыки и песни «</a:t>
            </a:r>
            <a:r>
              <a:rPr lang="ru-RU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Сустрэча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Народный любительский театральный коллектив «</a:t>
            </a:r>
            <a:r>
              <a:rPr lang="ru-RU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Летуценн</a:t>
            </a:r>
            <a:r>
              <a:rPr lang="be-BY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be-BY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Народный любительский коллектив «Музыкальный театр «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Sonore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танцевальный и хоровой коллективы, вокальный ансамбль «Арт-вокал»; работают объединение по интересам «Колесо истории», клуб молодых журналистов «Перекресток», кружки декоративно-прикладного искусства, действуют спортивные секции волейбола, баскетбола, тенниса, футбола, эффективно работает научное общество учащихся, ученический профком, первичная организация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ОО«БРСМ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sz="10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045518" y="3532630"/>
            <a:ext cx="815937" cy="1033871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51000" r="-5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Скругленный прямоугольник 29"/>
          <p:cNvSpPr/>
          <p:nvPr/>
        </p:nvSpPr>
        <p:spPr>
          <a:xfrm>
            <a:off x="6033120" y="4797717"/>
            <a:ext cx="3503337" cy="620213"/>
          </a:xfrm>
          <a:prstGeom prst="round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0936" tIns="34290" rIns="34290" bIns="34290" numCol="1" spcCol="1270" anchor="ctr" anchorCtr="0">
            <a:noAutofit/>
          </a:bodyPr>
          <a:lstStyle/>
          <a:p>
            <a:pPr lvl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kern="1200" dirty="0" smtClean="0">
                <a:latin typeface="Times New Roman" pitchFamily="18" charset="0"/>
                <a:cs typeface="Times New Roman" pitchFamily="18" charset="0"/>
              </a:rPr>
              <a:t>В колледже работают высококвалифицированные, творческие, доброжелательные педагоги, создающие условия для получения качественного профессионального образования.</a:t>
            </a:r>
            <a:endParaRPr lang="ru-RU" sz="9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716591" y="5470213"/>
            <a:ext cx="3406109" cy="634772"/>
          </a:xfrm>
          <a:prstGeom prst="round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0936" tIns="34290" rIns="34290" bIns="34290" numCol="1" spcCol="1270" anchor="ctr" anchorCtr="0">
            <a:noAutofit/>
          </a:bodyPr>
          <a:lstStyle/>
          <a:p>
            <a:pPr lvl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kern="1200" dirty="0" smtClean="0">
                <a:latin typeface="Times New Roman" pitchFamily="18" charset="0"/>
                <a:cs typeface="Times New Roman" pitchFamily="18" charset="0"/>
              </a:rPr>
              <a:t>25% учебного времени в колледже отводится  на педагогическую практику.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Со второго года обучения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900" kern="1200" dirty="0" smtClean="0">
                <a:latin typeface="Times New Roman" pitchFamily="18" charset="0"/>
                <a:cs typeface="Times New Roman" pitchFamily="18" charset="0"/>
              </a:rPr>
              <a:t>чащиеся имеют возможность апробировать свои силы в роли учителя, воспитателя в детском саду и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900" kern="1200" dirty="0" smtClean="0">
                <a:latin typeface="Times New Roman" pitchFamily="18" charset="0"/>
                <a:cs typeface="Times New Roman" pitchFamily="18" charset="0"/>
              </a:rPr>
              <a:t>оздоровительных лагерях.</a:t>
            </a:r>
            <a:endParaRPr lang="ru-RU" sz="9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061124" y="5301208"/>
            <a:ext cx="767815" cy="78891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56167" t="-8313" r="-54438" b="-21741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Скругленный прямоугольник 33"/>
          <p:cNvSpPr/>
          <p:nvPr/>
        </p:nvSpPr>
        <p:spPr>
          <a:xfrm>
            <a:off x="6383422" y="6186229"/>
            <a:ext cx="3406109" cy="518114"/>
          </a:xfrm>
          <a:prstGeom prst="round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0936" tIns="34290" rIns="34290" bIns="34290" numCol="1" spcCol="1270" anchor="ctr" anchorCtr="0">
            <a:noAutofit/>
          </a:bodyPr>
          <a:lstStyle/>
          <a:p>
            <a:pPr lvl="0" algn="l" defTabSz="400050">
              <a:spcBef>
                <a:spcPct val="0"/>
              </a:spcBef>
            </a:pPr>
            <a:r>
              <a:rPr lang="ru-RU" sz="900" kern="1200" dirty="0" smtClean="0">
                <a:latin typeface="Times New Roman" pitchFamily="18" charset="0"/>
                <a:cs typeface="Times New Roman" pitchFamily="18" charset="0"/>
              </a:rPr>
              <a:t>В период обучения каждый учащийся может стать активным участником волонтерского движения, экологических проектов, </a:t>
            </a:r>
            <a:r>
              <a:rPr lang="ru-RU" sz="900" kern="1200" dirty="0" err="1" smtClean="0">
                <a:latin typeface="Times New Roman" pitchFamily="18" charset="0"/>
                <a:cs typeface="Times New Roman" pitchFamily="18" charset="0"/>
              </a:rPr>
              <a:t>молодежно-имиджевых</a:t>
            </a:r>
            <a:r>
              <a:rPr lang="ru-RU" sz="900" kern="1200" dirty="0" smtClean="0">
                <a:latin typeface="Times New Roman" pitchFamily="18" charset="0"/>
                <a:cs typeface="Times New Roman" pitchFamily="18" charset="0"/>
              </a:rPr>
              <a:t> акций </a:t>
            </a:r>
          </a:p>
          <a:p>
            <a:pPr lvl="0" algn="l" defTabSz="400050">
              <a:spcBef>
                <a:spcPct val="0"/>
              </a:spcBef>
            </a:pPr>
            <a:r>
              <a:rPr lang="ru-RU" sz="900" kern="1200" dirty="0" smtClean="0">
                <a:latin typeface="Times New Roman" pitchFamily="18" charset="0"/>
                <a:cs typeface="Times New Roman" pitchFamily="18" charset="0"/>
              </a:rPr>
              <a:t> и трудовых педагогических отрядов.</a:t>
            </a:r>
            <a:endParaRPr lang="ru-RU" sz="9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575808" y="6093296"/>
            <a:ext cx="1015376" cy="695784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7280" t="-5111" r="-34643" b="-20275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466"/>
          <a:stretch/>
        </p:blipFill>
        <p:spPr>
          <a:xfrm>
            <a:off x="38454" y="144016"/>
            <a:ext cx="4914546" cy="393082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128464" y="1340768"/>
            <a:ext cx="4771589" cy="2878089"/>
          </a:xfrm>
          <a:prstGeom prst="wedgeRoundRectCallout">
            <a:avLst>
              <a:gd name="adj1" fmla="val -43380"/>
              <a:gd name="adj2" fmla="val -6093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Сейчас 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ты стоишь перед выбором своей будущей профессии. </a:t>
            </a:r>
            <a:endParaRPr lang="ru-RU" sz="105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И 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это непросто! 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     Перед 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тобой тысячи дорог,  тысячи возможностей 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 реализовать 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себя, но тебе необходимо выбрать только 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одну профессию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, с 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которой  ты  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свяжешь свою судьбу. </a:t>
            </a:r>
            <a:endParaRPr lang="ru-RU" sz="105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     Учитель 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– это одна из 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самых важных и творческих профессий.</a:t>
            </a:r>
          </a:p>
          <a:p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     Быть 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педагогом – значит всегда быть полезным обществу, развиваться творчески и видеть собственное отражение в своих учениках. </a:t>
            </a:r>
            <a:endParaRPr lang="ru-RU" sz="105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      Если 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ты общительный, открытый и искренний человек, если изобретательность и находчивость не чуждые тебе качества, то получить образование в колледже - это твой ВЫБОР. </a:t>
            </a:r>
            <a:endParaRPr lang="ru-RU" sz="105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      Именно 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эту дорогу открывает перед тобой Гомельский государственный педагогический колледж имени Л.С. Выготского, одно из старейших учебных заведений Республики Беларусь. </a:t>
            </a:r>
            <a:endParaRPr lang="ru-RU" sz="105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     Профессия учителя имеет долгую 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славную историю, 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ты можешь 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стать одним из её 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участником. </a:t>
            </a:r>
            <a:endParaRPr lang="ru-RU" sz="800" cap="smal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cap="small" dirty="0">
              <a:solidFill>
                <a:schemeClr val="tx1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020915" y="154293"/>
            <a:ext cx="1915861" cy="404664"/>
          </a:xfrm>
          <a:prstGeom prst="wedgeRoundRectCallout">
            <a:avLst>
              <a:gd name="adj1" fmla="val -81874"/>
              <a:gd name="adj2" fmla="val -268"/>
              <a:gd name="adj3" fmla="val 16667"/>
            </a:avLst>
          </a:prstGeom>
          <a:solidFill>
            <a:srgbClr val="39CF92"/>
          </a:solidFill>
          <a:ln>
            <a:solidFill>
              <a:srgbClr val="39CF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ВАМ СООБЩЕНИЕ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086922" y="693070"/>
            <a:ext cx="2851965" cy="431675"/>
          </a:xfrm>
          <a:prstGeom prst="wedgeRoundRectCallout">
            <a:avLst>
              <a:gd name="adj1" fmla="val 66344"/>
              <a:gd name="adj2" fmla="val -4467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Уважаемый выпускник!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C:\Users\HP\Desktop\Фото уроков\DSC09974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1" b="14348"/>
          <a:stretch/>
        </p:blipFill>
        <p:spPr bwMode="auto">
          <a:xfrm>
            <a:off x="496520" y="4581128"/>
            <a:ext cx="1180116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4" name="Скругленная прямоугольная выноска 23"/>
          <p:cNvSpPr/>
          <p:nvPr/>
        </p:nvSpPr>
        <p:spPr>
          <a:xfrm>
            <a:off x="1988671" y="4581128"/>
            <a:ext cx="2964329" cy="576065"/>
          </a:xfrm>
          <a:prstGeom prst="wedgeRoundRectCallout">
            <a:avLst>
              <a:gd name="adj1" fmla="val -59272"/>
              <a:gd name="adj2" fmla="val -6088"/>
              <a:gd name="adj3" fmla="val 16667"/>
            </a:avLst>
          </a:prstGeom>
          <a:solidFill>
            <a:srgbClr val="39CF9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«Начальное образование»</a:t>
            </a:r>
          </a:p>
          <a:p>
            <a:pPr algn="ctr"/>
            <a:r>
              <a:rPr lang="ru-RU" sz="12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Квалификация </a:t>
            </a:r>
            <a:r>
              <a:rPr lang="ru-RU" sz="1200" i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Учитель</a:t>
            </a:r>
            <a:endParaRPr lang="ru-RU" sz="1200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20915" y="4293096"/>
            <a:ext cx="2852310" cy="2160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Специальности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1988671" y="5428349"/>
            <a:ext cx="2964329" cy="576065"/>
          </a:xfrm>
          <a:prstGeom prst="wedgeRoundRectCallout">
            <a:avLst>
              <a:gd name="adj1" fmla="val -59724"/>
              <a:gd name="adj2" fmla="val -8048"/>
              <a:gd name="adj3" fmla="val 16667"/>
            </a:avLst>
          </a:prstGeom>
          <a:solidFill>
            <a:srgbClr val="39CF9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«Дошкольное образование»</a:t>
            </a:r>
          </a:p>
          <a:p>
            <a:pPr algn="ctr"/>
            <a:r>
              <a:rPr lang="ru-RU" sz="12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Квалификация – Воспитатель дошкольного образования</a:t>
            </a:r>
            <a:endParaRPr lang="ru-RU" sz="1200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Группа 35"/>
          <p:cNvGrpSpPr/>
          <p:nvPr/>
        </p:nvGrpSpPr>
        <p:grpSpPr>
          <a:xfrm>
            <a:off x="5494738" y="2"/>
            <a:ext cx="4411262" cy="642918"/>
            <a:chOff x="5143504" y="5582381"/>
            <a:chExt cx="4000496" cy="918453"/>
          </a:xfrm>
        </p:grpSpPr>
        <p:pic>
          <p:nvPicPr>
            <p:cNvPr id="40" name="Рисунок 39"/>
            <p:cNvPicPr/>
            <p:nvPr/>
          </p:nvPicPr>
          <p:blipFill rotWithShape="1">
            <a:blip r:embed="rId9" cstate="print"/>
            <a:srcRect l="69351" t="21421" r="3541" b="66776"/>
            <a:stretch/>
          </p:blipFill>
          <p:spPr bwMode="auto">
            <a:xfrm>
              <a:off x="5143504" y="5582381"/>
              <a:ext cx="4000496" cy="918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Прямоугольник 40"/>
            <p:cNvSpPr/>
            <p:nvPr/>
          </p:nvSpPr>
          <p:spPr>
            <a:xfrm>
              <a:off x="6143636" y="5643578"/>
              <a:ext cx="2714644" cy="7858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Почему колледж может стать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твоим выбором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?!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Скругленная прямоугольная выноска 35"/>
          <p:cNvSpPr/>
          <p:nvPr/>
        </p:nvSpPr>
        <p:spPr>
          <a:xfrm>
            <a:off x="1988671" y="6165304"/>
            <a:ext cx="2964329" cy="576065"/>
          </a:xfrm>
          <a:prstGeom prst="wedgeRoundRectCallout">
            <a:avLst>
              <a:gd name="adj1" fmla="val -59724"/>
              <a:gd name="adj2" fmla="val -8048"/>
              <a:gd name="adj3" fmla="val 16667"/>
            </a:avLst>
          </a:prstGeom>
          <a:solidFill>
            <a:srgbClr val="39CF9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«Музыкальное образование»</a:t>
            </a:r>
          </a:p>
          <a:p>
            <a:pPr algn="ctr"/>
            <a:r>
              <a:rPr lang="ru-RU" sz="12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Квалификация –  </a:t>
            </a:r>
            <a:r>
              <a:rPr lang="ru-RU" sz="12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2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читель. Музыкальный руководитель дошкольного учреждения</a:t>
            </a:r>
            <a:endParaRPr lang="ru-RU" sz="1200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2" descr="E:\РАБОТА\Выпускной 2013\Презентация Выпускной  2013 Для Сцены\Слайд36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65" b="13219"/>
          <a:stretch/>
        </p:blipFill>
        <p:spPr bwMode="auto">
          <a:xfrm flipH="1">
            <a:off x="497207" y="6165303"/>
            <a:ext cx="1179427" cy="62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Филипенко\Жданова\Фото 2015\Республиканский семинар1\1\IMG_0067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97" r="-259" b="3966"/>
          <a:stretch/>
        </p:blipFill>
        <p:spPr bwMode="auto">
          <a:xfrm>
            <a:off x="465958" y="5373216"/>
            <a:ext cx="1210676" cy="66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илипенко\Жданова\Фото 2015\Августовская конференция 2015 ОКЦ\IMG_1246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95" t="22223" r="17797" b="3437"/>
          <a:stretch/>
        </p:blipFill>
        <p:spPr bwMode="auto">
          <a:xfrm>
            <a:off x="8913440" y="1407056"/>
            <a:ext cx="915499" cy="94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Филипенко\Жданова\Фото 2015\Республиканский семинар1\IMG_0147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68" t="4451" r="24726" b="17360"/>
          <a:stretch/>
        </p:blipFill>
        <p:spPr bwMode="auto">
          <a:xfrm>
            <a:off x="5604259" y="4725144"/>
            <a:ext cx="779163" cy="76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188232" y="812380"/>
            <a:ext cx="313087" cy="2894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Monotype Corsiva" panose="03010101010201010101" pitchFamily="66" charset="0"/>
              </a:rPr>
              <a:t>1.</a:t>
            </a:r>
            <a:endParaRPr lang="ru-RU" sz="1100" b="1" dirty="0">
              <a:latin typeface="Monotype Corsiva" panose="03010101010201010101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47564" y="1628800"/>
            <a:ext cx="313087" cy="2894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>
                <a:latin typeface="Monotype Corsiva" panose="03010101010201010101" pitchFamily="66" charset="0"/>
              </a:rPr>
              <a:t>2</a:t>
            </a:r>
            <a:r>
              <a:rPr lang="ru-RU" sz="1100" b="1" dirty="0" smtClean="0">
                <a:latin typeface="Monotype Corsiva" panose="03010101010201010101" pitchFamily="66" charset="0"/>
              </a:rPr>
              <a:t>.</a:t>
            </a:r>
            <a:endParaRPr lang="ru-RU" sz="1100" b="1" dirty="0">
              <a:latin typeface="Monotype Corsiva" panose="03010101010201010101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536457" y="2872927"/>
            <a:ext cx="313087" cy="2894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Monotype Corsiva" panose="03010101010201010101" pitchFamily="66" charset="0"/>
              </a:rPr>
              <a:t>3.</a:t>
            </a:r>
            <a:endParaRPr lang="ru-RU" sz="1100" b="1" dirty="0">
              <a:latin typeface="Monotype Corsiva" panose="03010101010201010101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54246" y="4003655"/>
            <a:ext cx="313087" cy="2894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Monotype Corsiva" panose="03010101010201010101" pitchFamily="66" charset="0"/>
              </a:rPr>
              <a:t>4.</a:t>
            </a:r>
            <a:endParaRPr lang="ru-RU" sz="1100" b="1" dirty="0">
              <a:latin typeface="Monotype Corsiva" panose="03010101010201010101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536421" y="4941168"/>
            <a:ext cx="313087" cy="2894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Monotype Corsiva" panose="03010101010201010101" pitchFamily="66" charset="0"/>
              </a:rPr>
              <a:t>5.</a:t>
            </a:r>
            <a:endParaRPr lang="ru-RU" sz="1100" b="1" dirty="0">
              <a:latin typeface="Monotype Corsiva" panose="03010101010201010101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33922" y="5642878"/>
            <a:ext cx="313087" cy="2894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>
                <a:latin typeface="Monotype Corsiva" panose="03010101010201010101" pitchFamily="66" charset="0"/>
              </a:rPr>
              <a:t>6</a:t>
            </a:r>
            <a:r>
              <a:rPr lang="ru-RU" sz="1100" b="1" dirty="0" smtClean="0">
                <a:latin typeface="Monotype Corsiva" panose="03010101010201010101" pitchFamily="66" charset="0"/>
              </a:rPr>
              <a:t>.</a:t>
            </a:r>
            <a:endParaRPr lang="ru-RU" sz="1100" b="1" dirty="0">
              <a:latin typeface="Monotype Corsiva" panose="03010101010201010101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36457" y="6307911"/>
            <a:ext cx="313087" cy="2894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Monotype Corsiva" panose="03010101010201010101" pitchFamily="66" charset="0"/>
              </a:rPr>
              <a:t>7.</a:t>
            </a:r>
            <a:endParaRPr lang="ru-RU" sz="11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8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C:\Users\Rulik\Desktop\Безимени-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8428" y="1736442"/>
            <a:ext cx="4231902" cy="23355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2" name="TextBox 4"/>
          <p:cNvSpPr txBox="1"/>
          <p:nvPr/>
        </p:nvSpPr>
        <p:spPr>
          <a:xfrm>
            <a:off x="10857656" y="5281543"/>
            <a:ext cx="4310849" cy="1224136"/>
          </a:xfrm>
          <a:prstGeom prst="wedgeRectCallout">
            <a:avLst>
              <a:gd name="adj1" fmla="val -44317"/>
              <a:gd name="adj2" fmla="val -73081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Monotype Corsiva" pitchFamily="66" charset="0"/>
                <a:ea typeface="Times New Roman"/>
                <a:cs typeface="Times New Roman"/>
              </a:rPr>
              <a:t>Гордимся славным прошлым, совершенствуемся в настоящем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  <a:ea typeface="Times New Roman"/>
                <a:cs typeface="Times New Roman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Monotype Corsiva" pitchFamily="66" charset="0"/>
                <a:ea typeface="Times New Roman"/>
                <a:cs typeface="Times New Roman"/>
              </a:rPr>
              <a:t>и строим будущее!!!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  <a:ea typeface="Times New Roman"/>
                <a:cs typeface="Times New Roman"/>
              </a:rPr>
              <a:t> </a:t>
            </a:r>
            <a:endParaRPr lang="ru-RU" sz="1200" dirty="0">
              <a:latin typeface="Monotype Corsiva" pitchFamily="66" charset="0"/>
              <a:ea typeface="Times New Roman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0" y="-4014"/>
            <a:ext cx="4798218" cy="2646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Правила </a:t>
            </a:r>
            <a:r>
              <a:rPr lang="ru-RU" sz="14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0533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39554" y="3306757"/>
            <a:ext cx="48929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Поступающие подают в приёмную комиссию колледжа документы: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аявление на имя директора колледжа по установленной форме;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ригиналы документа об образовании и приложения к нему;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едицинскую справку по форме, установленной Министерством здравоохранения;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окументы, подтверждающие право абитуриента на льготы при приёме на обучение;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6 фотографий размером 3×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см;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договор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между абитуриентом и заказчиком на целевую подготовку (для абитуриентов, участвующих в конкурсе на целевые места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документ, удостоверяющий личность, предъявляется абитуриентом лично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279190" y="155857"/>
            <a:ext cx="4640965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МИНИСТЕРСТВО ОБРАЗОВАНИЯ РЕСПУБЛИКИ БЕЛАРУСЬ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ГЛАВНОЕ УПРАВЛЕНИЕ ОБРАЗОВАНИЯ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ГОМЕЛЬСКОГО</a:t>
            </a:r>
            <a:r>
              <a:rPr kumimoji="0" lang="ru-RU" sz="105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ОБЛИСПОЛКОМА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УЧРЕЖДЕНИЕ ОБРАЗОВАНИЯ </a:t>
            </a:r>
            <a:endParaRPr lang="ru-RU" sz="105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ГОМЕЛЬСКИЙ ГОСУДАРТСВЕННЫЙ ПЕДАГОГИЧЕСКИЙ КОЛЛЕДЖ ИМЕНИ Л.С. ВЫГОТСКОГО»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32"/>
          <p:cNvGrpSpPr/>
          <p:nvPr/>
        </p:nvGrpSpPr>
        <p:grpSpPr>
          <a:xfrm>
            <a:off x="5540472" y="5661248"/>
            <a:ext cx="4310466" cy="703320"/>
            <a:chOff x="-73935" y="5487988"/>
            <a:chExt cx="9525504" cy="1401762"/>
          </a:xfrm>
        </p:grpSpPr>
        <p:pic>
          <p:nvPicPr>
            <p:cNvPr id="34" name="Picture 2" descr="F:\55-летие Музыкального отделения\Картинки 55 лет Презентация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550" y="5487988"/>
              <a:ext cx="1925638" cy="139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 descr="F:\55-летие Музыкального отделения\Картинки 55 лет Презентация\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7750" y="5487988"/>
              <a:ext cx="1998663" cy="139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6" descr="F:\55-летие Музыкального отделения\Картинки 55 лет Презентация\47329621561e366aad40c392b732f23f2ca3150e41_b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rcRect r="70527" b="72833"/>
            <a:stretch/>
          </p:blipFill>
          <p:spPr bwMode="auto">
            <a:xfrm>
              <a:off x="7424337" y="5677011"/>
              <a:ext cx="1946358" cy="1018839"/>
            </a:xfrm>
            <a:prstGeom prst="rect">
              <a:avLst/>
            </a:prstGeom>
            <a:noFill/>
            <a:extLst/>
          </p:spPr>
        </p:pic>
        <p:pic>
          <p:nvPicPr>
            <p:cNvPr id="37" name="Picture 2" descr="F:\55-летие Музыкального отделения\Картинки 55 лет Презентация\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935" y="5491163"/>
              <a:ext cx="2178800" cy="139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6" descr="F:\55-летие Музыкального отделения\Картинки 55 лет Презентация\47329621561e366aad40c392b732f23f2ca3150e41_b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rcRect r="70527" b="72833"/>
            <a:stretch/>
          </p:blipFill>
          <p:spPr bwMode="auto">
            <a:xfrm>
              <a:off x="-46042" y="5661247"/>
              <a:ext cx="1953744" cy="1018838"/>
            </a:xfrm>
            <a:prstGeom prst="rect">
              <a:avLst/>
            </a:prstGeom>
            <a:noFill/>
            <a:extLst/>
          </p:spPr>
        </p:pic>
        <p:pic>
          <p:nvPicPr>
            <p:cNvPr id="39" name="Picture 2" descr="F:\55-летие Музыкального отделения\Картинки 55 лет Презентация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638" y="5487988"/>
              <a:ext cx="1925637" cy="139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 descr="F:\55-летие Музыкального отделения\Картинки 55 лет Презентация\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7300" y="5487988"/>
              <a:ext cx="1927225" cy="139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7"/>
            <p:cNvSpPr txBox="1">
              <a:spLocks noChangeArrowheads="1"/>
            </p:cNvSpPr>
            <p:nvPr/>
          </p:nvSpPr>
          <p:spPr bwMode="auto">
            <a:xfrm>
              <a:off x="-73933" y="5653087"/>
              <a:ext cx="2161336" cy="1042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800" dirty="0" smtClean="0"/>
                <a:t>1915 </a:t>
              </a:r>
              <a:endParaRPr lang="ru-RU" sz="2800" dirty="0"/>
            </a:p>
          </p:txBody>
        </p:sp>
        <p:sp>
          <p:nvSpPr>
            <p:cNvPr id="42" name="TextBox 8"/>
            <p:cNvSpPr txBox="1">
              <a:spLocks noChangeArrowheads="1"/>
            </p:cNvSpPr>
            <p:nvPr/>
          </p:nvSpPr>
          <p:spPr bwMode="auto">
            <a:xfrm>
              <a:off x="7456488" y="5635624"/>
              <a:ext cx="1995081" cy="1042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800" smtClean="0"/>
                <a:t>2020</a:t>
              </a:r>
              <a:endParaRPr lang="ru-RU" sz="2800" dirty="0"/>
            </a:p>
          </p:txBody>
        </p:sp>
        <p:pic>
          <p:nvPicPr>
            <p:cNvPr id="43" name="Picture 11" descr="C:\Users\rulik\Desktop\Новая папка (2)\242rd34df3.jpg"/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t="4279" b="28292"/>
            <a:stretch/>
          </p:blipFill>
          <p:spPr bwMode="auto">
            <a:xfrm>
              <a:off x="1955800" y="5653088"/>
              <a:ext cx="1841500" cy="101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pic>
          <p:nvPicPr>
            <p:cNvPr id="44" name="Picture 2" descr="C:\Users\rulik\Desktop\Рисунок2.jpg"/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16549" t="11996"/>
            <a:stretch/>
          </p:blipFill>
          <p:spPr bwMode="auto">
            <a:xfrm>
              <a:off x="3833813" y="5661025"/>
              <a:ext cx="1836737" cy="101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pic>
          <p:nvPicPr>
            <p:cNvPr id="45" name="Picture 4" descr="F:\55-летие Музыкального отделения\Фото 55 лет музыке\20100819_14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573" t="6279" r="2724" b="6839"/>
            <a:stretch>
              <a:fillRect/>
            </a:stretch>
          </p:blipFill>
          <p:spPr bwMode="auto">
            <a:xfrm>
              <a:off x="5697538" y="5661025"/>
              <a:ext cx="1700212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Скругленная прямоугольная выноска 6"/>
          <p:cNvSpPr/>
          <p:nvPr/>
        </p:nvSpPr>
        <p:spPr>
          <a:xfrm>
            <a:off x="108034" y="5654526"/>
            <a:ext cx="2910188" cy="510778"/>
          </a:xfrm>
          <a:prstGeom prst="wedgeRoundRectCallout">
            <a:avLst>
              <a:gd name="adj1" fmla="val 57666"/>
              <a:gd name="adj2" fmla="val 318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Наш адрес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246001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Гомельская обл.,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г.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Гомель, ул. Пролетарская,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69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ая прямоугольная выноска 46"/>
          <p:cNvSpPr/>
          <p:nvPr/>
        </p:nvSpPr>
        <p:spPr>
          <a:xfrm>
            <a:off x="1547789" y="6347246"/>
            <a:ext cx="3173038" cy="510778"/>
          </a:xfrm>
          <a:prstGeom prst="wedgeRoundRectCallout">
            <a:avLst>
              <a:gd name="adj1" fmla="val -58738"/>
              <a:gd name="adj2" fmla="val 34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сайт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www.gpk.by; e-mail: ped@gpk.by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буклет\Gjxnf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3190" y="6072207"/>
            <a:ext cx="1135034" cy="785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8" name="Рисунок 47"/>
          <p:cNvPicPr/>
          <p:nvPr/>
        </p:nvPicPr>
        <p:blipFill>
          <a:blip r:embed="rId13" cstate="print"/>
          <a:srcRect l="54837" t="47350" r="25922" b="31256"/>
          <a:stretch>
            <a:fillRect/>
          </a:stretch>
        </p:blipFill>
        <p:spPr bwMode="auto">
          <a:xfrm>
            <a:off x="3250395" y="5654526"/>
            <a:ext cx="1393006" cy="631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TextBox 3"/>
          <p:cNvSpPr txBox="1"/>
          <p:nvPr/>
        </p:nvSpPr>
        <p:spPr>
          <a:xfrm>
            <a:off x="0" y="2996952"/>
            <a:ext cx="4796983" cy="2886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Срок подачи </a:t>
            </a:r>
            <a:r>
              <a:rPr lang="ru-RU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документов 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20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.07.2020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г. по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03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.0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8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.2020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г.</a:t>
            </a:r>
            <a:endParaRPr lang="ru-RU" sz="105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468" y="4720227"/>
            <a:ext cx="45304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000" b="1" i="1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 pitchFamily="18" charset="0"/>
              </a:rPr>
              <a:t>АБИТУРИЕНТ - 2020</a:t>
            </a:r>
            <a:endParaRPr lang="ru-RU" sz="3000" b="1" i="1" dirty="0">
              <a:latin typeface="Georgia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2127238"/>
              </p:ext>
            </p:extLst>
          </p:nvPr>
        </p:nvGraphicFramePr>
        <p:xfrm>
          <a:off x="1" y="505364"/>
          <a:ext cx="4798215" cy="249158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92559"/>
                <a:gridCol w="1080120"/>
                <a:gridCol w="1080120"/>
                <a:gridCol w="1645416"/>
              </a:tblGrid>
              <a:tr h="299464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Вступительные испытания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7" marR="99067" marT="45701" marB="45701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8881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Дневная форма обучения</a:t>
                      </a:r>
                      <a:br>
                        <a:rPr lang="ru-RU" sz="800" b="1" i="1" dirty="0" smtClean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800" b="1" i="1" dirty="0" smtClean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на основе общего базового образования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(9 классов)</a:t>
                      </a:r>
                      <a:endParaRPr lang="ru-RU" sz="800" b="1" i="1" dirty="0"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9067" marR="99067" marT="45701" marB="4570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9067" marR="99067" marT="45701" marB="45701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i="1" dirty="0" smtClean="0">
                        <a:solidFill>
                          <a:srgbClr val="000000"/>
                        </a:solidFill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9067" marR="99067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Заочная  форма обучения</a:t>
                      </a:r>
                      <a:br>
                        <a:rPr lang="ru-RU" sz="800" b="1" i="1" dirty="0" smtClean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800" b="1" i="1" dirty="0" smtClean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на основе общего среднего образования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 smtClean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(11 классов)</a:t>
                      </a:r>
                    </a:p>
                  </a:txBody>
                  <a:tcPr marL="99067" marR="99067" marT="45701" marB="45701"/>
                </a:tc>
              </a:tr>
              <a:tr h="76369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Отделение специальности «Начальное образование»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7" marR="99067"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Отделение специальности «Дошкольное образование»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7" marR="99067" marT="45701" marB="4570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Отделение специальности «Музыкальное образование»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7" marR="99067" marT="45701" marB="4570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  <a:p>
                      <a:pPr algn="ctr"/>
                      <a:r>
                        <a:rPr lang="ru-RU" sz="1000" b="1" i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(платная и бюджетная</a:t>
                      </a:r>
                    </a:p>
                    <a:p>
                      <a:pPr algn="ctr"/>
                      <a:r>
                        <a:rPr lang="ru-RU" sz="1000" b="1" i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форма обучения)</a:t>
                      </a:r>
                    </a:p>
                  </a:txBody>
                  <a:tcPr marL="99067" marR="99067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9630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среднего балла свидетельства </a:t>
                      </a:r>
                    </a:p>
                    <a:p>
                      <a:pPr algn="ctr"/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об общем базовом образовании</a:t>
                      </a:r>
                      <a:endParaRPr lang="ru-RU" sz="105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7" marR="99067" marT="45701" marB="45701"/>
                </a:tc>
                <a:tc hMerge="1">
                  <a:txBody>
                    <a:bodyPr/>
                    <a:lstStyle/>
                    <a:p>
                      <a:endParaRPr lang="ru-RU" sz="9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7" marR="99067" marT="45701" marB="457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Экзамен по специальности</a:t>
                      </a:r>
                      <a:endParaRPr lang="en-US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c 04.08</a:t>
                      </a:r>
                      <a:r>
                        <a:rPr lang="en-US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 08.08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7" marR="99067" marT="45701" marB="4570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i="0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</a:t>
                      </a:r>
                      <a:r>
                        <a:rPr lang="ru-RU" sz="105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среднего балла </a:t>
                      </a:r>
                    </a:p>
                    <a:p>
                      <a:r>
                        <a:rPr lang="ru-RU" sz="105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документа об общем среднем образовании </a:t>
                      </a:r>
                      <a:endParaRPr lang="ru-RU" sz="105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7" marR="99067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6" name="TextBox 1"/>
          <p:cNvSpPr txBox="1"/>
          <p:nvPr/>
        </p:nvSpPr>
        <p:spPr>
          <a:xfrm>
            <a:off x="0" y="260648"/>
            <a:ext cx="4798218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Срок обучения 2 года 10 месяцев </a:t>
            </a:r>
            <a:r>
              <a:rPr lang="ru-RU" sz="14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</a:t>
            </a:r>
            <a:endParaRPr lang="ru-RU" sz="11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2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84628d0e8556945161fc12c3dfd20f7614b791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717</Words>
  <Application>Microsoft Office PowerPoint</Application>
  <PresentationFormat>Лист A4 (210x297 мм)</PresentationFormat>
  <Paragraphs>77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Лариса Федоровна</cp:lastModifiedBy>
  <cp:revision>79</cp:revision>
  <cp:lastPrinted>2019-02-20T13:55:04Z</cp:lastPrinted>
  <dcterms:created xsi:type="dcterms:W3CDTF">2014-02-12T09:00:31Z</dcterms:created>
  <dcterms:modified xsi:type="dcterms:W3CDTF">2002-01-01T07:51:31Z</dcterms:modified>
</cp:coreProperties>
</file>