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96" r:id="rId2"/>
    <p:sldId id="300" r:id="rId3"/>
    <p:sldId id="301" r:id="rId4"/>
    <p:sldId id="303" r:id="rId5"/>
    <p:sldId id="302" r:id="rId6"/>
    <p:sldId id="271" r:id="rId7"/>
    <p:sldId id="289" r:id="rId8"/>
    <p:sldId id="311" r:id="rId9"/>
    <p:sldId id="304" r:id="rId10"/>
    <p:sldId id="305" r:id="rId11"/>
    <p:sldId id="278" r:id="rId12"/>
    <p:sldId id="277" r:id="rId13"/>
    <p:sldId id="307" r:id="rId14"/>
    <p:sldId id="313" r:id="rId15"/>
    <p:sldId id="315" r:id="rId16"/>
    <p:sldId id="316" r:id="rId17"/>
    <p:sldId id="318" r:id="rId18"/>
    <p:sldId id="31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63" autoAdjust="0"/>
  </p:normalViewPr>
  <p:slideViewPr>
    <p:cSldViewPr>
      <p:cViewPr>
        <p:scale>
          <a:sx n="59" d="100"/>
          <a:sy n="59" d="100"/>
        </p:scale>
        <p:origin x="-146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B4C1922-6E77-4CC2-9273-52019D4D4F3A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F3749AA-AFD3-48F9-B19B-7BAC10FCB42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7" Type="http://schemas.openxmlformats.org/officeDocument/2006/relationships/slide" Target="slide6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0" y="0"/>
            <a:ext cx="9144000" cy="594928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24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51520" y="1680020"/>
            <a:ext cx="871296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Профильное обучение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788008"/>
            <a:ext cx="4627985" cy="306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3629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1.Больший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объем самостоятельной работы учащихся с дополнительной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литературой.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2.Интенсификация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обучения за счет введения лекционно-семинарской системы преподавания, введение тематических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зачетов.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3.Усиление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индивидуальной работы с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учащимися.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4.Создание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особой атмосферы сотрудничества.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5.Характерная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особенность работы в таких классах – перенос центра тяжести с обучения на учение как самостоятельную проработку и усвоение информации. Учитель – не единственный источник информации и даже не основной, а, прежде всего, организатор самостоятельной работы учащихся и их консультант.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Специфика профильного обучения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2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4000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</a:t>
            </a:r>
            <a:endParaRPr lang="ru-RU" altLang="ru-RU" sz="4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buNone/>
            </a:pPr>
            <a:endParaRPr lang="ru-RU" altLang="ru-RU" sz="3600" b="1" i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87" y="159804"/>
            <a:ext cx="9021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Педагогическая технология 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413338"/>
            <a:ext cx="6246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Система функционирования всех компонентов педагогического процесса, построенная на научной основе, запрограммированная во времени и пространстве и приводящая к намеченным результатам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1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059832" y="2133600"/>
            <a:ext cx="2578968" cy="2286000"/>
          </a:xfrm>
          <a:prstGeom prst="octagon">
            <a:avLst>
              <a:gd name="adj" fmla="val 28606"/>
            </a:avLst>
          </a:prstGeom>
          <a:solidFill>
            <a:schemeClr val="accent1"/>
          </a:solidFill>
          <a:ln w="76200" cmpd="tri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Современные </a:t>
            </a:r>
          </a:p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образовательные, 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педагогические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технологии</a:t>
            </a:r>
          </a:p>
        </p:txBody>
      </p:sp>
      <p:sp>
        <p:nvSpPr>
          <p:cNvPr id="6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219200" y="304800"/>
            <a:ext cx="2971800" cy="1219200"/>
          </a:xfrm>
          <a:prstGeom prst="wedgeRoundRectCallout">
            <a:avLst>
              <a:gd name="adj1" fmla="val 25588"/>
              <a:gd name="adj2" fmla="val 13086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Личностно-ориентированные технологии </a:t>
            </a:r>
          </a:p>
        </p:txBody>
      </p:sp>
      <p:sp>
        <p:nvSpPr>
          <p:cNvPr id="7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8600" y="2590800"/>
            <a:ext cx="2286000" cy="1295400"/>
          </a:xfrm>
          <a:prstGeom prst="wedgeRoundRectCallout">
            <a:avLst>
              <a:gd name="adj1" fmla="val 80139"/>
              <a:gd name="adj2" fmla="val 2279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Проблемное обучение </a:t>
            </a:r>
          </a:p>
        </p:txBody>
      </p:sp>
      <p:sp>
        <p:nvSpPr>
          <p:cNvPr id="8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04800" y="4419600"/>
            <a:ext cx="2286000" cy="838200"/>
          </a:xfrm>
          <a:prstGeom prst="wedgeRoundRectCallout">
            <a:avLst>
              <a:gd name="adj1" fmla="val 87708"/>
              <a:gd name="adj2" fmla="val -11534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Игровые технологии </a:t>
            </a:r>
          </a:p>
        </p:txBody>
      </p:sp>
      <p:sp>
        <p:nvSpPr>
          <p:cNvPr id="9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19800" y="3124200"/>
            <a:ext cx="2819400" cy="1447800"/>
          </a:xfrm>
          <a:prstGeom prst="wedgeRoundRectCallout">
            <a:avLst>
              <a:gd name="adj1" fmla="val -71338"/>
              <a:gd name="adj2" fmla="val 1491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Технология современного проектного обучения </a:t>
            </a:r>
          </a:p>
        </p:txBody>
      </p:sp>
      <p:sp>
        <p:nvSpPr>
          <p:cNvPr id="10" name="AutoShap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953000" y="228600"/>
            <a:ext cx="2715344" cy="1143000"/>
          </a:xfrm>
          <a:prstGeom prst="wedgeRoundRectCallout">
            <a:avLst>
              <a:gd name="adj1" fmla="val -48773"/>
              <a:gd name="adj2" fmla="val 1120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Технология </a:t>
            </a:r>
            <a:r>
              <a:rPr lang="ru-RU" alt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разноуровневого</a:t>
            </a:r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обучения </a:t>
            </a:r>
          </a:p>
        </p:txBody>
      </p:sp>
      <p:sp>
        <p:nvSpPr>
          <p:cNvPr id="11" name="AutoShape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410200" y="4876800"/>
            <a:ext cx="2438400" cy="914400"/>
          </a:xfrm>
          <a:prstGeom prst="wedgeRoundRectCallout">
            <a:avLst>
              <a:gd name="adj1" fmla="val -59699"/>
              <a:gd name="adj2" fmla="val -1223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Интерактивные технологии</a:t>
            </a:r>
          </a:p>
        </p:txBody>
      </p:sp>
      <p:sp>
        <p:nvSpPr>
          <p:cNvPr id="12" name="AutoShape 2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96000" y="1752600"/>
            <a:ext cx="2667000" cy="1066800"/>
          </a:xfrm>
          <a:prstGeom prst="wedgeRoundRectCallout">
            <a:avLst>
              <a:gd name="adj1" fmla="val -73514"/>
              <a:gd name="adj2" fmla="val 235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Технология дискуссии </a:t>
            </a:r>
          </a:p>
        </p:txBody>
      </p:sp>
      <p:sp>
        <p:nvSpPr>
          <p:cNvPr id="13" name="AutoShape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19400" y="5105400"/>
            <a:ext cx="2057400" cy="914400"/>
          </a:xfrm>
          <a:prstGeom prst="wedgeRoundRectCallout">
            <a:avLst>
              <a:gd name="adj1" fmla="val 23843"/>
              <a:gd name="adj2" fmla="val -12830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Тестовые </a:t>
            </a: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технологии</a:t>
            </a: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457200" y="60198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496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Интерактивные технологии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Урок английского языка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kern="10" dirty="0" smtClean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ЕСЛИ </a:t>
            </a:r>
            <a:r>
              <a:rPr lang="ru-RU" kern="10" dirty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У КАЖДОГО ЧЕЛОВЕКА БУДЕТ ПО ЯБЛОКУ</a:t>
            </a:r>
          </a:p>
          <a:p>
            <a:pPr marL="0" indent="0">
              <a:buNone/>
            </a:pPr>
            <a:r>
              <a:rPr lang="ru-RU" kern="10" dirty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И ОНИ ОБМЕНИВАЮТСЯ ИМИ, </a:t>
            </a:r>
          </a:p>
          <a:p>
            <a:pPr marL="0" indent="0">
              <a:buNone/>
            </a:pPr>
            <a:r>
              <a:rPr lang="ru-RU" kern="10" dirty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ТО НИЧЕГО НЕ ИЗМЕНИТЬСЯ. </a:t>
            </a:r>
            <a:r>
              <a:rPr lang="ru-RU" kern="10" dirty="0" smtClean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ИДЕЯМИ</a:t>
            </a:r>
            <a:r>
              <a:rPr lang="ru-RU" kern="10" dirty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, </a:t>
            </a:r>
          </a:p>
          <a:p>
            <a:pPr marL="0" indent="0">
              <a:buNone/>
            </a:pPr>
            <a:r>
              <a:rPr lang="ru-RU" kern="10" dirty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ТО У КАЖДОГО ИХ СТАНЕТ </a:t>
            </a:r>
          </a:p>
          <a:p>
            <a:pPr marL="0" indent="0">
              <a:buNone/>
            </a:pPr>
            <a:r>
              <a:rPr lang="ru-RU" kern="10" dirty="0">
                <a:ln w="12700">
                  <a:solidFill>
                    <a:srgbClr val="CC6600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В ДВА РАЗА БОЛЬШЕ"</a:t>
            </a:r>
          </a:p>
        </p:txBody>
      </p:sp>
      <p:pic>
        <p:nvPicPr>
          <p:cNvPr id="7" name="Содержимое 3" descr="\\Admin\users\Public\сеть\РУДАЯ\открытые уроки 2015\IMG_8960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573016"/>
            <a:ext cx="3096344" cy="223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2157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разноуровневого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обучения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1556792"/>
            <a:ext cx="3822192" cy="1761083"/>
          </a:xfrm>
        </p:spPr>
        <p:txBody>
          <a:bodyPr>
            <a:normAutofit fontScale="55000" lnSpcReduction="20000"/>
          </a:bodyPr>
          <a:lstStyle/>
          <a:p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образовательного процесса, при котором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учащийся имеет возможность овладевать учебным материалом в зависимости от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способностей и индивидуальных особенностей.  При этом за критерий оценки деятельности учащегося принимаются его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УСИЛИЯ</a:t>
            </a: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овладению этим материалом, творческому его применению.</a:t>
            </a:r>
          </a:p>
          <a:p>
            <a:endParaRPr lang="ru-RU" dirty="0"/>
          </a:p>
        </p:txBody>
      </p:sp>
      <p:pic>
        <p:nvPicPr>
          <p:cNvPr id="7" name="Содержимое 6" descr="\\Admin\users\Public\сеть\РУДАЯ\открытые уроки 2015\IMG_8838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4384" y="3682379"/>
            <a:ext cx="2763982" cy="219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\\Admin\users\Public\сеть\РУДАЯ\открытые уроки 2015\IMG_8844.JP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16832"/>
            <a:ext cx="417646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5998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Проблемное обучение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1412776"/>
            <a:ext cx="3822192" cy="936104"/>
          </a:xfrm>
        </p:spPr>
        <p:txBody>
          <a:bodyPr/>
          <a:lstStyle/>
          <a:p>
            <a:r>
              <a:rPr 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Знания – дети удивления </a:t>
            </a:r>
            <a:endParaRPr lang="ru-RU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1916833"/>
            <a:ext cx="3822192" cy="93610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 физики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8" descr="\\Admin\users\Public\сеть\РУДАЯ\открытые уроки 2015\IMG_8935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3816424" cy="2969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\\Admin\users\Public\сеть\РУДАЯ\открытые уроки 2015\IMG_8948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12976"/>
            <a:ext cx="3960440" cy="309634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7789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 технологии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1988840"/>
            <a:ext cx="3822192" cy="720080"/>
          </a:xfrm>
        </p:spPr>
        <p:txBody>
          <a:bodyPr/>
          <a:lstStyle/>
          <a:p>
            <a:r>
              <a:rPr 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Урок немецкого языка</a:t>
            </a:r>
            <a:endParaRPr lang="ru-RU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1484785"/>
            <a:ext cx="3822192" cy="648072"/>
          </a:xfrm>
        </p:spPr>
        <p:txBody>
          <a:bodyPr/>
          <a:lstStyle/>
          <a:p>
            <a:r>
              <a:rPr 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Урок английского языка</a:t>
            </a:r>
            <a:endParaRPr lang="ru-RU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\\Admin\users\Public\сеть\РУДАЯ\открытые уроки 2015\IMG_8976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24944"/>
            <a:ext cx="3816424" cy="2733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6" descr="\\Admin\users\Public\сеть\РУДАЯ\открытые уроки 2015\IMG_8915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564904"/>
            <a:ext cx="4032448" cy="28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4407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Тестовые технологии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551837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Тест – стандартизованные, краткие, ограниченные во времени испытания, предназначенные для установления количественных и качественных индивидуальных различий</a:t>
            </a:r>
          </a:p>
        </p:txBody>
      </p:sp>
    </p:spTree>
    <p:extLst>
      <p:ext uri="{BB962C8B-B14F-4D97-AF65-F5344CB8AC3E}">
        <p14:creationId xmlns:p14="http://schemas.microsoft.com/office/powerpoint/2010/main" val="70024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1.более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рационально использовать время урока;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2.охватить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больший объем содержания;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3.быстро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установить обратную связь с учащимися и определить  результаты усвоения материала;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4.сосредоточить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внимание на пробелах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в знаниях и  </a:t>
            </a: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умениях, внести коррективы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5.обеспечить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одновременную проверку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знаний учащихся группы;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6.формировать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 них мотивацию для подготовки  к каждому уроку;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7.преодолеть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субъективизм выставления оценок;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8.индивидуализировать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работу с учащимися;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9.развивать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добросовестность и аккуратность;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10.повышать </a:t>
            </a:r>
            <a:r>
              <a:rPr lang="ru-RU" altLang="ru-RU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интерес к предмету.</a:t>
            </a:r>
          </a:p>
          <a:p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Тестовая проверка позволяет: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15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1.Средство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дифференциации и индивидуализации обучения, позволяющее за счет изменений в структуре, содержании и организации образовательного процесса более полно учитывать интересы, склонности и способности учащихся, создавать условия для обучения старшеклассников в соответствии с их профессиональными интересами и намерениями в отношении продолжения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Направлено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реализацию личностно-ориентированного образовательного процесса,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этом существенно расширяются возможности выстраивания учащимся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индивидуальной траектории развития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Профильное обучение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5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1.Обеспечить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углубленное изучение отдельных предметов программы общего среднего образования;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оздать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для существенной дифференциации содержания обучения старшеклассников с широкими и гибкими возможностями построения школьниками индивидуальных образовательных программ;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пособствовать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установлению равного доступа к полноценному образованию разным категориям обучающихся в соответствии с их способностями, индивидуальными склонностями и потребностями;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асширить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возможности социализации учащихся, обеспечить преемственность между общим и профессиональным образованием, более эффективно подготовить выпускников школы к освоению программ высшего профессионального образовани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Профильное обучение решает следующие 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9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Министерство образования Республики Беларусь</a:t>
            </a:r>
            <a:r>
              <a:rPr lang="ru-RU" sz="96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708920"/>
            <a:ext cx="7704856" cy="30239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22. 05. 2015 № 05-21/90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«Об организации в 2015/2016 учебном году профильного обучения на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ступени общего среднего образования»</a:t>
            </a:r>
          </a:p>
          <a:p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ИНСТРУКТИВНО-МЕТОДИЧЕСКОЕ ПИСЬМ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 Об организации образовательного процесса при изучении учебных предметов и проведении факультативных занятий в учреждениях общего среднего образования в 2015/2016 учебном году»</a:t>
            </a:r>
          </a:p>
          <a:p>
            <a:endParaRPr lang="ru-RU" sz="105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94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408333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1.Видение </a:t>
            </a:r>
            <a:r>
              <a:rPr lang="ru-RU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миссии школы её директором, 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заместителями</a:t>
            </a:r>
            <a:r>
              <a:rPr lang="ru-RU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1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Подготовленные  учителя, работавшие ранее 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21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условиях профильных </a:t>
            </a: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школ.</a:t>
            </a:r>
            <a:endParaRPr lang="ru-RU" sz="21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3.Учителя, в т. ч. молодые, имеющие педагогический авторитет. 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4.Учителя</a:t>
            </a:r>
            <a:r>
              <a:rPr lang="ru-RU" sz="21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, владеющие средствами </a:t>
            </a: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Интерн</a:t>
            </a:r>
            <a:r>
              <a:rPr lang="ru-RU" sz="21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ета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5.Мотивированные учащиеся.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6.Материальна </a:t>
            </a:r>
            <a:r>
              <a:rPr lang="ru-RU" sz="21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база учебных кабинетов, фонд библиотеки, наличие </a:t>
            </a:r>
            <a:r>
              <a:rPr lang="ru-RU" sz="21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 Интернета.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7.Определение структуры и направлений </a:t>
            </a:r>
            <a:r>
              <a:rPr lang="ru-RU" sz="2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профилизации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100" b="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8.Определение модели </a:t>
            </a:r>
            <a:r>
              <a:rPr lang="ru-RU" sz="2100" b="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организации профильного </a:t>
            </a:r>
            <a:r>
              <a:rPr lang="ru-RU" sz="2100" b="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обуче</a:t>
            </a:r>
            <a:r>
              <a:rPr lang="ru-RU" sz="2100" b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ния.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повышения </a:t>
            </a:r>
            <a:r>
              <a:rPr lang="ru-RU" sz="2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квалификации  </a:t>
            </a:r>
            <a:r>
              <a:rPr lang="ru-RU" sz="200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учителей и </a:t>
            </a:r>
            <a:r>
              <a:rPr lang="ru-RU" sz="2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администрации.</a:t>
            </a:r>
          </a:p>
          <a:p>
            <a:pPr marL="0" indent="0">
              <a:buNone/>
            </a:pPr>
            <a:r>
              <a:rPr lang="ru-RU" sz="2000" dirty="0" smtClean="0">
                <a:ln w="11430"/>
                <a:solidFill>
                  <a:srgbClr val="99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10.Использование современных образовательных технологий. </a:t>
            </a:r>
          </a:p>
          <a:p>
            <a:pPr marL="0" indent="0">
              <a:buNone/>
            </a:pPr>
            <a:r>
              <a:rPr lang="ru-RU" sz="20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11.Допрофильная подготовка.</a:t>
            </a:r>
            <a:endParaRPr lang="ru-RU" sz="200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1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Необходимые условия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1.Изучение нормативных документов. Работа с внутренними документами.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2.Информирование учащихся и их законных представителей.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3.Изучение образовательных запросов.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4.Инвентаризация ресурсов. </a:t>
            </a: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Корректировка планов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Прием документов в 10-е </a:t>
            </a: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классы.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6.Формирование групп.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7.Издание приказов.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8.Разработка учебного плана.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9.Психолого-педагогическое сопровождение образовательного процесса.</a:t>
            </a:r>
          </a:p>
          <a:p>
            <a:pPr marL="0" indent="0">
              <a:buNone/>
            </a:pP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организации 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профильного обучения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2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общеобразовательного учреждения с профильным обучением на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третьей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ступени предусматривает возможность разнообразных комбинаций учебных предметов, что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гибкую систему профильного обучения.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Система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должна включать в себя следующие типы учебных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предметов: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базовые </a:t>
            </a: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общеобразовательные</a:t>
            </a:r>
          </a:p>
          <a:p>
            <a:pPr marL="0" indent="0">
              <a:buNone/>
            </a:pPr>
            <a:r>
              <a:rPr lang="ru-RU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     </a:t>
            </a:r>
            <a:r>
              <a:rPr lang="ru-RU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- профильные</a:t>
            </a:r>
            <a:endParaRPr lang="ru-RU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2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Базовы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общеобразовательные предметы являются обязательными для всех учащихся во всех профилях обучения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Профильные общеобразовательные       предметы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предметы повышенного уровня, определяющие направленность каждого конкретного профиля 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Профильные учебные предметы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являются обязательными для учащихся, выбравших данный профиль обучения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5436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74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базе гимназии в 2015/2016 учебном году организовано профильное обучение в 10-х классах, продолжено изучение отдельных учебных предметов на повышенном уровне в 11-х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классах.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«А»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классе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сформированы 2 группы: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1группа – профильные предметы </a:t>
            </a:r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Математика» и «Физика» 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 группа – профильные предметы </a:t>
            </a:r>
            <a:r>
              <a:rPr lang="ru-RU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«Химия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и «Биология</a:t>
            </a:r>
            <a:r>
              <a:rPr lang="ru-RU" sz="3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»; </a:t>
            </a:r>
          </a:p>
          <a:p>
            <a:pPr marL="0" indent="0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«Б»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классе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сформированы 2 группы: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 группа – профильные предметы </a:t>
            </a:r>
            <a:r>
              <a:rPr lang="ru-RU" sz="3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Русский язык», «Иностранный язык» (английский, </a:t>
            </a:r>
            <a:r>
              <a:rPr lang="ru-RU" sz="3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французский);</a:t>
            </a: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2 группа – профильные предметы </a:t>
            </a:r>
            <a:r>
              <a:rPr lang="ru-RU" sz="33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3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язык» и «Математика</a:t>
            </a:r>
            <a:r>
              <a:rPr lang="ru-RU" sz="3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11 «А» классе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продолжено изучение на повышенном уровне учебных предметов </a:t>
            </a:r>
            <a:r>
              <a:rPr lang="ru-RU" sz="33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«Математика» и «Физика».</a:t>
            </a:r>
          </a:p>
          <a:p>
            <a:pPr marL="0" indent="0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11 «Б» классе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продолжено изучение на повышенном уровне учебных предметов </a:t>
            </a:r>
            <a:r>
              <a:rPr lang="ru-RU" sz="33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«Русский язык» и «Иностранный язык» (английский, французский, немецкий).</a:t>
            </a:r>
          </a:p>
          <a:p>
            <a:pPr marL="0" indent="0">
              <a:buNone/>
            </a:pPr>
            <a:r>
              <a:rPr lang="ru-RU" sz="33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Модель профильного обучения в гимназии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(2015/2016 учебный год</a:t>
            </a:r>
            <a:r>
              <a:rPr lang="ru-RU" sz="3100" dirty="0" smtClean="0"/>
              <a:t>)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1643728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1148</TotalTime>
  <Words>898</Words>
  <Application>Microsoft Office PowerPoint</Application>
  <PresentationFormat>Экран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Презентация PowerPoint</vt:lpstr>
      <vt:lpstr>Профильное обучение</vt:lpstr>
      <vt:lpstr>Профильное обучение решает следующие задачи</vt:lpstr>
      <vt:lpstr> Министерство образования Республики Беларусь </vt:lpstr>
      <vt:lpstr>Необходимые условия</vt:lpstr>
      <vt:lpstr>Алгоритм организации  профильного обучения</vt:lpstr>
      <vt:lpstr>Презентация PowerPoint</vt:lpstr>
      <vt:lpstr>Презентация PowerPoint</vt:lpstr>
      <vt:lpstr>Модель профильного обучения в гимназии (2015/2016 учебный год)</vt:lpstr>
      <vt:lpstr>Специфика профильного обучения</vt:lpstr>
      <vt:lpstr>Презентация PowerPoint</vt:lpstr>
      <vt:lpstr>Презентация PowerPoint</vt:lpstr>
      <vt:lpstr>Интерактивные технологии</vt:lpstr>
      <vt:lpstr>Технология разноуровневого обучения</vt:lpstr>
      <vt:lpstr>Проблемное обучение</vt:lpstr>
      <vt:lpstr>Игровые технологии</vt:lpstr>
      <vt:lpstr>Тестовые технологии</vt:lpstr>
      <vt:lpstr>Тестовая проверка позволяет: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user</cp:lastModifiedBy>
  <cp:revision>60</cp:revision>
  <dcterms:created xsi:type="dcterms:W3CDTF">2015-06-26T10:11:10Z</dcterms:created>
  <dcterms:modified xsi:type="dcterms:W3CDTF">2016-01-23T08:24:06Z</dcterms:modified>
</cp:coreProperties>
</file>