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66" r:id="rId5"/>
    <p:sldId id="259" r:id="rId6"/>
    <p:sldId id="267" r:id="rId7"/>
    <p:sldId id="260" r:id="rId8"/>
    <p:sldId id="268" r:id="rId9"/>
    <p:sldId id="264" r:id="rId10"/>
    <p:sldId id="269" r:id="rId11"/>
    <p:sldId id="265" r:id="rId12"/>
    <p:sldId id="270" r:id="rId13"/>
    <p:sldId id="27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43640-5A51-4657-9F65-FF7179240B02}" type="datetimeFigureOut">
              <a:rPr lang="ru-RU" smtClean="0"/>
              <a:pPr/>
              <a:t>24.11.2017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7DD6E25-FD08-419B-B935-9E39B45D43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43640-5A51-4657-9F65-FF7179240B02}" type="datetimeFigureOut">
              <a:rPr lang="ru-RU" smtClean="0"/>
              <a:pPr/>
              <a:t>24.11.2017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D6E25-FD08-419B-B935-9E39B45D43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43640-5A51-4657-9F65-FF7179240B02}" type="datetimeFigureOut">
              <a:rPr lang="ru-RU" smtClean="0"/>
              <a:pPr/>
              <a:t>24.11.2017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D6E25-FD08-419B-B935-9E39B45D43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43640-5A51-4657-9F65-FF7179240B02}" type="datetimeFigureOut">
              <a:rPr lang="ru-RU" smtClean="0"/>
              <a:pPr/>
              <a:t>24.11.2017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7DD6E25-FD08-419B-B935-9E39B45D43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43640-5A51-4657-9F65-FF7179240B02}" type="datetimeFigureOut">
              <a:rPr lang="ru-RU" smtClean="0"/>
              <a:pPr/>
              <a:t>24.11.2017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D6E25-FD08-419B-B935-9E39B45D43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43640-5A51-4657-9F65-FF7179240B02}" type="datetimeFigureOut">
              <a:rPr lang="ru-RU" smtClean="0"/>
              <a:pPr/>
              <a:t>24.11.2017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D6E25-FD08-419B-B935-9E39B45D43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43640-5A51-4657-9F65-FF7179240B02}" type="datetimeFigureOut">
              <a:rPr lang="ru-RU" smtClean="0"/>
              <a:pPr/>
              <a:t>24.11.2017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7DD6E25-FD08-419B-B935-9E39B45D43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slow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43640-5A51-4657-9F65-FF7179240B02}" type="datetimeFigureOut">
              <a:rPr lang="ru-RU" smtClean="0"/>
              <a:pPr/>
              <a:t>24.11.2017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D6E25-FD08-419B-B935-9E39B45D43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43640-5A51-4657-9F65-FF7179240B02}" type="datetimeFigureOut">
              <a:rPr lang="ru-RU" smtClean="0"/>
              <a:pPr/>
              <a:t>24.11.2017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D6E25-FD08-419B-B935-9E39B45D43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43640-5A51-4657-9F65-FF7179240B02}" type="datetimeFigureOut">
              <a:rPr lang="ru-RU" smtClean="0"/>
              <a:pPr/>
              <a:t>24.11.2017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D6E25-FD08-419B-B935-9E39B45D43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43640-5A51-4657-9F65-FF7179240B02}" type="datetimeFigureOut">
              <a:rPr lang="ru-RU" smtClean="0"/>
              <a:pPr/>
              <a:t>24.11.2017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D6E25-FD08-419B-B935-9E39B45D43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A143640-5A51-4657-9F65-FF7179240B02}" type="datetimeFigureOut">
              <a:rPr lang="ru-RU" smtClean="0"/>
              <a:pPr/>
              <a:t>24.11.2017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7DD6E25-FD08-419B-B935-9E39B45D43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circle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r">
              <a:defRPr/>
            </a:pPr>
            <a:r>
              <a:rPr lang="ru-RU" sz="1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Подготовила: </a:t>
            </a:r>
            <a:br>
              <a:rPr lang="ru-RU" sz="1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Левкович Жанна Иосифовна</a:t>
            </a:r>
            <a:br>
              <a:rPr lang="ru-RU" sz="1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педагог-психолог</a:t>
            </a:r>
            <a:br>
              <a:rPr lang="ru-RU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1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равжишковский</a:t>
            </a:r>
            <a:r>
              <a:rPr lang="ru-RU" sz="1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ясли-сад-базовая</a:t>
            </a:r>
            <a:r>
              <a:rPr lang="ru-RU" sz="1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школа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928670"/>
            <a:ext cx="909734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Mistral" pitchFamily="66" charset="0"/>
              </a:rPr>
              <a:t>РУССКАЯ НАРОДНАЯ СКАЗКА</a:t>
            </a:r>
            <a:r>
              <a:rPr lang="ru-RU" sz="54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Mistral" pitchFamily="66" charset="0"/>
              </a:rPr>
              <a:t> </a:t>
            </a:r>
          </a:p>
          <a:p>
            <a:pPr algn="ctr"/>
            <a:r>
              <a:rPr lang="ru-RU" sz="5400" b="1" cap="all" spc="0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Mistral" pitchFamily="66" charset="0"/>
              </a:rPr>
              <a:t>«КОЛОБОК»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b="1" dirty="0" smtClean="0"/>
              <a:t>  </a:t>
            </a:r>
            <a:r>
              <a:rPr lang="ru-RU" b="1" dirty="0" smtClean="0">
                <a:solidFill>
                  <a:srgbClr val="00B050"/>
                </a:solidFill>
                <a:latin typeface="Mistral" pitchFamily="66" charset="0"/>
              </a:rPr>
              <a:t>Ч</a:t>
            </a:r>
            <a:r>
              <a:rPr lang="ru-RU" sz="3200" b="1" dirty="0" smtClean="0">
                <a:solidFill>
                  <a:srgbClr val="00B050"/>
                </a:solidFill>
                <a:latin typeface="Mistral" pitchFamily="66" charset="0"/>
              </a:rPr>
              <a:t>етвертая заповедь:</a:t>
            </a:r>
            <a:endParaRPr lang="ru-RU" sz="3200" b="1" dirty="0">
              <a:solidFill>
                <a:srgbClr val="00B050"/>
              </a:solidFill>
              <a:latin typeface="Mistral" pitchFamily="66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85720" y="2643182"/>
            <a:ext cx="8501122" cy="264320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b="1" cap="all" dirty="0" smtClean="0">
                <a:solidFill>
                  <a:schemeClr val="accent6">
                    <a:lumMod val="50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  <a:latin typeface="Mistral" pitchFamily="66" charset="0"/>
                <a:ea typeface="+mj-ea"/>
                <a:cs typeface="+mj-cs"/>
              </a:rPr>
              <a:t>Научите детей распознавать добро и зло, истинные намерения людей.</a:t>
            </a:r>
          </a:p>
          <a:p>
            <a:pPr>
              <a:buNone/>
            </a:pPr>
            <a:endParaRPr lang="ru-RU" b="1" cap="all" dirty="0" smtClean="0">
              <a:solidFill>
                <a:schemeClr val="accent6">
                  <a:lumMod val="50000"/>
                </a:schemeClr>
              </a:solidFill>
              <a:effectLst>
                <a:reflection blurRad="12700" stA="48000" endA="300" endPos="55000" dir="5400000" sy="-90000" algn="bl" rotWithShape="0"/>
              </a:effectLst>
              <a:latin typeface="Segoe Script" pitchFamily="34" charset="0"/>
              <a:ea typeface="+mj-ea"/>
              <a:cs typeface="+mj-cs"/>
            </a:endParaRPr>
          </a:p>
          <a:p>
            <a:pPr algn="just">
              <a:buNone/>
            </a:pPr>
            <a:endParaRPr lang="ru-RU" b="1" cap="all" dirty="0" smtClean="0">
              <a:solidFill>
                <a:schemeClr val="accent6">
                  <a:lumMod val="50000"/>
                </a:schemeClr>
              </a:solidFill>
              <a:effectLst>
                <a:reflection blurRad="12700" stA="48000" endA="300" endPos="55000" dir="5400000" sy="-90000" algn="bl" rotWithShape="0"/>
              </a:effectLst>
              <a:latin typeface="Segoe Script" pitchFamily="34" charset="0"/>
              <a:ea typeface="+mj-ea"/>
              <a:cs typeface="+mj-cs"/>
            </a:endParaRPr>
          </a:p>
          <a:p>
            <a:pPr algn="just">
              <a:buFont typeface="Wingdings" pitchFamily="2" charset="2"/>
              <a:buChar char="v"/>
            </a:pPr>
            <a:endParaRPr lang="ru-RU" b="1" cap="all" dirty="0" smtClean="0">
              <a:solidFill>
                <a:schemeClr val="accent4">
                  <a:lumMod val="75000"/>
                </a:schemeClr>
              </a:solidFill>
              <a:effectLst>
                <a:reflection blurRad="12700" stA="48000" endA="300" endPos="55000" dir="5400000" sy="-90000" algn="bl" rotWithShape="0"/>
              </a:effectLst>
              <a:latin typeface="Segoe Script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Содержимое 4" descr="0_3b6a3_949cb9d0_L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714876" y="785794"/>
            <a:ext cx="4165127" cy="4500594"/>
          </a:xfrm>
        </p:spPr>
      </p:pic>
      <p:sp>
        <p:nvSpPr>
          <p:cNvPr id="6" name="Прямоугольник 5"/>
          <p:cNvSpPr/>
          <p:nvPr/>
        </p:nvSpPr>
        <p:spPr>
          <a:xfrm>
            <a:off x="214282" y="214290"/>
            <a:ext cx="464347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cap="all" dirty="0" err="1" smtClean="0">
                <a:solidFill>
                  <a:schemeClr val="accent1">
                    <a:lumMod val="75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  <a:latin typeface="Segoe Script" pitchFamily="34" charset="0"/>
              </a:rPr>
              <a:t>п</a:t>
            </a:r>
            <a:r>
              <a:rPr lang="ru-RU" sz="3600" b="1" cap="all" dirty="0" err="1" smtClean="0">
                <a:solidFill>
                  <a:schemeClr val="accent1">
                    <a:lumMod val="75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  <a:latin typeface="Segoe Script" pitchFamily="34" charset="0"/>
              </a:rPr>
              <a:t>О</a:t>
            </a:r>
            <a:r>
              <a:rPr lang="ru-RU" sz="3600" b="1" cap="all" dirty="0" smtClean="0">
                <a:solidFill>
                  <a:schemeClr val="accent1">
                    <a:lumMod val="75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  <a:latin typeface="Segoe Script" pitchFamily="34" charset="0"/>
              </a:rPr>
              <a:t> НАИВНОСТИ СВОЕЙ</a:t>
            </a:r>
            <a:br>
              <a:rPr lang="ru-RU" sz="3600" b="1" cap="all" dirty="0" smtClean="0">
                <a:solidFill>
                  <a:schemeClr val="accent1">
                    <a:lumMod val="75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  <a:latin typeface="Segoe Script" pitchFamily="34" charset="0"/>
              </a:rPr>
            </a:br>
            <a:r>
              <a:rPr lang="ru-RU" sz="3600" b="1" cap="all" dirty="0" smtClean="0">
                <a:solidFill>
                  <a:schemeClr val="accent1">
                    <a:lumMod val="75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  <a:latin typeface="Segoe Script" pitchFamily="34" charset="0"/>
              </a:rPr>
              <a:t>НА НОСОК УСЕЛСЯ,</a:t>
            </a:r>
            <a:br>
              <a:rPr lang="ru-RU" sz="3600" b="1" cap="all" dirty="0" smtClean="0">
                <a:solidFill>
                  <a:schemeClr val="accent1">
                    <a:lumMod val="75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  <a:latin typeface="Segoe Script" pitchFamily="34" charset="0"/>
              </a:rPr>
            </a:br>
            <a:r>
              <a:rPr lang="ru-RU" sz="3600" b="1" cap="all" dirty="0" smtClean="0">
                <a:solidFill>
                  <a:schemeClr val="accent1">
                    <a:lumMod val="75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  <a:latin typeface="Segoe Script" pitchFamily="34" charset="0"/>
              </a:rPr>
              <a:t>СНОВА ПЕСЕНКУ ЗАПЕЛ. </a:t>
            </a:r>
            <a:br>
              <a:rPr lang="ru-RU" sz="3600" b="1" cap="all" dirty="0" smtClean="0">
                <a:solidFill>
                  <a:schemeClr val="accent1">
                    <a:lumMod val="75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  <a:latin typeface="Segoe Script" pitchFamily="34" charset="0"/>
              </a:rPr>
            </a:br>
            <a:r>
              <a:rPr lang="ru-RU" sz="4400" b="1" cap="all" dirty="0" smtClean="0">
                <a:solidFill>
                  <a:schemeClr val="accent1">
                    <a:lumMod val="75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  <a:latin typeface="Segoe Script" pitchFamily="34" charset="0"/>
              </a:rPr>
              <a:t>н</a:t>
            </a:r>
            <a:r>
              <a:rPr lang="ru-RU" sz="3600" b="1" cap="all" dirty="0" smtClean="0">
                <a:solidFill>
                  <a:schemeClr val="accent1">
                    <a:lumMod val="75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  <a:latin typeface="Segoe Script" pitchFamily="34" charset="0"/>
              </a:rPr>
              <a:t>у, И-и-и …ПОПЛАТИЛСЯ</a:t>
            </a:r>
            <a:r>
              <a:rPr lang="ru-RU" sz="4000" b="1" cap="all" dirty="0" smtClean="0">
                <a:solidFill>
                  <a:schemeClr val="accent1">
                    <a:lumMod val="75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  <a:latin typeface="Segoe Script" pitchFamily="34" charset="0"/>
              </a:rPr>
              <a:t>!</a:t>
            </a:r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b="1" dirty="0" smtClean="0"/>
              <a:t>  </a:t>
            </a:r>
            <a:r>
              <a:rPr lang="ru-RU" sz="4000" b="1" dirty="0" smtClean="0">
                <a:solidFill>
                  <a:srgbClr val="00B050"/>
                </a:solidFill>
                <a:latin typeface="Mistral" pitchFamily="66" charset="0"/>
              </a:rPr>
              <a:t>П</a:t>
            </a:r>
            <a:r>
              <a:rPr lang="ru-RU" sz="3200" b="1" dirty="0" smtClean="0">
                <a:solidFill>
                  <a:srgbClr val="00B050"/>
                </a:solidFill>
                <a:latin typeface="Mistral" pitchFamily="66" charset="0"/>
              </a:rPr>
              <a:t>ятая заповедь:</a:t>
            </a:r>
            <a:endParaRPr lang="ru-RU" sz="3200" b="1" dirty="0">
              <a:solidFill>
                <a:srgbClr val="00B050"/>
              </a:solidFill>
              <a:latin typeface="Mistral" pitchFamily="66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57158" y="1428736"/>
            <a:ext cx="8501122" cy="471490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b="1" cap="all" dirty="0" smtClean="0">
                <a:solidFill>
                  <a:schemeClr val="accent6">
                    <a:lumMod val="50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  <a:latin typeface="Mistral" pitchFamily="66" charset="0"/>
                <a:ea typeface="+mj-ea"/>
                <a:cs typeface="+mj-cs"/>
              </a:rPr>
              <a:t>Научите ребенка самостоятельно с честью и достоинством, без ущерба для жизни и здоровья выходить из сложных жизненных ситуац</a:t>
            </a:r>
            <a:r>
              <a:rPr lang="ru-RU" b="1" cap="all" dirty="0" smtClean="0">
                <a:solidFill>
                  <a:schemeClr val="accent6">
                    <a:lumMod val="50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  <a:latin typeface="Segoe Script" pitchFamily="34" charset="0"/>
                <a:ea typeface="+mj-ea"/>
                <a:cs typeface="+mj-cs"/>
              </a:rPr>
              <a:t>ий.</a:t>
            </a:r>
          </a:p>
          <a:p>
            <a:pPr>
              <a:buNone/>
            </a:pPr>
            <a:endParaRPr lang="ru-RU" b="1" cap="all" dirty="0" smtClean="0">
              <a:solidFill>
                <a:schemeClr val="accent6">
                  <a:lumMod val="50000"/>
                </a:schemeClr>
              </a:solidFill>
              <a:effectLst>
                <a:reflection blurRad="12700" stA="48000" endA="300" endPos="55000" dir="5400000" sy="-90000" algn="bl" rotWithShape="0"/>
              </a:effectLst>
              <a:latin typeface="Segoe Script" pitchFamily="34" charset="0"/>
              <a:ea typeface="+mj-ea"/>
              <a:cs typeface="+mj-cs"/>
            </a:endParaRPr>
          </a:p>
          <a:p>
            <a:pPr algn="just">
              <a:buNone/>
            </a:pPr>
            <a:endParaRPr lang="ru-RU" b="1" cap="all" dirty="0" smtClean="0">
              <a:solidFill>
                <a:schemeClr val="accent6">
                  <a:lumMod val="50000"/>
                </a:schemeClr>
              </a:solidFill>
              <a:effectLst>
                <a:reflection blurRad="12700" stA="48000" endA="300" endPos="55000" dir="5400000" sy="-90000" algn="bl" rotWithShape="0"/>
              </a:effectLst>
              <a:latin typeface="Segoe Script" pitchFamily="34" charset="0"/>
              <a:ea typeface="+mj-ea"/>
              <a:cs typeface="+mj-cs"/>
            </a:endParaRPr>
          </a:p>
          <a:p>
            <a:pPr algn="just">
              <a:buFont typeface="Wingdings" pitchFamily="2" charset="2"/>
              <a:buChar char="v"/>
            </a:pPr>
            <a:endParaRPr lang="ru-RU" b="1" cap="all" dirty="0" smtClean="0">
              <a:solidFill>
                <a:schemeClr val="accent4">
                  <a:lumMod val="75000"/>
                </a:schemeClr>
              </a:solidFill>
              <a:effectLst>
                <a:reflection blurRad="12700" stA="48000" endA="300" endPos="55000" dir="5400000" sy="-90000" algn="bl" rotWithShape="0"/>
              </a:effectLst>
              <a:latin typeface="Segoe Script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rgbClr val="00B050"/>
                </a:solidFill>
                <a:latin typeface="Mistral" pitchFamily="66" charset="0"/>
              </a:rPr>
              <a:t>Р</a:t>
            </a:r>
            <a:r>
              <a:rPr lang="ru-RU" sz="3200" b="1" dirty="0" smtClean="0">
                <a:solidFill>
                  <a:srgbClr val="00B050"/>
                </a:solidFill>
                <a:latin typeface="Mistral" pitchFamily="66" charset="0"/>
              </a:rPr>
              <a:t>ебёнок учится тому, что видит у себя в дому!</a:t>
            </a:r>
          </a:p>
        </p:txBody>
      </p:sp>
      <p:pic>
        <p:nvPicPr>
          <p:cNvPr id="5" name="Содержимое 4" descr="https://im0-tub-by.yandex.net/i?id=d79f2470d60eab71ad5ca02971e7f626&amp;n=1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76550" y="2293144"/>
            <a:ext cx="3543300" cy="3048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2428860" y="5572140"/>
            <a:ext cx="48577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ru-RU" sz="4000" b="1" cap="all" dirty="0" smtClean="0">
                <a:solidFill>
                  <a:srgbClr val="00B050"/>
                </a:solidFill>
                <a:effectLst>
                  <a:reflection blurRad="12700" stA="48000" endA="300" endPos="55000" dir="5400000" sy="-90000" algn="bl" rotWithShape="0"/>
                </a:effectLst>
                <a:latin typeface="Mistral" pitchFamily="66" charset="0"/>
                <a:ea typeface="+mj-ea"/>
                <a:cs typeface="+mj-cs"/>
              </a:rPr>
              <a:t>Конец!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85728"/>
            <a:ext cx="8280920" cy="1714512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Mistral" pitchFamily="66" charset="0"/>
              </a:rPr>
              <a:t>Ж</a:t>
            </a:r>
            <a:r>
              <a:rPr lang="ru-RU" sz="2000" b="1" dirty="0" smtClean="0">
                <a:solidFill>
                  <a:srgbClr val="7030A0"/>
                </a:solidFill>
                <a:latin typeface="Mistral" pitchFamily="66" charset="0"/>
              </a:rPr>
              <a:t>ИЛИ БЫЛИ ДЕД И БАБА.</a:t>
            </a:r>
            <a:br>
              <a:rPr lang="ru-RU" sz="2000" b="1" dirty="0" smtClean="0">
                <a:solidFill>
                  <a:srgbClr val="7030A0"/>
                </a:solidFill>
                <a:latin typeface="Mistral" pitchFamily="66" charset="0"/>
              </a:rPr>
            </a:br>
            <a:r>
              <a:rPr lang="ru-RU" sz="3200" b="1" dirty="0" smtClean="0">
                <a:solidFill>
                  <a:srgbClr val="7030A0"/>
                </a:solidFill>
                <a:latin typeface="Mistral" pitchFamily="66" charset="0"/>
              </a:rPr>
              <a:t>Г</a:t>
            </a:r>
            <a:r>
              <a:rPr lang="ru-RU" sz="2000" b="1" dirty="0" smtClean="0">
                <a:solidFill>
                  <a:srgbClr val="7030A0"/>
                </a:solidFill>
                <a:latin typeface="Mistral" pitchFamily="66" charset="0"/>
              </a:rPr>
              <a:t>ОВОРИТ </a:t>
            </a:r>
            <a:r>
              <a:rPr lang="ru-RU" sz="2000" b="1" dirty="0" err="1" smtClean="0">
                <a:solidFill>
                  <a:srgbClr val="7030A0"/>
                </a:solidFill>
                <a:latin typeface="Mistral" pitchFamily="66" charset="0"/>
              </a:rPr>
              <a:t>ОдНАЖДЫ</a:t>
            </a:r>
            <a:r>
              <a:rPr lang="ru-RU" sz="2000" b="1" dirty="0" smtClean="0">
                <a:solidFill>
                  <a:srgbClr val="7030A0"/>
                </a:solidFill>
                <a:latin typeface="Mistral" pitchFamily="66" charset="0"/>
              </a:rPr>
              <a:t> ДЕД:</a:t>
            </a:r>
            <a:br>
              <a:rPr lang="ru-RU" sz="2000" b="1" dirty="0" smtClean="0">
                <a:solidFill>
                  <a:srgbClr val="7030A0"/>
                </a:solidFill>
                <a:latin typeface="Mistral" pitchFamily="66" charset="0"/>
              </a:rPr>
            </a:br>
            <a:r>
              <a:rPr lang="ru-RU" sz="2000" b="1" dirty="0" smtClean="0">
                <a:solidFill>
                  <a:srgbClr val="7030A0"/>
                </a:solidFill>
                <a:latin typeface="Mistral" pitchFamily="66" charset="0"/>
              </a:rPr>
              <a:t>- </a:t>
            </a:r>
            <a:r>
              <a:rPr lang="ru-RU" sz="2800" b="1" dirty="0" smtClean="0">
                <a:solidFill>
                  <a:srgbClr val="7030A0"/>
                </a:solidFill>
                <a:latin typeface="Mistral" pitchFamily="66" charset="0"/>
              </a:rPr>
              <a:t>Б</a:t>
            </a:r>
            <a:r>
              <a:rPr lang="ru-RU" sz="2000" b="1" dirty="0" smtClean="0">
                <a:solidFill>
                  <a:srgbClr val="7030A0"/>
                </a:solidFill>
                <a:latin typeface="Mistral" pitchFamily="66" charset="0"/>
              </a:rPr>
              <a:t>ыл я очень - </a:t>
            </a:r>
            <a:r>
              <a:rPr lang="ru-RU" sz="2000" b="1" dirty="0" err="1" smtClean="0">
                <a:solidFill>
                  <a:srgbClr val="7030A0"/>
                </a:solidFill>
                <a:latin typeface="Mistral" pitchFamily="66" charset="0"/>
              </a:rPr>
              <a:t>очень</a:t>
            </a:r>
            <a:r>
              <a:rPr lang="ru-RU" sz="2000" b="1" dirty="0" smtClean="0">
                <a:solidFill>
                  <a:srgbClr val="7030A0"/>
                </a:solidFill>
                <a:latin typeface="Mistral" pitchFamily="66" charset="0"/>
              </a:rPr>
              <a:t> рад бы,</a:t>
            </a:r>
            <a:br>
              <a:rPr lang="ru-RU" sz="2000" b="1" dirty="0" smtClean="0">
                <a:solidFill>
                  <a:srgbClr val="7030A0"/>
                </a:solidFill>
                <a:latin typeface="Mistral" pitchFamily="66" charset="0"/>
              </a:rPr>
            </a:br>
            <a:r>
              <a:rPr lang="ru-RU" sz="2000" b="1" dirty="0" smtClean="0">
                <a:solidFill>
                  <a:srgbClr val="7030A0"/>
                </a:solidFill>
                <a:latin typeface="Mistral" pitchFamily="66" charset="0"/>
              </a:rPr>
              <a:t> КОЛОБКА СЪЕСТЬ НА ОБЕД!</a:t>
            </a:r>
            <a:endParaRPr lang="ru-RU" sz="2000" b="1" dirty="0">
              <a:solidFill>
                <a:srgbClr val="7030A0"/>
              </a:solidFill>
              <a:latin typeface="Mistral" pitchFamily="66" charset="0"/>
            </a:endParaRPr>
          </a:p>
        </p:txBody>
      </p:sp>
      <p:pic>
        <p:nvPicPr>
          <p:cNvPr id="4" name="Содержимое 3" descr="0_6f413_40e19226_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71670" y="2143116"/>
            <a:ext cx="4992589" cy="4524533"/>
          </a:xfr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ru-RU" b="1" dirty="0" smtClean="0"/>
              <a:t>   </a:t>
            </a:r>
            <a:r>
              <a:rPr lang="ru-RU" b="1" dirty="0" smtClean="0">
                <a:solidFill>
                  <a:srgbClr val="7030A0"/>
                </a:solidFill>
                <a:latin typeface="Mistral" pitchFamily="66" charset="0"/>
              </a:rPr>
              <a:t>Б</a:t>
            </a:r>
            <a:r>
              <a:rPr lang="ru-RU" sz="2200" b="1" dirty="0" smtClean="0">
                <a:solidFill>
                  <a:srgbClr val="7030A0"/>
                </a:solidFill>
                <a:latin typeface="Mistral" pitchFamily="66" charset="0"/>
              </a:rPr>
              <a:t>АБА ТУТ </a:t>
            </a:r>
            <a:r>
              <a:rPr lang="ru-RU" sz="2200" b="1" dirty="0" err="1" smtClean="0">
                <a:solidFill>
                  <a:srgbClr val="7030A0"/>
                </a:solidFill>
                <a:latin typeface="Mistral" pitchFamily="66" charset="0"/>
              </a:rPr>
              <a:t>ПОДСУЕТИЛАСь</a:t>
            </a:r>
            <a:r>
              <a:rPr lang="ru-RU" sz="2200" b="1" dirty="0" smtClean="0">
                <a:solidFill>
                  <a:srgbClr val="7030A0"/>
                </a:solidFill>
                <a:latin typeface="Mistral" pitchFamily="66" charset="0"/>
              </a:rPr>
              <a:t> И ИСПЕКСЯ КОЛОБОК…</a:t>
            </a:r>
            <a:br>
              <a:rPr lang="ru-RU" sz="2200" b="1" dirty="0" smtClean="0">
                <a:solidFill>
                  <a:srgbClr val="7030A0"/>
                </a:solidFill>
                <a:latin typeface="Mistral" pitchFamily="66" charset="0"/>
              </a:rPr>
            </a:br>
            <a:r>
              <a:rPr lang="ru-RU" sz="2200" b="1" dirty="0" smtClean="0">
                <a:solidFill>
                  <a:srgbClr val="7030A0"/>
                </a:solidFill>
                <a:latin typeface="Mistral" pitchFamily="66" charset="0"/>
              </a:rPr>
              <a:t>ТАКОЙ НЕЖНЫЙ И РУМЯНЫЙ - ТАК И ПРОСИТСЯ В РОТОК!</a:t>
            </a:r>
            <a:endParaRPr lang="ru-RU" sz="2200" b="1" dirty="0">
              <a:solidFill>
                <a:srgbClr val="7030A0"/>
              </a:solidFill>
              <a:latin typeface="Mistral" pitchFamily="66" charset="0"/>
            </a:endParaRPr>
          </a:p>
        </p:txBody>
      </p:sp>
      <p:pic>
        <p:nvPicPr>
          <p:cNvPr id="4" name="Содержимое 3" descr="aff370179e0aa5d5c7fea93583f5b4d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3108" y="1643050"/>
            <a:ext cx="4572032" cy="4860394"/>
          </a:xfrm>
        </p:spPr>
      </p:pic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b="1" dirty="0" smtClean="0"/>
              <a:t>  </a:t>
            </a:r>
            <a:r>
              <a:rPr lang="ru-RU" sz="4000" b="1" dirty="0" smtClean="0">
                <a:solidFill>
                  <a:srgbClr val="00B050"/>
                </a:solidFill>
                <a:latin typeface="Mistral" pitchFamily="66" charset="0"/>
              </a:rPr>
              <a:t>П</a:t>
            </a:r>
            <a:r>
              <a:rPr lang="ru-RU" sz="3200" b="1" dirty="0" smtClean="0">
                <a:solidFill>
                  <a:srgbClr val="00B050"/>
                </a:solidFill>
                <a:latin typeface="Mistral" pitchFamily="66" charset="0"/>
              </a:rPr>
              <a:t>ервая заповедь:</a:t>
            </a:r>
            <a:endParaRPr lang="ru-RU" sz="3200" b="1" dirty="0">
              <a:solidFill>
                <a:srgbClr val="00B050"/>
              </a:solidFill>
              <a:latin typeface="Mistral" pitchFamily="66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0" y="1554162"/>
            <a:ext cx="8991600" cy="501811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b="1" cap="all" dirty="0" smtClean="0">
                <a:solidFill>
                  <a:schemeClr val="accent6">
                    <a:lumMod val="50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  <a:latin typeface="Mistral" pitchFamily="66" charset="0"/>
                <a:ea typeface="+mj-ea"/>
                <a:cs typeface="+mj-cs"/>
              </a:rPr>
              <a:t>Обсуждайте вместе всей семьей свои дела и планы;</a:t>
            </a:r>
          </a:p>
          <a:p>
            <a:pPr>
              <a:buFont typeface="Wingdings" pitchFamily="2" charset="2"/>
              <a:buChar char="v"/>
            </a:pPr>
            <a:r>
              <a:rPr lang="ru-RU" b="1" cap="all" dirty="0" smtClean="0">
                <a:solidFill>
                  <a:schemeClr val="accent2">
                    <a:lumMod val="75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  <a:latin typeface="Mistral" pitchFamily="66" charset="0"/>
                <a:ea typeface="+mj-ea"/>
                <a:cs typeface="+mj-cs"/>
              </a:rPr>
              <a:t>Распределяйте вместе семейный бюджет;</a:t>
            </a:r>
          </a:p>
          <a:p>
            <a:pPr>
              <a:buFont typeface="Wingdings" pitchFamily="2" charset="2"/>
              <a:buChar char="v"/>
            </a:pPr>
            <a:r>
              <a:rPr lang="ru-RU" b="1" cap="all" dirty="0" smtClean="0">
                <a:solidFill>
                  <a:schemeClr val="accent4">
                    <a:lumMod val="75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  <a:latin typeface="Mistral" pitchFamily="66" charset="0"/>
                <a:ea typeface="+mj-ea"/>
                <a:cs typeface="+mj-cs"/>
              </a:rPr>
              <a:t>У детей должны быть  поручения, которые </a:t>
            </a:r>
          </a:p>
          <a:p>
            <a:pPr>
              <a:buNone/>
            </a:pPr>
            <a:r>
              <a:rPr lang="ru-RU" b="1" cap="all" dirty="0" smtClean="0">
                <a:solidFill>
                  <a:schemeClr val="accent4">
                    <a:lumMod val="75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  <a:latin typeface="Mistral" pitchFamily="66" charset="0"/>
                <a:ea typeface="+mj-ea"/>
                <a:cs typeface="+mj-cs"/>
              </a:rPr>
              <a:t>они обязаны Выполнять;</a:t>
            </a:r>
          </a:p>
          <a:p>
            <a:pPr>
              <a:buFont typeface="Wingdings" pitchFamily="2" charset="2"/>
              <a:buChar char="v"/>
            </a:pPr>
            <a:r>
              <a:rPr lang="ru-RU" b="1" cap="all" dirty="0" smtClean="0">
                <a:solidFill>
                  <a:schemeClr val="accent6">
                    <a:lumMod val="50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  <a:latin typeface="Mistral" pitchFamily="66" charset="0"/>
                <a:ea typeface="+mj-ea"/>
                <a:cs typeface="+mj-cs"/>
              </a:rPr>
              <a:t>Основной труд ребенка – учеба.</a:t>
            </a:r>
          </a:p>
          <a:p>
            <a:pPr>
              <a:buNone/>
            </a:pPr>
            <a:endParaRPr lang="ru-RU" b="1" cap="all" dirty="0" smtClean="0">
              <a:solidFill>
                <a:schemeClr val="accent4">
                  <a:lumMod val="75000"/>
                </a:schemeClr>
              </a:solidFill>
              <a:effectLst>
                <a:reflection blurRad="12700" stA="48000" endA="300" endPos="55000" dir="5400000" sy="-90000" algn="bl" rotWithShape="0"/>
              </a:effectLst>
              <a:latin typeface="Segoe Script" pitchFamily="34" charset="0"/>
              <a:ea typeface="+mj-ea"/>
              <a:cs typeface="+mj-cs"/>
            </a:endParaRPr>
          </a:p>
          <a:p>
            <a:pPr>
              <a:buFont typeface="Wingdings" pitchFamily="2" charset="2"/>
              <a:buChar char="v"/>
            </a:pPr>
            <a:endParaRPr lang="ru-RU" b="1" cap="all" dirty="0" smtClean="0">
              <a:solidFill>
                <a:schemeClr val="accent4">
                  <a:lumMod val="75000"/>
                </a:schemeClr>
              </a:solidFill>
              <a:effectLst>
                <a:reflection blurRad="12700" stA="48000" endA="300" endPos="55000" dir="5400000" sy="-90000" algn="bl" rotWithShape="0"/>
              </a:effectLst>
              <a:latin typeface="Segoe Script" pitchFamily="34" charset="0"/>
              <a:ea typeface="+mj-ea"/>
              <a:cs typeface="+mj-cs"/>
            </a:endParaRPr>
          </a:p>
        </p:txBody>
      </p:sp>
      <p:pic>
        <p:nvPicPr>
          <p:cNvPr id="6" name="Содержимое 3" descr="0_6f414_597bcc85_X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43702" y="4286256"/>
            <a:ext cx="2214578" cy="2147469"/>
          </a:xfrm>
          <a:prstGeom prst="rect">
            <a:avLst/>
          </a:prstGeom>
        </p:spPr>
      </p:pic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929718" cy="1428760"/>
          </a:xfrm>
        </p:spPr>
        <p:txBody>
          <a:bodyPr>
            <a:normAutofit/>
          </a:bodyPr>
          <a:lstStyle/>
          <a:p>
            <a:r>
              <a:rPr lang="ru-RU" dirty="0" smtClean="0"/>
              <a:t>  </a:t>
            </a:r>
            <a:r>
              <a:rPr lang="ru-RU" b="1" dirty="0" smtClean="0"/>
              <a:t>  </a:t>
            </a:r>
            <a:r>
              <a:rPr lang="ru-RU" sz="3100" b="1" dirty="0" smtClean="0">
                <a:solidFill>
                  <a:srgbClr val="7030A0"/>
                </a:solidFill>
                <a:latin typeface="Mistral" pitchFamily="66" charset="0"/>
              </a:rPr>
              <a:t>Н</a:t>
            </a:r>
            <a:r>
              <a:rPr lang="ru-RU" sz="2200" b="1" dirty="0" smtClean="0">
                <a:solidFill>
                  <a:srgbClr val="7030A0"/>
                </a:solidFill>
                <a:latin typeface="Mistral" pitchFamily="66" charset="0"/>
              </a:rPr>
              <a:t>Е УСПЕЛ ОТВЕДАТЬ ДЕД  - КОЛОБОК </a:t>
            </a:r>
            <a:r>
              <a:rPr lang="ru-RU" sz="2200" b="1" dirty="0" err="1" smtClean="0">
                <a:solidFill>
                  <a:srgbClr val="7030A0"/>
                </a:solidFill>
                <a:latin typeface="Mistral" pitchFamily="66" charset="0"/>
              </a:rPr>
              <a:t>сКАТИЛСЯ</a:t>
            </a:r>
            <a:r>
              <a:rPr lang="ru-RU" sz="2200" b="1" dirty="0" smtClean="0">
                <a:solidFill>
                  <a:srgbClr val="7030A0"/>
                </a:solidFill>
                <a:latin typeface="Mistral" pitchFamily="66" charset="0"/>
              </a:rPr>
              <a:t>, ДУМАЛ, ЧТО НЕ БУДЕТ БЕД,  К </a:t>
            </a:r>
            <a:r>
              <a:rPr lang="ru-RU" sz="2200" b="1" dirty="0" err="1" smtClean="0">
                <a:solidFill>
                  <a:srgbClr val="7030A0"/>
                </a:solidFill>
                <a:latin typeface="Mistral" pitchFamily="66" charset="0"/>
              </a:rPr>
              <a:t>лЕСУ</a:t>
            </a:r>
            <a:r>
              <a:rPr lang="ru-RU" sz="2200" b="1" dirty="0" smtClean="0">
                <a:solidFill>
                  <a:srgbClr val="7030A0"/>
                </a:solidFill>
                <a:latin typeface="Mistral" pitchFamily="66" charset="0"/>
              </a:rPr>
              <a:t> ПОКАТИЛСЯ.</a:t>
            </a:r>
            <a:endParaRPr lang="ru-RU" sz="2200" b="1" dirty="0">
              <a:solidFill>
                <a:srgbClr val="7030A0"/>
              </a:solidFill>
              <a:latin typeface="Mistral" pitchFamily="66" charset="0"/>
            </a:endParaRPr>
          </a:p>
        </p:txBody>
      </p:sp>
      <p:pic>
        <p:nvPicPr>
          <p:cNvPr id="4" name="Содержимое 3" descr="0_6f415_146506_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95736" y="1844823"/>
            <a:ext cx="5328592" cy="4680521"/>
          </a:xfrm>
        </p:spPr>
      </p:pic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b="1" dirty="0" smtClean="0"/>
              <a:t>  </a:t>
            </a:r>
            <a:r>
              <a:rPr lang="ru-RU" sz="4000" b="1" dirty="0" smtClean="0">
                <a:solidFill>
                  <a:srgbClr val="00B050"/>
                </a:solidFill>
                <a:latin typeface="Mistral" pitchFamily="66" charset="0"/>
              </a:rPr>
              <a:t>В</a:t>
            </a:r>
            <a:r>
              <a:rPr lang="ru-RU" sz="3200" b="1" dirty="0" smtClean="0">
                <a:solidFill>
                  <a:srgbClr val="00B050"/>
                </a:solidFill>
                <a:latin typeface="Mistral" pitchFamily="66" charset="0"/>
              </a:rPr>
              <a:t>торая заповедь:</a:t>
            </a:r>
            <a:endParaRPr lang="ru-RU" sz="3200" b="1" dirty="0">
              <a:solidFill>
                <a:srgbClr val="00B050"/>
              </a:solidFill>
              <a:latin typeface="Mistral" pitchFamily="66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4282" y="1928802"/>
            <a:ext cx="8777318" cy="4214842"/>
          </a:xfrm>
        </p:spPr>
        <p:txBody>
          <a:bodyPr>
            <a:normAutofit fontScale="85000" lnSpcReduction="20000"/>
          </a:bodyPr>
          <a:lstStyle/>
          <a:p>
            <a:pPr algn="just">
              <a:buFont typeface="Wingdings" pitchFamily="2" charset="2"/>
              <a:buChar char="v"/>
            </a:pPr>
            <a:r>
              <a:rPr lang="ru-RU" b="1" cap="all" dirty="0" smtClean="0">
                <a:solidFill>
                  <a:schemeClr val="accent6">
                    <a:lumMod val="50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  <a:latin typeface="Mistral" pitchFamily="66" charset="0"/>
                <a:ea typeface="+mj-ea"/>
                <a:cs typeface="+mj-cs"/>
              </a:rPr>
              <a:t>Не оставляйте детей одних:  сколько б им не было лет, им нужна ваша забота, любовь, а главное - </a:t>
            </a:r>
            <a:r>
              <a:rPr lang="ru-RU" b="1" cap="all" dirty="0" smtClean="0">
                <a:solidFill>
                  <a:srgbClr val="C00000"/>
                </a:solidFill>
                <a:effectLst>
                  <a:reflection blurRad="12700" stA="48000" endA="300" endPos="55000" dir="5400000" sy="-90000" algn="bl" rotWithShape="0"/>
                </a:effectLst>
                <a:latin typeface="Mistral" pitchFamily="66" charset="0"/>
                <a:ea typeface="+mj-ea"/>
                <a:cs typeface="+mj-cs"/>
              </a:rPr>
              <a:t>внимание</a:t>
            </a:r>
            <a:r>
              <a:rPr lang="ru-RU" b="1" cap="all" dirty="0" smtClean="0">
                <a:solidFill>
                  <a:srgbClr val="C00000"/>
                </a:solidFill>
                <a:effectLst>
                  <a:reflection blurRad="12700" stA="48000" endA="300" endPos="55000" dir="5400000" sy="-90000" algn="bl" rotWithShape="0"/>
                </a:effectLst>
                <a:latin typeface="Mistral" pitchFamily="66" charset="0"/>
                <a:ea typeface="+mj-ea"/>
                <a:cs typeface="+mj-cs"/>
              </a:rPr>
              <a:t>!</a:t>
            </a:r>
          </a:p>
          <a:p>
            <a:pPr>
              <a:buNone/>
            </a:pPr>
            <a:endParaRPr lang="ru-RU" b="1" cap="all" dirty="0" smtClean="0">
              <a:solidFill>
                <a:schemeClr val="accent6">
                  <a:lumMod val="50000"/>
                </a:schemeClr>
              </a:solidFill>
              <a:effectLst>
                <a:reflection blurRad="12700" stA="48000" endA="300" endPos="55000" dir="5400000" sy="-90000" algn="bl" rotWithShape="0"/>
              </a:effectLst>
              <a:latin typeface="Mistral" pitchFamily="66" charset="0"/>
              <a:ea typeface="+mj-ea"/>
              <a:cs typeface="+mj-cs"/>
            </a:endParaRPr>
          </a:p>
          <a:p>
            <a:pPr>
              <a:buNone/>
            </a:pPr>
            <a:r>
              <a:rPr lang="ru-RU" b="1" cap="all" dirty="0" smtClean="0">
                <a:solidFill>
                  <a:schemeClr val="accent6">
                    <a:lumMod val="50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  <a:latin typeface="Mistral" pitchFamily="66" charset="0"/>
                <a:ea typeface="+mj-ea"/>
                <a:cs typeface="+mj-cs"/>
              </a:rPr>
              <a:t>Ребёнку </a:t>
            </a:r>
            <a:r>
              <a:rPr lang="ru-RU" b="1" cap="all" dirty="0" smtClean="0">
                <a:solidFill>
                  <a:schemeClr val="accent6">
                    <a:lumMod val="50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  <a:latin typeface="Mistral" pitchFamily="66" charset="0"/>
                <a:ea typeface="+mj-ea"/>
                <a:cs typeface="+mj-cs"/>
              </a:rPr>
              <a:t>необходимо</a:t>
            </a:r>
            <a:r>
              <a:rPr lang="ru-RU" b="1" cap="all" dirty="0" smtClean="0">
                <a:solidFill>
                  <a:schemeClr val="accent6">
                    <a:lumMod val="50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  <a:latin typeface="Mistral" pitchFamily="66" charset="0"/>
                <a:ea typeface="+mj-ea"/>
                <a:cs typeface="+mj-cs"/>
              </a:rPr>
              <a:t>:</a:t>
            </a:r>
          </a:p>
          <a:p>
            <a:pPr>
              <a:buNone/>
            </a:pPr>
            <a:endParaRPr lang="ru-RU" sz="4000" b="1" u="sng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ru-RU" b="1" cap="all" dirty="0" smtClean="0">
                <a:solidFill>
                  <a:srgbClr val="C00000"/>
                </a:solidFill>
                <a:effectLst>
                  <a:reflection blurRad="12700" stA="48000" endA="300" endPos="55000" dir="5400000" sy="-90000" algn="bl" rotWithShape="0"/>
                </a:effectLst>
                <a:latin typeface="Mistral" pitchFamily="66" charset="0"/>
                <a:ea typeface="+mj-ea"/>
                <a:cs typeface="+mj-cs"/>
              </a:rPr>
              <a:t>4 крепких объятий </a:t>
            </a:r>
            <a:r>
              <a:rPr lang="ru-RU" b="1" cap="all" dirty="0" smtClean="0">
                <a:solidFill>
                  <a:schemeClr val="accent6">
                    <a:lumMod val="50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  <a:latin typeface="Mistral" pitchFamily="66" charset="0"/>
                <a:ea typeface="+mj-ea"/>
                <a:cs typeface="+mj-cs"/>
              </a:rPr>
              <a:t>в день для того, чтобы они выживали;</a:t>
            </a:r>
          </a:p>
          <a:p>
            <a:pPr algn="just"/>
            <a:r>
              <a:rPr lang="ru-RU" b="1" cap="all" dirty="0" smtClean="0">
                <a:solidFill>
                  <a:srgbClr val="C00000"/>
                </a:solidFill>
                <a:effectLst>
                  <a:reflection blurRad="12700" stA="48000" endA="300" endPos="55000" dir="5400000" sy="-90000" algn="bl" rotWithShape="0"/>
                </a:effectLst>
                <a:latin typeface="Mistral" pitchFamily="66" charset="0"/>
                <a:ea typeface="+mj-ea"/>
                <a:cs typeface="+mj-cs"/>
              </a:rPr>
              <a:t>8 крепких объятий </a:t>
            </a:r>
            <a:r>
              <a:rPr lang="ru-RU" b="1" cap="all" dirty="0" smtClean="0">
                <a:solidFill>
                  <a:schemeClr val="accent6">
                    <a:lumMod val="50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  <a:latin typeface="Mistral" pitchFamily="66" charset="0"/>
                <a:ea typeface="+mj-ea"/>
                <a:cs typeface="+mj-cs"/>
              </a:rPr>
              <a:t>в день для того, чтобы они были здоровыми;</a:t>
            </a:r>
          </a:p>
          <a:p>
            <a:pPr algn="just"/>
            <a:r>
              <a:rPr lang="ru-RU" b="1" cap="all" dirty="0" smtClean="0">
                <a:solidFill>
                  <a:srgbClr val="C00000"/>
                </a:solidFill>
                <a:effectLst>
                  <a:reflection blurRad="12700" stA="48000" endA="300" endPos="55000" dir="5400000" sy="-90000" algn="bl" rotWithShape="0"/>
                </a:effectLst>
                <a:latin typeface="Mistral" pitchFamily="66" charset="0"/>
                <a:ea typeface="+mj-ea"/>
                <a:cs typeface="+mj-cs"/>
              </a:rPr>
              <a:t>12 крепких объятий </a:t>
            </a:r>
            <a:r>
              <a:rPr lang="ru-RU" b="1" cap="all" dirty="0" smtClean="0">
                <a:solidFill>
                  <a:schemeClr val="accent6">
                    <a:lumMod val="50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  <a:latin typeface="Mistral" pitchFamily="66" charset="0"/>
                <a:ea typeface="+mj-ea"/>
                <a:cs typeface="+mj-cs"/>
              </a:rPr>
              <a:t>в  день для  того, чтобы они</a:t>
            </a:r>
            <a:r>
              <a:rPr lang="en-US" b="1" cap="all" dirty="0" smtClean="0">
                <a:solidFill>
                  <a:schemeClr val="accent6">
                    <a:lumMod val="50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  <a:latin typeface="Mistral" pitchFamily="66" charset="0"/>
                <a:ea typeface="+mj-ea"/>
                <a:cs typeface="+mj-cs"/>
              </a:rPr>
              <a:t> </a:t>
            </a:r>
            <a:r>
              <a:rPr lang="ru-RU" b="1" cap="all" dirty="0" smtClean="0">
                <a:solidFill>
                  <a:schemeClr val="accent6">
                    <a:lumMod val="50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  <a:latin typeface="Mistral" pitchFamily="66" charset="0"/>
                <a:ea typeface="+mj-ea"/>
                <a:cs typeface="+mj-cs"/>
              </a:rPr>
              <a:t>росли….   </a:t>
            </a:r>
          </a:p>
          <a:p>
            <a:pPr algn="r">
              <a:buNone/>
            </a:pPr>
            <a:r>
              <a:rPr lang="ru-RU" b="1" cap="all" dirty="0" smtClean="0">
                <a:solidFill>
                  <a:schemeClr val="accent4">
                    <a:lumMod val="75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  <a:latin typeface="Mistral" pitchFamily="66" charset="0"/>
                <a:ea typeface="+mj-ea"/>
                <a:cs typeface="+mj-cs"/>
              </a:rPr>
              <a:t>Виржиния Сатир</a:t>
            </a:r>
          </a:p>
          <a:p>
            <a:pPr algn="just">
              <a:buFont typeface="Wingdings" pitchFamily="2" charset="2"/>
              <a:buChar char="v"/>
            </a:pPr>
            <a:endParaRPr lang="ru-RU" b="1" cap="all" dirty="0" smtClean="0">
              <a:solidFill>
                <a:srgbClr val="C00000"/>
              </a:solidFill>
              <a:effectLst>
                <a:reflection blurRad="12700" stA="48000" endA="300" endPos="55000" dir="5400000" sy="-90000" algn="bl" rotWithShape="0"/>
              </a:effectLst>
              <a:latin typeface="Mistral" pitchFamily="66" charset="0"/>
              <a:ea typeface="+mj-ea"/>
              <a:cs typeface="+mj-cs"/>
            </a:endParaRPr>
          </a:p>
          <a:p>
            <a:pPr>
              <a:buNone/>
            </a:pPr>
            <a:endParaRPr lang="ru-RU" b="1" cap="all" dirty="0" smtClean="0">
              <a:solidFill>
                <a:srgbClr val="C00000"/>
              </a:solidFill>
              <a:effectLst>
                <a:reflection blurRad="12700" stA="48000" endA="300" endPos="55000" dir="5400000" sy="-90000" algn="bl" rotWithShape="0"/>
              </a:effectLst>
              <a:latin typeface="Segoe Script" pitchFamily="34" charset="0"/>
              <a:ea typeface="+mj-ea"/>
              <a:cs typeface="+mj-cs"/>
            </a:endParaRPr>
          </a:p>
          <a:p>
            <a:pPr>
              <a:buNone/>
            </a:pPr>
            <a:endParaRPr lang="ru-RU" b="1" cap="all" dirty="0" smtClean="0">
              <a:solidFill>
                <a:schemeClr val="accent4">
                  <a:lumMod val="75000"/>
                </a:schemeClr>
              </a:solidFill>
              <a:effectLst>
                <a:reflection blurRad="12700" stA="48000" endA="300" endPos="55000" dir="5400000" sy="-90000" algn="bl" rotWithShape="0"/>
              </a:effectLst>
              <a:latin typeface="Segoe Script" pitchFamily="34" charset="0"/>
              <a:ea typeface="+mj-ea"/>
              <a:cs typeface="+mj-cs"/>
            </a:endParaRPr>
          </a:p>
          <a:p>
            <a:pPr>
              <a:buFont typeface="Wingdings" pitchFamily="2" charset="2"/>
              <a:buChar char="v"/>
            </a:pPr>
            <a:endParaRPr lang="ru-RU" b="1" cap="all" dirty="0" smtClean="0">
              <a:solidFill>
                <a:schemeClr val="accent4">
                  <a:lumMod val="75000"/>
                </a:schemeClr>
              </a:solidFill>
              <a:effectLst>
                <a:reflection blurRad="12700" stA="48000" endA="300" endPos="55000" dir="5400000" sy="-90000" algn="bl" rotWithShape="0"/>
              </a:effectLst>
              <a:latin typeface="Segoe Script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_preview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20851" b="20851"/>
          <a:stretch>
            <a:fillRect/>
          </a:stretch>
        </p:blipFill>
        <p:spPr>
          <a:xfrm>
            <a:off x="500034" y="1214422"/>
            <a:ext cx="2502927" cy="2831112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357166"/>
            <a:ext cx="8477280" cy="1000132"/>
          </a:xfrm>
        </p:spPr>
        <p:txBody>
          <a:bodyPr>
            <a:normAutofit fontScale="85000" lnSpcReduction="20000"/>
          </a:bodyPr>
          <a:lstStyle/>
          <a:p>
            <a:r>
              <a:rPr lang="ru-RU" sz="3100" b="1" cap="all" dirty="0" smtClean="0">
                <a:solidFill>
                  <a:schemeClr val="accent1">
                    <a:lumMod val="75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  <a:latin typeface="Segoe Script" pitchFamily="34" charset="0"/>
                <a:ea typeface="+mj-ea"/>
                <a:cs typeface="+mj-cs"/>
              </a:rPr>
              <a:t> 	</a:t>
            </a:r>
            <a:r>
              <a:rPr lang="ru-RU" sz="5200" b="1" cap="all" dirty="0" smtClean="0">
                <a:solidFill>
                  <a:schemeClr val="accent1">
                    <a:lumMod val="75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  <a:latin typeface="Mistral" pitchFamily="66" charset="0"/>
                <a:ea typeface="+mj-ea"/>
                <a:cs typeface="+mj-cs"/>
              </a:rPr>
              <a:t>З</a:t>
            </a:r>
            <a:r>
              <a:rPr lang="ru-RU" sz="3600" b="1" cap="all" dirty="0" smtClean="0">
                <a:solidFill>
                  <a:schemeClr val="accent1">
                    <a:lumMod val="75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  <a:latin typeface="Mistral" pitchFamily="66" charset="0"/>
                <a:ea typeface="+mj-ea"/>
                <a:cs typeface="+mj-cs"/>
              </a:rPr>
              <a:t>АЯЦ, волк, медведь СЪЕСТЬ ЕГО </a:t>
            </a:r>
            <a:r>
              <a:rPr lang="ru-RU" sz="3600" b="1" cap="all" dirty="0" err="1" smtClean="0">
                <a:solidFill>
                  <a:schemeClr val="accent1">
                    <a:lumMod val="75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  <a:latin typeface="Mistral" pitchFamily="66" charset="0"/>
                <a:ea typeface="+mj-ea"/>
                <a:cs typeface="+mj-cs"/>
              </a:rPr>
              <a:t>ХОТЕЛи</a:t>
            </a:r>
            <a:r>
              <a:rPr lang="ru-RU" sz="3600" b="1" cap="all" dirty="0" smtClean="0">
                <a:solidFill>
                  <a:schemeClr val="accent1">
                    <a:lumMod val="75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  <a:latin typeface="Mistral" pitchFamily="66" charset="0"/>
                <a:ea typeface="+mj-ea"/>
                <a:cs typeface="+mj-cs"/>
              </a:rPr>
              <a:t>  И СТОЯТЬ ЕМУ </a:t>
            </a:r>
            <a:r>
              <a:rPr lang="ru-RU" sz="3600" b="1" cap="all" dirty="0" err="1" smtClean="0">
                <a:solidFill>
                  <a:schemeClr val="accent1">
                    <a:lumMod val="75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  <a:latin typeface="Mistral" pitchFamily="66" charset="0"/>
                <a:ea typeface="+mj-ea"/>
                <a:cs typeface="+mj-cs"/>
              </a:rPr>
              <a:t>ВЕЛЕЛи</a:t>
            </a:r>
            <a:r>
              <a:rPr lang="ru-RU" sz="3600" b="1" cap="all" dirty="0" smtClean="0">
                <a:solidFill>
                  <a:schemeClr val="accent1">
                    <a:lumMod val="75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  <a:latin typeface="Mistral" pitchFamily="66" charset="0"/>
                <a:ea typeface="+mj-ea"/>
                <a:cs typeface="+mj-cs"/>
              </a:rPr>
              <a:t>.</a:t>
            </a:r>
          </a:p>
          <a:p>
            <a:endParaRPr lang="ru-RU" dirty="0"/>
          </a:p>
        </p:txBody>
      </p:sp>
      <p:pic>
        <p:nvPicPr>
          <p:cNvPr id="6" name="Содержимое 4" descr="0_6f416_5b596708_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57554" y="2000240"/>
            <a:ext cx="2500330" cy="2857520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</p:pic>
      <p:pic>
        <p:nvPicPr>
          <p:cNvPr id="7" name="Содержимое 4" descr="0_6f417_d109390f_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15074" y="2714620"/>
            <a:ext cx="2448554" cy="2808882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b="1" dirty="0" smtClean="0"/>
              <a:t>  </a:t>
            </a:r>
            <a:r>
              <a:rPr lang="ru-RU" sz="4000" b="1" dirty="0" smtClean="0">
                <a:solidFill>
                  <a:srgbClr val="00B050"/>
                </a:solidFill>
                <a:latin typeface="Mistral" pitchFamily="66" charset="0"/>
              </a:rPr>
              <a:t>Т</a:t>
            </a:r>
            <a:r>
              <a:rPr lang="ru-RU" sz="3200" b="1" dirty="0" smtClean="0">
                <a:solidFill>
                  <a:srgbClr val="00B050"/>
                </a:solidFill>
                <a:latin typeface="Mistral" pitchFamily="66" charset="0"/>
              </a:rPr>
              <a:t>ретья заповедь</a:t>
            </a:r>
            <a:r>
              <a:rPr lang="ru-RU" sz="3200" b="1" dirty="0" smtClean="0">
                <a:solidFill>
                  <a:srgbClr val="00B050"/>
                </a:solidFill>
                <a:latin typeface="Segoe Script" pitchFamily="34" charset="0"/>
              </a:rPr>
              <a:t>:</a:t>
            </a:r>
            <a:endParaRPr lang="ru-RU" sz="3200" b="1" dirty="0">
              <a:solidFill>
                <a:srgbClr val="00B050"/>
              </a:solidFill>
              <a:latin typeface="Segoe Script" pitchFamily="34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57158" y="1428736"/>
            <a:ext cx="8501122" cy="471490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b="1" cap="all" dirty="0" smtClean="0">
                <a:solidFill>
                  <a:schemeClr val="accent6">
                    <a:lumMod val="50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  <a:latin typeface="Mistral" pitchFamily="66" charset="0"/>
                <a:ea typeface="+mj-ea"/>
                <a:cs typeface="+mj-cs"/>
              </a:rPr>
              <a:t>Научите ребенка общаться с окружающим миром:</a:t>
            </a:r>
          </a:p>
          <a:p>
            <a:pPr>
              <a:buNone/>
            </a:pPr>
            <a:endParaRPr lang="ru-RU" b="1" cap="all" dirty="0" smtClean="0">
              <a:solidFill>
                <a:schemeClr val="accent6">
                  <a:lumMod val="50000"/>
                </a:schemeClr>
              </a:solidFill>
              <a:effectLst>
                <a:reflection blurRad="12700" stA="48000" endA="300" endPos="55000" dir="5400000" sy="-90000" algn="bl" rotWithShape="0"/>
              </a:effectLst>
              <a:latin typeface="Mistral" pitchFamily="66" charset="0"/>
              <a:ea typeface="+mj-ea"/>
              <a:cs typeface="+mj-cs"/>
            </a:endParaRPr>
          </a:p>
          <a:p>
            <a:pPr>
              <a:buFont typeface="Wingdings" pitchFamily="2" charset="2"/>
              <a:buChar char="v"/>
            </a:pPr>
            <a:r>
              <a:rPr lang="ru-RU" b="1" cap="all" dirty="0" smtClean="0">
                <a:solidFill>
                  <a:schemeClr val="accent6">
                    <a:lumMod val="50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  <a:latin typeface="Mistral" pitchFamily="66" charset="0"/>
                <a:ea typeface="+mj-ea"/>
                <a:cs typeface="+mj-cs"/>
              </a:rPr>
              <a:t>Реальным: Родители, Сверстники, взрослые;</a:t>
            </a:r>
          </a:p>
          <a:p>
            <a:pPr>
              <a:buFont typeface="Wingdings" pitchFamily="2" charset="2"/>
              <a:buChar char="v"/>
            </a:pPr>
            <a:endParaRPr lang="ru-RU" b="1" cap="all" dirty="0" smtClean="0">
              <a:solidFill>
                <a:schemeClr val="accent6">
                  <a:lumMod val="50000"/>
                </a:schemeClr>
              </a:solidFill>
              <a:effectLst>
                <a:reflection blurRad="12700" stA="48000" endA="300" endPos="55000" dir="5400000" sy="-90000" algn="bl" rotWithShape="0"/>
              </a:effectLst>
              <a:latin typeface="Mistral" pitchFamily="66" charset="0"/>
              <a:ea typeface="+mj-ea"/>
              <a:cs typeface="+mj-cs"/>
            </a:endParaRPr>
          </a:p>
          <a:p>
            <a:pPr>
              <a:buFont typeface="Wingdings" pitchFamily="2" charset="2"/>
              <a:buChar char="v"/>
            </a:pPr>
            <a:r>
              <a:rPr lang="ru-RU" b="1" cap="all" dirty="0" smtClean="0">
                <a:solidFill>
                  <a:schemeClr val="accent6">
                    <a:lumMod val="50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  <a:latin typeface="Mistral" pitchFamily="66" charset="0"/>
                <a:ea typeface="+mj-ea"/>
                <a:cs typeface="+mj-cs"/>
              </a:rPr>
              <a:t>Виртуальным: интернет</a:t>
            </a:r>
          </a:p>
          <a:p>
            <a:pPr algn="just">
              <a:buFont typeface="Wingdings" pitchFamily="2" charset="2"/>
              <a:buChar char="v"/>
            </a:pPr>
            <a:endParaRPr lang="ru-RU" b="1" cap="all" dirty="0" smtClean="0">
              <a:solidFill>
                <a:schemeClr val="accent6">
                  <a:lumMod val="50000"/>
                </a:schemeClr>
              </a:solidFill>
              <a:effectLst>
                <a:reflection blurRad="12700" stA="48000" endA="300" endPos="55000" dir="5400000" sy="-90000" algn="bl" rotWithShape="0"/>
              </a:effectLst>
              <a:latin typeface="Segoe Script" pitchFamily="34" charset="0"/>
              <a:ea typeface="+mj-ea"/>
              <a:cs typeface="+mj-cs"/>
            </a:endParaRPr>
          </a:p>
          <a:p>
            <a:pPr algn="just">
              <a:buFont typeface="Wingdings" pitchFamily="2" charset="2"/>
              <a:buChar char="v"/>
            </a:pPr>
            <a:endParaRPr lang="ru-RU" b="1" cap="all" dirty="0" smtClean="0">
              <a:solidFill>
                <a:schemeClr val="accent4">
                  <a:lumMod val="75000"/>
                </a:schemeClr>
              </a:solidFill>
              <a:effectLst>
                <a:reflection blurRad="12700" stA="48000" endA="300" endPos="55000" dir="5400000" sy="-90000" algn="bl" rotWithShape="0"/>
              </a:effectLst>
              <a:latin typeface="Segoe Script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0_3b6a2_d9801989_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57752" y="1071546"/>
            <a:ext cx="4043278" cy="4528471"/>
          </a:xfrm>
          <a:prstGeom prst="rect">
            <a:avLst/>
          </a:prstGeom>
        </p:spPr>
      </p:pic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00034" y="571480"/>
            <a:ext cx="7972452" cy="4462474"/>
          </a:xfrm>
        </p:spPr>
        <p:txBody>
          <a:bodyPr>
            <a:normAutofit/>
          </a:bodyPr>
          <a:lstStyle/>
          <a:p>
            <a:r>
              <a:rPr lang="ru-RU" dirty="0" smtClean="0"/>
              <a:t>   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   </a:t>
            </a:r>
            <a:r>
              <a:rPr lang="ru-RU" sz="2800" b="1" cap="all" dirty="0" smtClean="0">
                <a:solidFill>
                  <a:schemeClr val="accent1">
                    <a:lumMod val="75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  <a:latin typeface="Segoe Script" pitchFamily="34" charset="0"/>
                <a:ea typeface="+mj-ea"/>
                <a:cs typeface="+mj-cs"/>
              </a:rPr>
              <a:t> </a:t>
            </a:r>
            <a:r>
              <a:rPr lang="ru-RU" sz="4000" b="1" cap="all" dirty="0" smtClean="0">
                <a:solidFill>
                  <a:schemeClr val="accent1">
                    <a:lumMod val="75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  <a:latin typeface="Mistral" pitchFamily="66" charset="0"/>
                <a:ea typeface="+mj-ea"/>
                <a:cs typeface="+mj-cs"/>
              </a:rPr>
              <a:t>Т</a:t>
            </a:r>
            <a:r>
              <a:rPr lang="ru-RU" sz="3200" b="1" cap="all" dirty="0" smtClean="0">
                <a:solidFill>
                  <a:schemeClr val="accent1">
                    <a:lumMod val="75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  <a:latin typeface="Mistral" pitchFamily="66" charset="0"/>
                <a:ea typeface="+mj-ea"/>
                <a:cs typeface="+mj-cs"/>
              </a:rPr>
              <a:t>УТ ЛИСА ЕМУ НАВСТРЕЧУ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Mistral" pitchFamily="66" charset="0"/>
              </a:rPr>
              <a:t>…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6715140" y="2500306"/>
            <a:ext cx="2200260" cy="290989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42844" y="1214422"/>
            <a:ext cx="4572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cap="all" dirty="0" smtClean="0">
                <a:solidFill>
                  <a:schemeClr val="accent1">
                    <a:lumMod val="75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  <a:latin typeface="Segoe Script" pitchFamily="34" charset="0"/>
                <a:ea typeface="+mj-ea"/>
                <a:cs typeface="+mj-cs"/>
              </a:rPr>
              <a:t>- </a:t>
            </a:r>
            <a:r>
              <a:rPr lang="ru-RU" sz="5400" b="1" cap="all" dirty="0" err="1" smtClean="0">
                <a:solidFill>
                  <a:schemeClr val="accent1">
                    <a:lumMod val="75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  <a:latin typeface="Mistral" pitchFamily="66" charset="0"/>
                <a:ea typeface="+mj-ea"/>
                <a:cs typeface="+mj-cs"/>
              </a:rPr>
              <a:t>о</a:t>
            </a:r>
            <a:r>
              <a:rPr lang="ru-RU" sz="3600" b="1" cap="all" dirty="0" err="1" smtClean="0">
                <a:solidFill>
                  <a:schemeClr val="accent1">
                    <a:lumMod val="75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  <a:latin typeface="Mistral" pitchFamily="66" charset="0"/>
                <a:ea typeface="+mj-ea"/>
                <a:cs typeface="+mj-cs"/>
              </a:rPr>
              <a:t>Х</a:t>
            </a:r>
            <a:r>
              <a:rPr lang="ru-RU" sz="3600" b="1" cap="all" dirty="0" smtClean="0">
                <a:solidFill>
                  <a:schemeClr val="accent1">
                    <a:lumMod val="75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  <a:latin typeface="Mistral" pitchFamily="66" charset="0"/>
                <a:ea typeface="+mj-ea"/>
                <a:cs typeface="+mj-cs"/>
              </a:rPr>
              <a:t>, СТАРА  Я СТАЛА, ДА ГЛУХОВАТА,</a:t>
            </a:r>
            <a:br>
              <a:rPr lang="ru-RU" sz="3600" b="1" cap="all" dirty="0" smtClean="0">
                <a:solidFill>
                  <a:schemeClr val="accent1">
                    <a:lumMod val="75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  <a:latin typeface="Mistral" pitchFamily="66" charset="0"/>
                <a:ea typeface="+mj-ea"/>
                <a:cs typeface="+mj-cs"/>
              </a:rPr>
            </a:br>
            <a:r>
              <a:rPr lang="ru-RU" sz="3600" b="1" cap="all" dirty="0" smtClean="0">
                <a:solidFill>
                  <a:schemeClr val="accent1">
                    <a:lumMod val="75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  <a:latin typeface="Mistral" pitchFamily="66" charset="0"/>
                <a:ea typeface="+mj-ea"/>
                <a:cs typeface="+mj-cs"/>
              </a:rPr>
              <a:t>СЯДЬ МНЕ НА НОСОК, </a:t>
            </a:r>
            <a:br>
              <a:rPr lang="ru-RU" sz="3600" b="1" cap="all" dirty="0" smtClean="0">
                <a:solidFill>
                  <a:schemeClr val="accent1">
                    <a:lumMod val="75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  <a:latin typeface="Mistral" pitchFamily="66" charset="0"/>
                <a:ea typeface="+mj-ea"/>
                <a:cs typeface="+mj-cs"/>
              </a:rPr>
            </a:br>
            <a:r>
              <a:rPr lang="ru-RU" sz="3600" b="1" cap="all" dirty="0" smtClean="0">
                <a:solidFill>
                  <a:schemeClr val="accent1">
                    <a:lumMod val="75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  <a:latin typeface="Mistral" pitchFamily="66" charset="0"/>
                <a:ea typeface="+mj-ea"/>
                <a:cs typeface="+mj-cs"/>
              </a:rPr>
              <a:t>ДА СПОЙ ЕЩЕ РАЗОК…</a:t>
            </a:r>
          </a:p>
          <a:p>
            <a:endParaRPr lang="ru-RU" sz="3600" b="1" cap="all" dirty="0" smtClean="0">
              <a:solidFill>
                <a:schemeClr val="accent1">
                  <a:lumMod val="75000"/>
                </a:schemeClr>
              </a:solidFill>
              <a:effectLst>
                <a:reflection blurRad="12700" stA="48000" endA="300" endPos="55000" dir="5400000" sy="-90000" algn="bl" rotWithShape="0"/>
              </a:effectLst>
              <a:latin typeface="Segoe Script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320</TotalTime>
  <Words>186</Words>
  <Application>Microsoft Office PowerPoint</Application>
  <PresentationFormat>Экран (4:3)</PresentationFormat>
  <Paragraphs>42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Трек</vt:lpstr>
      <vt:lpstr>Подготовила:  Левкович Жанна Иосифовна педагог-психолог Гравжишковский ясли-сад-базовая школа </vt:lpstr>
      <vt:lpstr>ЖИЛИ БЫЛИ ДЕД И БАБА. ГОВОРИТ ОдНАЖДЫ ДЕД: - Был я очень - очень рад бы,  КОЛОБКА СЪЕСТЬ НА ОБЕД!</vt:lpstr>
      <vt:lpstr>   БАБА ТУТ ПОДСУЕТИЛАСь И ИСПЕКСЯ КОЛОБОК… ТАКОЙ НЕЖНЫЙ И РУМЯНЫЙ - ТАК И ПРОСИТСЯ В РОТОК!</vt:lpstr>
      <vt:lpstr>  Первая заповедь:</vt:lpstr>
      <vt:lpstr>    НЕ УСПЕЛ ОТВЕДАТЬ ДЕД  - КОЛОБОК сКАТИЛСЯ, ДУМАЛ, ЧТО НЕ БУДЕТ БЕД,  К лЕСУ ПОКАТИЛСЯ.</vt:lpstr>
      <vt:lpstr>  Вторая заповедь:</vt:lpstr>
      <vt:lpstr>Слайд 7</vt:lpstr>
      <vt:lpstr>  Третья заповедь:</vt:lpstr>
      <vt:lpstr>Слайд 9</vt:lpstr>
      <vt:lpstr>  Четвертая заповедь:</vt:lpstr>
      <vt:lpstr>Слайд 11</vt:lpstr>
      <vt:lpstr>  Пятая заповедь:</vt:lpstr>
      <vt:lpstr>Ребёнок учится тому, что видит у себя в дому!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СКАЗКИ ДЛЯ ДЕТЕЙ</dc:title>
  <dc:creator>User</dc:creator>
  <cp:lastModifiedBy>Admin</cp:lastModifiedBy>
  <cp:revision>38</cp:revision>
  <dcterms:created xsi:type="dcterms:W3CDTF">2012-11-28T17:18:50Z</dcterms:created>
  <dcterms:modified xsi:type="dcterms:W3CDTF">2017-11-24T05:34:02Z</dcterms:modified>
</cp:coreProperties>
</file>