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5" r:id="rId2"/>
    <p:sldId id="256" r:id="rId3"/>
    <p:sldId id="271" r:id="rId4"/>
    <p:sldId id="285" r:id="rId5"/>
    <p:sldId id="286" r:id="rId6"/>
    <p:sldId id="257" r:id="rId7"/>
    <p:sldId id="290" r:id="rId8"/>
    <p:sldId id="287" r:id="rId9"/>
    <p:sldId id="288" r:id="rId10"/>
    <p:sldId id="272" r:id="rId11"/>
    <p:sldId id="289" r:id="rId12"/>
    <p:sldId id="258" r:id="rId13"/>
    <p:sldId id="291" r:id="rId14"/>
    <p:sldId id="292" r:id="rId15"/>
    <p:sldId id="273" r:id="rId16"/>
    <p:sldId id="259" r:id="rId17"/>
    <p:sldId id="293" r:id="rId18"/>
    <p:sldId id="294" r:id="rId19"/>
    <p:sldId id="295" r:id="rId20"/>
    <p:sldId id="274" r:id="rId21"/>
    <p:sldId id="260" r:id="rId22"/>
    <p:sldId id="296" r:id="rId23"/>
    <p:sldId id="297" r:id="rId24"/>
    <p:sldId id="298" r:id="rId25"/>
    <p:sldId id="261" r:id="rId26"/>
    <p:sldId id="276" r:id="rId27"/>
    <p:sldId id="262" r:id="rId28"/>
    <p:sldId id="277" r:id="rId29"/>
    <p:sldId id="263" r:id="rId30"/>
    <p:sldId id="278" r:id="rId31"/>
    <p:sldId id="264" r:id="rId32"/>
    <p:sldId id="299" r:id="rId33"/>
    <p:sldId id="300" r:id="rId34"/>
    <p:sldId id="301" r:id="rId35"/>
    <p:sldId id="302" r:id="rId36"/>
    <p:sldId id="303" r:id="rId37"/>
    <p:sldId id="279" r:id="rId38"/>
    <p:sldId id="267" r:id="rId39"/>
    <p:sldId id="308" r:id="rId40"/>
    <p:sldId id="282" r:id="rId41"/>
    <p:sldId id="311" r:id="rId42"/>
    <p:sldId id="312" r:id="rId43"/>
    <p:sldId id="313" r:id="rId44"/>
    <p:sldId id="314" r:id="rId45"/>
    <p:sldId id="268" r:id="rId46"/>
    <p:sldId id="306" r:id="rId47"/>
    <p:sldId id="309" r:id="rId48"/>
    <p:sldId id="307" r:id="rId49"/>
    <p:sldId id="283" r:id="rId5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663300"/>
    <a:srgbClr val="FF0066"/>
    <a:srgbClr val="FF3300"/>
    <a:srgbClr val="006666"/>
    <a:srgbClr val="00CC00"/>
    <a:srgbClr val="006600"/>
    <a:srgbClr val="6666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6339" autoAdjust="0"/>
    <p:restoredTop sz="90929"/>
  </p:normalViewPr>
  <p:slideViewPr>
    <p:cSldViewPr>
      <p:cViewPr varScale="1">
        <p:scale>
          <a:sx n="92" d="100"/>
          <a:sy n="92" d="100"/>
        </p:scale>
        <p:origin x="-161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03ACD4-F5B8-4FDE-876E-84563C8197E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CE2E8B-99F4-4987-A602-EB80B4CEF12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5E2AA6-E091-4AE4-835B-339DBA6860C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56009A9-5848-4FC7-A888-D15ADFA0D77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E9DBB9-0BA7-4693-B196-7BE91512395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FF3DA4-D616-4E7E-9830-1F8CD773769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C74A5F-B6CA-431C-8661-0971051BE6E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43D843-D24C-4037-BBC3-F969AA17753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36B645-67C1-4142-BEA6-3E7BBEEBA8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BAD14D-6D67-450A-9503-F21BA6C4ADF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30E084-830D-4D77-B39D-6CD8237D7F6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0D6C90-6CB0-4B56-B9C5-1430DA5676B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4F2CD26-61D9-4A5D-9B1A-BD87DA539EDC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>
    <p:strips dir="ru"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1" name="AutoShape 5"/>
          <p:cNvSpPr>
            <a:spLocks noChangeArrowheads="1"/>
          </p:cNvSpPr>
          <p:nvPr/>
        </p:nvSpPr>
        <p:spPr bwMode="auto">
          <a:xfrm>
            <a:off x="1295400" y="990600"/>
            <a:ext cx="6248400" cy="1600200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0658" name="Text Box 2"/>
          <p:cNvSpPr txBox="1">
            <a:spLocks noChangeArrowheads="1"/>
          </p:cNvSpPr>
          <p:nvPr/>
        </p:nvSpPr>
        <p:spPr bwMode="auto">
          <a:xfrm>
            <a:off x="1828800" y="914400"/>
            <a:ext cx="54864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i="1">
                <a:solidFill>
                  <a:srgbClr val="FF0066"/>
                </a:solidFill>
                <a:latin typeface="OCR A Extended" pitchFamily="50" charset="0"/>
              </a:rPr>
              <a:t>Способы воздействия учителя на учащихся, нарушающих дисциплину</a:t>
            </a:r>
          </a:p>
        </p:txBody>
      </p:sp>
      <p:sp>
        <p:nvSpPr>
          <p:cNvPr id="70662" name="Line 6"/>
          <p:cNvSpPr>
            <a:spLocks noChangeShapeType="1"/>
          </p:cNvSpPr>
          <p:nvPr/>
        </p:nvSpPr>
        <p:spPr bwMode="auto">
          <a:xfrm>
            <a:off x="2362200" y="5410200"/>
            <a:ext cx="4343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70663" name="Rectangle 7"/>
          <p:cNvSpPr>
            <a:spLocks noChangeArrowheads="1"/>
          </p:cNvSpPr>
          <p:nvPr/>
        </p:nvSpPr>
        <p:spPr bwMode="auto">
          <a:xfrm>
            <a:off x="3962400" y="5334000"/>
            <a:ext cx="1066800" cy="152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>
    <p:strips dir="r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124200"/>
            <a:ext cx="7772400" cy="1143000"/>
          </a:xfrm>
        </p:spPr>
        <p:txBody>
          <a:bodyPr/>
          <a:lstStyle/>
          <a:p>
            <a:r>
              <a:rPr lang="ru-RU" sz="4000" b="1" i="1" u="sng">
                <a:solidFill>
                  <a:srgbClr val="FF0066"/>
                </a:solidFill>
              </a:rPr>
              <a:t>Обращайте внимание класса на примеры хорошего поведения</a:t>
            </a:r>
            <a:r>
              <a:rPr lang="ru-RU" sz="4000" b="1" i="1">
                <a:solidFill>
                  <a:srgbClr val="FF0066"/>
                </a:solidFill>
              </a:rPr>
              <a:t>.</a:t>
            </a:r>
            <a:br>
              <a:rPr lang="ru-RU" sz="4000" b="1" i="1">
                <a:solidFill>
                  <a:srgbClr val="FF0066"/>
                </a:solidFill>
              </a:rPr>
            </a:br>
            <a:r>
              <a:rPr lang="ru-RU" sz="4000" b="1" i="1">
                <a:solidFill>
                  <a:srgbClr val="FF0066"/>
                </a:solidFill>
              </a:rPr>
              <a:t/>
            </a:r>
            <a:br>
              <a:rPr lang="ru-RU" sz="4000" b="1" i="1">
                <a:solidFill>
                  <a:srgbClr val="FF0066"/>
                </a:solidFill>
              </a:rPr>
            </a:br>
            <a:r>
              <a:rPr lang="ru-RU" sz="4000" b="1" i="1"/>
              <a:t> </a:t>
            </a:r>
            <a:r>
              <a:rPr lang="ru-RU" sz="4000" b="1" i="1">
                <a:solidFill>
                  <a:srgbClr val="006666"/>
                </a:solidFill>
              </a:rPr>
              <a:t>Благодарите учеников.</a:t>
            </a:r>
            <a:br>
              <a:rPr lang="ru-RU" sz="4000" b="1" i="1">
                <a:solidFill>
                  <a:srgbClr val="006666"/>
                </a:solidFill>
              </a:rPr>
            </a:br>
            <a:r>
              <a:rPr lang="ru-RU" sz="4000" b="1" i="1">
                <a:solidFill>
                  <a:srgbClr val="006666"/>
                </a:solidFill>
              </a:rPr>
              <a:t>Пишите примеры учеников на доске.</a:t>
            </a:r>
            <a:br>
              <a:rPr lang="ru-RU" sz="4000" b="1" i="1">
                <a:solidFill>
                  <a:srgbClr val="006666"/>
                </a:solidFill>
              </a:rPr>
            </a:br>
            <a:r>
              <a:rPr lang="ru-RU" sz="4000" b="1" i="1">
                <a:solidFill>
                  <a:srgbClr val="006666"/>
                </a:solidFill>
              </a:rPr>
              <a:t/>
            </a:r>
            <a:br>
              <a:rPr lang="ru-RU" sz="4000" b="1" i="1">
                <a:solidFill>
                  <a:srgbClr val="006666"/>
                </a:solidFill>
              </a:rPr>
            </a:br>
            <a:endParaRPr lang="ru-RU" sz="4000" b="1" i="1">
              <a:solidFill>
                <a:srgbClr val="006666"/>
              </a:solidFill>
            </a:endParaRPr>
          </a:p>
        </p:txBody>
      </p:sp>
    </p:spTree>
  </p:cSld>
  <p:clrMapOvr>
    <a:masterClrMapping/>
  </p:clrMapOvr>
  <p:transition spd="med">
    <p:strips dir="r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362200"/>
            <a:ext cx="7772400" cy="1143000"/>
          </a:xfrm>
        </p:spPr>
        <p:txBody>
          <a:bodyPr/>
          <a:lstStyle/>
          <a:p>
            <a:r>
              <a:rPr lang="ru-RU" sz="4000" b="1" i="1" u="sng">
                <a:solidFill>
                  <a:srgbClr val="FF0066"/>
                </a:solidFill>
              </a:rPr>
              <a:t>Пересаживайте учеников</a:t>
            </a:r>
            <a:r>
              <a:rPr lang="ru-RU" sz="4000" b="1" i="1" u="sng"/>
              <a:t/>
            </a:r>
            <a:br>
              <a:rPr lang="ru-RU" sz="4000" b="1" i="1" u="sng"/>
            </a:br>
            <a:r>
              <a:rPr lang="ru-RU" sz="4000" b="1" i="1" u="sng"/>
              <a:t/>
            </a:r>
            <a:br>
              <a:rPr lang="ru-RU" sz="4000" b="1" i="1" u="sng"/>
            </a:br>
            <a:r>
              <a:rPr lang="ru-RU" sz="4000" b="1" i="1">
                <a:solidFill>
                  <a:srgbClr val="006666"/>
                </a:solidFill>
              </a:rPr>
              <a:t>Меняйте учеников местами.</a:t>
            </a:r>
            <a:br>
              <a:rPr lang="ru-RU" sz="4000" b="1" i="1">
                <a:solidFill>
                  <a:srgbClr val="006666"/>
                </a:solidFill>
              </a:rPr>
            </a:br>
            <a:r>
              <a:rPr lang="ru-RU" sz="4000" b="1" i="1">
                <a:solidFill>
                  <a:srgbClr val="006666"/>
                </a:solidFill>
              </a:rPr>
              <a:t>«Стул размышлений».</a:t>
            </a:r>
          </a:p>
        </p:txBody>
      </p:sp>
    </p:spTree>
  </p:cSld>
  <p:clrMapOvr>
    <a:masterClrMapping/>
  </p:clrMapOvr>
  <p:transition spd="med">
    <p:strips dir="r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610600" cy="6400800"/>
          </a:xfrm>
        </p:spPr>
        <p:txBody>
          <a:bodyPr/>
          <a:lstStyle/>
          <a:p>
            <a:r>
              <a:rPr lang="ru-RU" sz="60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Характеристики властолюбивого поведения</a:t>
            </a:r>
            <a:br>
              <a:rPr lang="ru-RU" sz="60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60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60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6000" b="1" i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743200"/>
            <a:ext cx="7772400" cy="1143000"/>
          </a:xfrm>
        </p:spPr>
        <p:txBody>
          <a:bodyPr/>
          <a:lstStyle/>
          <a:p>
            <a:r>
              <a:rPr lang="ru-RU" b="1" i="1">
                <a:solidFill>
                  <a:srgbClr val="996633"/>
                </a:solidFill>
              </a:rPr>
              <a:t>При данном типе поведения ученики идут на конфронтацию и нагнетают напряжённость, у них пассивное властолюбивое поведение</a:t>
            </a:r>
            <a:br>
              <a:rPr lang="ru-RU" b="1" i="1">
                <a:solidFill>
                  <a:srgbClr val="996633"/>
                </a:solidFill>
              </a:rPr>
            </a:br>
            <a:r>
              <a:rPr lang="ru-RU" b="1" i="1">
                <a:solidFill>
                  <a:srgbClr val="996633"/>
                </a:solidFill>
              </a:rPr>
              <a:t>либо  ученики обещают и вежливо отвечают нам, но продолжают делать своё.</a:t>
            </a:r>
            <a:br>
              <a:rPr lang="ru-RU" b="1" i="1">
                <a:solidFill>
                  <a:srgbClr val="996633"/>
                </a:solidFill>
              </a:rPr>
            </a:br>
            <a:r>
              <a:rPr lang="ru-RU" sz="1400"/>
              <a:t/>
            </a:r>
            <a:br>
              <a:rPr lang="ru-RU" sz="1400"/>
            </a:br>
            <a:endParaRPr lang="ru-RU" sz="1400"/>
          </a:p>
        </p:txBody>
      </p:sp>
    </p:spTree>
  </p:cSld>
  <p:clrMapOvr>
    <a:masterClrMapping/>
  </p:clrMapOvr>
  <p:transition spd="med">
    <p:strips dir="r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895600"/>
            <a:ext cx="7772400" cy="1143000"/>
          </a:xfrm>
        </p:spPr>
        <p:txBody>
          <a:bodyPr/>
          <a:lstStyle/>
          <a:p>
            <a:r>
              <a:rPr lang="ru-RU" b="1" i="1">
                <a:solidFill>
                  <a:srgbClr val="666633"/>
                </a:solidFill>
              </a:rPr>
              <a:t>Учитель в гневе, негодует, может возникнуть страх.</a:t>
            </a:r>
            <a:br>
              <a:rPr lang="ru-RU" b="1" i="1">
                <a:solidFill>
                  <a:srgbClr val="666633"/>
                </a:solidFill>
              </a:rPr>
            </a:br>
            <a:r>
              <a:rPr lang="ru-RU" b="1" i="1">
                <a:solidFill>
                  <a:srgbClr val="666633"/>
                </a:solidFill>
              </a:rPr>
              <a:t>Учитель немедленно прекращает выходку с помощью физического воздействия (встряхнуть, ударить и т.п.)</a:t>
            </a:r>
            <a:br>
              <a:rPr lang="ru-RU" b="1" i="1">
                <a:solidFill>
                  <a:srgbClr val="666633"/>
                </a:solidFill>
              </a:rPr>
            </a:br>
            <a:endParaRPr lang="ru-RU" b="1" i="1">
              <a:solidFill>
                <a:srgbClr val="666633"/>
              </a:solidFill>
            </a:endParaRPr>
          </a:p>
        </p:txBody>
      </p:sp>
    </p:spTree>
  </p:cSld>
  <p:clrMapOvr>
    <a:masterClrMapping/>
  </p:clrMapOvr>
  <p:transition spd="med">
    <p:strips dir="r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0"/>
            <a:ext cx="7772400" cy="1143000"/>
          </a:xfrm>
        </p:spPr>
        <p:txBody>
          <a:bodyPr/>
          <a:lstStyle/>
          <a:p>
            <a:r>
              <a:rPr lang="ru-RU" b="1" i="1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Для устранения данного поведения рекомендуется уходить от конфронтации и снижать напряжённость, попытаться передать ученику часть своей организаторской власти.</a:t>
            </a:r>
            <a:br>
              <a:rPr lang="ru-RU" b="1" i="1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1400">
                <a:solidFill>
                  <a:srgbClr val="00CC00"/>
                </a:solidFill>
              </a:rPr>
              <a:t/>
            </a:r>
            <a:br>
              <a:rPr lang="ru-RU" sz="1400">
                <a:solidFill>
                  <a:srgbClr val="00CC00"/>
                </a:solidFill>
              </a:rPr>
            </a:br>
            <a:endParaRPr lang="ru-RU" sz="1400">
              <a:solidFill>
                <a:srgbClr val="00CC00"/>
              </a:solidFill>
            </a:endParaRPr>
          </a:p>
        </p:txBody>
      </p:sp>
    </p:spTree>
  </p:cSld>
  <p:clrMapOvr>
    <a:masterClrMapping/>
  </p:clrMapOvr>
  <p:transition spd="med">
    <p:strips dir="r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6400800"/>
          </a:xfrm>
        </p:spPr>
        <p:txBody>
          <a:bodyPr/>
          <a:lstStyle/>
          <a:p>
            <a:r>
              <a:rPr lang="ru-RU" sz="60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Характеристики мстительного поведения</a:t>
            </a:r>
            <a:br>
              <a:rPr lang="ru-RU" sz="60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6000" b="1" i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181600"/>
          </a:xfrm>
        </p:spPr>
        <p:txBody>
          <a:bodyPr/>
          <a:lstStyle/>
          <a:p>
            <a:r>
              <a:rPr lang="ru-RU" b="1" i="1">
                <a:solidFill>
                  <a:srgbClr val="996633"/>
                </a:solidFill>
              </a:rPr>
              <a:t>Ученик вредит всеми силами учителю, воспитателю или обоим, игнорирует всякие дружелюбные попытки контакта.</a:t>
            </a:r>
            <a:br>
              <a:rPr lang="ru-RU" b="1" i="1">
                <a:solidFill>
                  <a:srgbClr val="996633"/>
                </a:solidFill>
              </a:rPr>
            </a:br>
            <a:endParaRPr lang="ru-RU" b="1" i="1">
              <a:solidFill>
                <a:srgbClr val="996633"/>
              </a:solidFill>
            </a:endParaRPr>
          </a:p>
        </p:txBody>
      </p:sp>
    </p:spTree>
  </p:cSld>
  <p:clrMapOvr>
    <a:masterClrMapping/>
  </p:clrMapOvr>
  <p:transition spd="med">
    <p:strips dir="r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305800" cy="6934200"/>
          </a:xfrm>
        </p:spPr>
        <p:txBody>
          <a:bodyPr/>
          <a:lstStyle/>
          <a:p>
            <a:r>
              <a:rPr lang="ru-RU" b="1" i="1">
                <a:solidFill>
                  <a:srgbClr val="666633"/>
                </a:solidFill>
              </a:rPr>
              <a:t>На что у учителя вызывает следующие  эмоции: обиду, боль, опустошение в дополнение к гневу, негодование и страх; немедленно отвечает силой на действия ученика, как равному, (подавить) или уйти из ситуации (убежать из класса).</a:t>
            </a:r>
            <a:br>
              <a:rPr lang="ru-RU" b="1" i="1">
                <a:solidFill>
                  <a:srgbClr val="666633"/>
                </a:solidFill>
              </a:rPr>
            </a:br>
            <a:r>
              <a:rPr lang="ru-RU" b="1" i="1">
                <a:solidFill>
                  <a:srgbClr val="666633"/>
                </a:solidFill>
              </a:rPr>
              <a:t/>
            </a:r>
            <a:br>
              <a:rPr lang="ru-RU" b="1" i="1">
                <a:solidFill>
                  <a:srgbClr val="666633"/>
                </a:solidFill>
              </a:rPr>
            </a:br>
            <a:r>
              <a:rPr lang="ru-RU" b="1" i="1">
                <a:solidFill>
                  <a:srgbClr val="666633"/>
                </a:solidFill>
              </a:rPr>
              <a:t/>
            </a:r>
            <a:br>
              <a:rPr lang="ru-RU" b="1" i="1">
                <a:solidFill>
                  <a:srgbClr val="666633"/>
                </a:solidFill>
              </a:rPr>
            </a:br>
            <a:endParaRPr lang="ru-RU" b="1" i="1">
              <a:solidFill>
                <a:srgbClr val="666633"/>
              </a:solidFill>
            </a:endParaRPr>
          </a:p>
        </p:txBody>
      </p:sp>
    </p:spTree>
  </p:cSld>
  <p:clrMapOvr>
    <a:masterClrMapping/>
  </p:clrMapOvr>
  <p:transition spd="med">
    <p:strips dir="r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14400"/>
            <a:ext cx="7848600" cy="5562600"/>
          </a:xfrm>
        </p:spPr>
        <p:txBody>
          <a:bodyPr/>
          <a:lstStyle/>
          <a:p>
            <a:r>
              <a:rPr lang="ru-RU" b="1" i="1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Профилактикой мстительного поведения являются следующие принципы:</a:t>
            </a:r>
            <a:br>
              <a:rPr lang="ru-RU" b="1" i="1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b="1" i="1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 Строить отношения со всеми учениками по принципу заботы о них.</a:t>
            </a:r>
            <a:br>
              <a:rPr lang="ru-RU" b="1" i="1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b="1" i="1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 Учит учеников выражать душевную боль и страдания приемлемыми способами.</a:t>
            </a:r>
            <a:br>
              <a:rPr lang="ru-RU" b="1" i="1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b="1" i="1">
              <a:solidFill>
                <a:srgbClr val="00CC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>
    <p:strips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71450"/>
            <a:ext cx="7772400" cy="5924550"/>
          </a:xfrm>
          <a:noFill/>
          <a:ln/>
        </p:spPr>
        <p:txBody>
          <a:bodyPr/>
          <a:lstStyle/>
          <a:p>
            <a:r>
              <a:rPr lang="ru-RU" sz="60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Характеристики поведения, направленного на привлечение внимания</a:t>
            </a: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848600" cy="5486400"/>
          </a:xfrm>
        </p:spPr>
        <p:txBody>
          <a:bodyPr/>
          <a:lstStyle/>
          <a:p>
            <a:r>
              <a:rPr lang="ru-RU" sz="6000" b="1" i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Меры экстренного педагогического вмешательства</a:t>
            </a:r>
            <a:br>
              <a:rPr lang="ru-RU" sz="6000" b="1" i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6000" b="1" i="1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553200"/>
          </a:xfrm>
        </p:spPr>
        <p:txBody>
          <a:bodyPr/>
          <a:lstStyle/>
          <a:p>
            <a:r>
              <a:rPr lang="ru-RU" b="1" i="1" u="sng">
                <a:solidFill>
                  <a:srgbClr val="FF3300"/>
                </a:solidFill>
              </a:rPr>
              <a:t>Ищите «изящный уход»:</a:t>
            </a:r>
            <a:r>
              <a:rPr lang="ru-RU" b="1" i="1"/>
              <a:t> </a:t>
            </a:r>
            <a:r>
              <a:rPr lang="ru-RU" b="1" i="1">
                <a:solidFill>
                  <a:srgbClr val="006666"/>
                </a:solidFill>
              </a:rPr>
              <a:t>признайте власть ученика, уберите зрителей, переносите обсуждение вопроса, делайте записи, озадачивайте учеников, соглашайтесь с учеником, меняйте тему,</a:t>
            </a:r>
            <a:r>
              <a:rPr lang="ru-RU" b="1" i="1"/>
              <a:t> </a:t>
            </a:r>
          </a:p>
        </p:txBody>
      </p:sp>
    </p:spTree>
  </p:cSld>
  <p:clrMapOvr>
    <a:masterClrMapping/>
  </p:clrMapOvr>
  <p:transition spd="med">
    <p:strips dir="r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38400"/>
            <a:ext cx="7772400" cy="1143000"/>
          </a:xfrm>
        </p:spPr>
        <p:txBody>
          <a:bodyPr/>
          <a:lstStyle/>
          <a:p>
            <a:r>
              <a:rPr lang="ru-RU" b="1" i="1" u="sng">
                <a:solidFill>
                  <a:srgbClr val="FF3300"/>
                </a:solidFill>
              </a:rPr>
              <a:t>используйте удаление:</a:t>
            </a:r>
            <a:r>
              <a:rPr lang="ru-RU" b="1" i="1"/>
              <a:t> </a:t>
            </a:r>
            <a:r>
              <a:rPr lang="ru-RU" b="1" i="1">
                <a:solidFill>
                  <a:srgbClr val="006666"/>
                </a:solidFill>
              </a:rPr>
              <a:t>удаление не выходя из класса, удаление в другой класс, удаление в специальное помещение, изоляция в кабинет школьной администрации,</a:t>
            </a:r>
            <a:r>
              <a:rPr lang="ru-RU" b="1" i="1"/>
              <a:t> </a:t>
            </a:r>
          </a:p>
        </p:txBody>
      </p:sp>
    </p:spTree>
  </p:cSld>
  <p:clrMapOvr>
    <a:masterClrMapping/>
  </p:clrMapOvr>
  <p:transition spd="med">
    <p:strips dir="r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848600" cy="5715000"/>
          </a:xfrm>
        </p:spPr>
        <p:txBody>
          <a:bodyPr/>
          <a:lstStyle/>
          <a:p>
            <a:r>
              <a:rPr lang="ru-RU" sz="4000" b="1" i="1" u="sng">
                <a:solidFill>
                  <a:srgbClr val="FF3300"/>
                </a:solidFill>
              </a:rPr>
              <a:t>устанавливайте санкции:</a:t>
            </a:r>
            <a:r>
              <a:rPr lang="ru-RU" sz="4000" b="1" i="1"/>
              <a:t> </a:t>
            </a:r>
            <a:r>
              <a:rPr lang="ru-RU" sz="4000" b="1" i="1">
                <a:solidFill>
                  <a:srgbClr val="006666"/>
                </a:solidFill>
              </a:rPr>
              <a:t>лишение или отлагательство права заниматься чем-то, лишение или отлагательство права пользования предметами, лишение доступа в различные помещения школы, прекращение взаимодействия с другими учениками,</a:t>
            </a:r>
            <a:r>
              <a:rPr lang="ru-RU" sz="4000" b="1" i="1"/>
              <a:t> </a:t>
            </a:r>
          </a:p>
        </p:txBody>
      </p:sp>
    </p:spTree>
  </p:cSld>
  <p:clrMapOvr>
    <a:masterClrMapping/>
  </p:clrMapOvr>
  <p:transition spd="med">
    <p:strips dir="r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848600" cy="5410200"/>
          </a:xfrm>
        </p:spPr>
        <p:txBody>
          <a:bodyPr/>
          <a:lstStyle/>
          <a:p>
            <a:r>
              <a:rPr lang="ru-RU" sz="4000" b="1" i="1">
                <a:solidFill>
                  <a:srgbClr val="006666"/>
                </a:solidFill>
              </a:rPr>
              <a:t>требование встречи с администрацией школы,</a:t>
            </a:r>
            <a:br>
              <a:rPr lang="ru-RU" sz="4000" b="1" i="1">
                <a:solidFill>
                  <a:srgbClr val="006666"/>
                </a:solidFill>
              </a:rPr>
            </a:br>
            <a:r>
              <a:rPr lang="ru-RU" sz="4000" b="1" i="1">
                <a:solidFill>
                  <a:srgbClr val="006666"/>
                </a:solidFill>
              </a:rPr>
              <a:t>требование встречи с родителями, требование встречи с милицией, возмещение учеником убытков, починка, ремонт предметов, вещей, возвращение вещей на место, замена на равноценные.</a:t>
            </a:r>
          </a:p>
        </p:txBody>
      </p:sp>
    </p:spTree>
  </p:cSld>
  <p:clrMapOvr>
    <a:masterClrMapping/>
  </p:clrMapOvr>
  <p:transition spd="med">
    <p:strips dir="r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763000" cy="6324600"/>
          </a:xfrm>
        </p:spPr>
        <p:txBody>
          <a:bodyPr/>
          <a:lstStyle/>
          <a:p>
            <a:r>
              <a:rPr lang="ru-RU" sz="60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Характеристики поведения, направленного на избегание неудачи</a:t>
            </a:r>
            <a:br>
              <a:rPr lang="ru-RU" sz="60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6000" b="1" i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124200"/>
            <a:ext cx="8763000" cy="1143000"/>
          </a:xfrm>
        </p:spPr>
        <p:txBody>
          <a:bodyPr/>
          <a:lstStyle/>
          <a:p>
            <a:r>
              <a:rPr lang="ru-RU" b="1" i="1">
                <a:solidFill>
                  <a:srgbClr val="996633"/>
                </a:solidFill>
              </a:rPr>
              <a:t>Ученик теряет контроль над собой, когда давление ответственности становится слишком сильным, откладывает на потом, недоведение до конца, временная неспособность, официальные диагнозы.</a:t>
            </a:r>
            <a:br>
              <a:rPr lang="ru-RU" b="1" i="1">
                <a:solidFill>
                  <a:srgbClr val="996633"/>
                </a:solidFill>
              </a:rPr>
            </a:br>
            <a:endParaRPr lang="ru-RU" b="1" i="1">
              <a:solidFill>
                <a:srgbClr val="996633"/>
              </a:solidFill>
            </a:endParaRPr>
          </a:p>
        </p:txBody>
      </p:sp>
    </p:spTree>
  </p:cSld>
  <p:clrMapOvr>
    <a:masterClrMapping/>
  </p:clrMapOvr>
  <p:transition spd="med">
    <p:strips dir="r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477000"/>
          </a:xfrm>
        </p:spPr>
        <p:txBody>
          <a:bodyPr/>
          <a:lstStyle/>
          <a:p>
            <a:r>
              <a:rPr lang="ru-RU" b="1" i="1">
                <a:solidFill>
                  <a:srgbClr val="666633"/>
                </a:solidFill>
              </a:rPr>
              <a:t>Учитель чувствует себя профессионально беспомощным, пытается оправдаться и объяснить поведение ученика </a:t>
            </a:r>
            <a:br>
              <a:rPr lang="ru-RU" b="1" i="1">
                <a:solidFill>
                  <a:srgbClr val="666633"/>
                </a:solidFill>
              </a:rPr>
            </a:br>
            <a:r>
              <a:rPr lang="ru-RU" b="1" i="1">
                <a:solidFill>
                  <a:srgbClr val="666633"/>
                </a:solidFill>
              </a:rPr>
              <a:t>(с помощью специалиста).</a:t>
            </a:r>
            <a:br>
              <a:rPr lang="ru-RU" b="1" i="1">
                <a:solidFill>
                  <a:srgbClr val="666633"/>
                </a:solidFill>
              </a:rPr>
            </a:br>
            <a:endParaRPr lang="ru-RU" b="1" i="1">
              <a:solidFill>
                <a:srgbClr val="666633"/>
              </a:solidFill>
            </a:endParaRPr>
          </a:p>
        </p:txBody>
      </p:sp>
    </p:spTree>
  </p:cSld>
  <p:clrMapOvr>
    <a:masterClrMapping/>
  </p:clrMapOvr>
  <p:transition spd="med">
    <p:strips dir="ru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124200"/>
            <a:ext cx="7772400" cy="1143000"/>
          </a:xfrm>
        </p:spPr>
        <p:txBody>
          <a:bodyPr/>
          <a:lstStyle/>
          <a:p>
            <a:r>
              <a:rPr lang="ru-RU" b="1" i="1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Принципы профилактики</a:t>
            </a:r>
            <a:br>
              <a:rPr lang="ru-RU" b="1" i="1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b="1" i="1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Поддержка ученика, чтобы его внутренняя установка «Я не могу» изменилась на «Я могу». Помощь в преодолении социальной изоляции путём включения ученика в отношения с другими людьми.</a:t>
            </a:r>
            <a:br>
              <a:rPr lang="ru-RU" b="1" i="1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b="1" i="1">
              <a:solidFill>
                <a:srgbClr val="00CC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>
    <p:strips dir="ru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514600"/>
            <a:ext cx="7772400" cy="1143000"/>
          </a:xfrm>
        </p:spPr>
        <p:txBody>
          <a:bodyPr/>
          <a:lstStyle/>
          <a:p>
            <a:r>
              <a:rPr lang="ru-RU" sz="60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Меры экстренного педагогического вмешательства</a:t>
            </a: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685800" y="457200"/>
            <a:ext cx="7620000" cy="722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ru-RU" sz="4000" b="1" i="1">
                <a:solidFill>
                  <a:srgbClr val="996633"/>
                </a:solidFill>
              </a:rPr>
              <a:t>При данном типе поведения  ученики делают то, что отвлекает внимание учителя и класса, демонстрируют поведение «в-час-по-чайной-ложке», т.е. все требуемые учителем действия выполняют очень и очень медленно.</a:t>
            </a:r>
          </a:p>
          <a:p>
            <a:pPr marL="457200" indent="-457200" algn="ctr">
              <a:spcBef>
                <a:spcPct val="20000"/>
              </a:spcBef>
            </a:pPr>
            <a:endParaRPr lang="ru-RU" sz="4000" b="1" i="1">
              <a:solidFill>
                <a:srgbClr val="996633"/>
              </a:solidFill>
            </a:endParaRPr>
          </a:p>
          <a:p>
            <a:pPr marL="457200" indent="-457200" algn="ctr">
              <a:spcBef>
                <a:spcPct val="50000"/>
              </a:spcBef>
            </a:pPr>
            <a:r>
              <a:rPr lang="ru-RU" sz="4000">
                <a:solidFill>
                  <a:srgbClr val="996633"/>
                </a:solidFill>
              </a:rPr>
              <a:t> </a:t>
            </a: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638800"/>
          </a:xfrm>
        </p:spPr>
        <p:txBody>
          <a:bodyPr/>
          <a:lstStyle/>
          <a:p>
            <a:r>
              <a:rPr lang="ru-RU" b="1" i="1" u="sng">
                <a:solidFill>
                  <a:srgbClr val="FF0066"/>
                </a:solidFill>
              </a:rPr>
              <a:t>Изменить методы объяснения</a:t>
            </a:r>
            <a:r>
              <a:rPr lang="ru-RU" b="1" i="1"/>
              <a:t/>
            </a:r>
            <a:br>
              <a:rPr lang="ru-RU" b="1" i="1"/>
            </a:br>
            <a:r>
              <a:rPr lang="ru-RU" b="1" i="1">
                <a:solidFill>
                  <a:srgbClr val="006666"/>
                </a:solidFill>
              </a:rPr>
              <a:t>Использовать осязаемый материал и компьютерные программы для формирования навыков, учить за раз чему – то одному.</a:t>
            </a:r>
            <a:br>
              <a:rPr lang="ru-RU" b="1" i="1">
                <a:solidFill>
                  <a:srgbClr val="006666"/>
                </a:solidFill>
              </a:rPr>
            </a:br>
            <a:endParaRPr lang="ru-RU" b="1" i="1">
              <a:solidFill>
                <a:srgbClr val="006666"/>
              </a:solidFill>
            </a:endParaRPr>
          </a:p>
        </p:txBody>
      </p:sp>
    </p:spTree>
  </p:cSld>
  <p:clrMapOvr>
    <a:masterClrMapping/>
  </p:clrMapOvr>
  <p:transition spd="med">
    <p:strips dir="ru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867400"/>
          </a:xfrm>
        </p:spPr>
        <p:txBody>
          <a:bodyPr/>
          <a:lstStyle/>
          <a:p>
            <a:r>
              <a:rPr lang="ru-RU" b="1" i="1" u="sng">
                <a:solidFill>
                  <a:srgbClr val="FF0066"/>
                </a:solidFill>
              </a:rPr>
              <a:t>Ввести дополнительные методы обучения</a:t>
            </a:r>
            <a:r>
              <a:rPr lang="ru-RU" b="1" i="1" u="sng"/>
              <a:t> </a:t>
            </a:r>
            <a:br>
              <a:rPr lang="ru-RU" b="1" i="1" u="sng"/>
            </a:br>
            <a:r>
              <a:rPr lang="ru-RU" b="1" i="1">
                <a:solidFill>
                  <a:srgbClr val="006666"/>
                </a:solidFill>
              </a:rPr>
              <a:t>Дополнительная помощь от учителя, помощь компетентных взрослых, ученики – репетиторы, классы коррекции.</a:t>
            </a:r>
            <a:br>
              <a:rPr lang="ru-RU" b="1" i="1">
                <a:solidFill>
                  <a:srgbClr val="006666"/>
                </a:solidFill>
              </a:rPr>
            </a:br>
            <a:endParaRPr lang="ru-RU" b="1" i="1">
              <a:solidFill>
                <a:srgbClr val="006666"/>
              </a:solidFill>
            </a:endParaRPr>
          </a:p>
        </p:txBody>
      </p:sp>
    </p:spTree>
  </p:cSld>
  <p:clrMapOvr>
    <a:masterClrMapping/>
  </p:clrMapOvr>
  <p:transition spd="med">
    <p:strips dir="ru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638800"/>
          </a:xfrm>
        </p:spPr>
        <p:txBody>
          <a:bodyPr/>
          <a:lstStyle/>
          <a:p>
            <a:r>
              <a:rPr lang="ru-RU" b="1" i="1" u="sng">
                <a:solidFill>
                  <a:srgbClr val="FF0066"/>
                </a:solidFill>
              </a:rPr>
              <a:t>Учить позитивно рассказывать о том, что ты делаешь, и о себе.</a:t>
            </a:r>
            <a:br>
              <a:rPr lang="ru-RU" b="1" i="1" u="sng">
                <a:solidFill>
                  <a:srgbClr val="FF0066"/>
                </a:solidFill>
              </a:rPr>
            </a:br>
            <a:r>
              <a:rPr lang="ru-RU" b="1" i="1">
                <a:solidFill>
                  <a:srgbClr val="006666"/>
                </a:solidFill>
              </a:rPr>
              <a:t>Классные плакаты с «заклинаниями», ищите два «плюса» на каждый «минус», декларация «Я смогу» перед выполнением задания.</a:t>
            </a:r>
            <a:br>
              <a:rPr lang="ru-RU" b="1" i="1">
                <a:solidFill>
                  <a:srgbClr val="006666"/>
                </a:solidFill>
              </a:rPr>
            </a:br>
            <a:endParaRPr lang="ru-RU" b="1" i="1">
              <a:solidFill>
                <a:srgbClr val="006666"/>
              </a:solidFill>
            </a:endParaRPr>
          </a:p>
        </p:txBody>
      </p:sp>
    </p:spTree>
  </p:cSld>
  <p:clrMapOvr>
    <a:masterClrMapping/>
  </p:clrMapOvr>
  <p:transition spd="med">
    <p:strips dir="ru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715000"/>
          </a:xfrm>
        </p:spPr>
        <p:txBody>
          <a:bodyPr/>
          <a:lstStyle/>
          <a:p>
            <a:r>
              <a:rPr lang="ru-RU" b="1" i="1" u="sng">
                <a:solidFill>
                  <a:srgbClr val="FF0066"/>
                </a:solidFill>
              </a:rPr>
              <a:t>Делать ошибки нормальным и нужным явлением</a:t>
            </a:r>
            <a:r>
              <a:rPr lang="ru-RU" b="1" i="1"/>
              <a:t/>
            </a:r>
            <a:br>
              <a:rPr lang="ru-RU" b="1" i="1"/>
            </a:br>
            <a:r>
              <a:rPr lang="ru-RU" b="1" i="1">
                <a:solidFill>
                  <a:srgbClr val="006666"/>
                </a:solidFill>
              </a:rPr>
              <a:t>Рассказывайте об ошибках, показывайте ценность ошибки как попытки, минимизируйте последствия от сделанных ошибок.</a:t>
            </a:r>
            <a:br>
              <a:rPr lang="ru-RU" b="1" i="1">
                <a:solidFill>
                  <a:srgbClr val="006666"/>
                </a:solidFill>
              </a:rPr>
            </a:br>
            <a:endParaRPr lang="ru-RU" b="1" i="1">
              <a:solidFill>
                <a:srgbClr val="006666"/>
              </a:solidFill>
            </a:endParaRPr>
          </a:p>
        </p:txBody>
      </p:sp>
    </p:spTree>
  </p:cSld>
  <p:clrMapOvr>
    <a:masterClrMapping/>
  </p:clrMapOvr>
  <p:transition spd="med">
    <p:strips dir="ru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7772400" cy="5562600"/>
          </a:xfrm>
        </p:spPr>
        <p:txBody>
          <a:bodyPr/>
          <a:lstStyle/>
          <a:p>
            <a:r>
              <a:rPr lang="ru-RU" b="1" i="1" u="sng">
                <a:solidFill>
                  <a:srgbClr val="FF0066"/>
                </a:solidFill>
              </a:rPr>
              <a:t>Формировать веру в успех</a:t>
            </a:r>
            <a:r>
              <a:rPr lang="ru-RU" b="1" i="1" u="sng"/>
              <a:t/>
            </a:r>
            <a:br>
              <a:rPr lang="ru-RU" b="1" i="1" u="sng"/>
            </a:br>
            <a:r>
              <a:rPr lang="ru-RU" b="1" i="1">
                <a:solidFill>
                  <a:srgbClr val="006666"/>
                </a:solidFill>
              </a:rPr>
              <a:t>Подчёркивайте любые улучшения, объявляйте о любых вкладах, раскрывайте сильные стороны учеников, демонстрируйте веру в своих учеников,  признавайте трудность ваших заданий,  ограничивайте время ваших заданий.</a:t>
            </a:r>
            <a:br>
              <a:rPr lang="ru-RU" b="1" i="1">
                <a:solidFill>
                  <a:srgbClr val="006666"/>
                </a:solidFill>
              </a:rPr>
            </a:br>
            <a:endParaRPr lang="ru-RU" b="1" i="1">
              <a:solidFill>
                <a:srgbClr val="006666"/>
              </a:solidFill>
            </a:endParaRPr>
          </a:p>
        </p:txBody>
      </p:sp>
    </p:spTree>
  </p:cSld>
  <p:clrMapOvr>
    <a:masterClrMapping/>
  </p:clrMapOvr>
  <p:transition spd="med">
    <p:strips dir="ru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67000"/>
            <a:ext cx="7772400" cy="1143000"/>
          </a:xfrm>
        </p:spPr>
        <p:txBody>
          <a:bodyPr/>
          <a:lstStyle/>
          <a:p>
            <a:r>
              <a:rPr lang="ru-RU" b="1" i="1" u="sng">
                <a:solidFill>
                  <a:srgbClr val="FF0066"/>
                </a:solidFill>
              </a:rPr>
              <a:t>Концентрировать внимание учеников на уже достигнутых в прошлом успехах. </a:t>
            </a:r>
            <a:br>
              <a:rPr lang="ru-RU" b="1" i="1" u="sng">
                <a:solidFill>
                  <a:srgbClr val="FF0066"/>
                </a:solidFill>
              </a:rPr>
            </a:br>
            <a:r>
              <a:rPr lang="ru-RU" b="1" i="1">
                <a:solidFill>
                  <a:srgbClr val="006666"/>
                </a:solidFill>
              </a:rPr>
              <a:t>Анализируйте прошлый успех, повторяйте и закрепляйте успехи.</a:t>
            </a:r>
            <a:br>
              <a:rPr lang="ru-RU" b="1" i="1">
                <a:solidFill>
                  <a:srgbClr val="006666"/>
                </a:solidFill>
              </a:rPr>
            </a:br>
            <a:endParaRPr lang="ru-RU" b="1" i="1">
              <a:solidFill>
                <a:srgbClr val="006666"/>
              </a:solidFill>
            </a:endParaRPr>
          </a:p>
        </p:txBody>
      </p:sp>
    </p:spTree>
  </p:cSld>
  <p:clrMapOvr>
    <a:masterClrMapping/>
  </p:clrMapOvr>
  <p:transition spd="med">
    <p:strips dir="ru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638800"/>
          </a:xfrm>
        </p:spPr>
        <p:txBody>
          <a:bodyPr/>
          <a:lstStyle/>
          <a:p>
            <a:r>
              <a:rPr lang="ru-RU" b="1" i="1" u="sng">
                <a:solidFill>
                  <a:srgbClr val="FF0066"/>
                </a:solidFill>
              </a:rPr>
              <a:t>Делать процесс обучения ощутимым</a:t>
            </a:r>
            <a:r>
              <a:rPr lang="ru-RU" b="1" i="1">
                <a:solidFill>
                  <a:srgbClr val="FF0066"/>
                </a:solidFill>
              </a:rPr>
              <a:t/>
            </a:r>
            <a:br>
              <a:rPr lang="ru-RU" b="1" i="1">
                <a:solidFill>
                  <a:srgbClr val="FF0066"/>
                </a:solidFill>
              </a:rPr>
            </a:br>
            <a:r>
              <a:rPr lang="ru-RU" b="1" i="1">
                <a:solidFill>
                  <a:srgbClr val="006666"/>
                </a:solidFill>
              </a:rPr>
              <a:t>Наклейки «Я могу», альбомы достижений, рассказы о вчера, сегодня и завтра.</a:t>
            </a:r>
            <a:br>
              <a:rPr lang="ru-RU" b="1" i="1">
                <a:solidFill>
                  <a:srgbClr val="006666"/>
                </a:solidFill>
              </a:rPr>
            </a:br>
            <a:endParaRPr lang="ru-RU" b="1" i="1">
              <a:solidFill>
                <a:srgbClr val="006666"/>
              </a:solidFill>
            </a:endParaRPr>
          </a:p>
        </p:txBody>
      </p:sp>
    </p:spTree>
  </p:cSld>
  <p:clrMapOvr>
    <a:masterClrMapping/>
  </p:clrMapOvr>
  <p:transition spd="med">
    <p:strips dir="ru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638800"/>
          </a:xfrm>
        </p:spPr>
        <p:txBody>
          <a:bodyPr/>
          <a:lstStyle/>
          <a:p>
            <a:r>
              <a:rPr lang="ru-RU" b="1" i="1" u="sng">
                <a:solidFill>
                  <a:srgbClr val="FF0066"/>
                </a:solidFill>
              </a:rPr>
              <a:t>Отмечать достижения</a:t>
            </a:r>
            <a:r>
              <a:rPr lang="ru-RU" b="1" i="1" u="sng"/>
              <a:t/>
            </a:r>
            <a:br>
              <a:rPr lang="ru-RU" b="1" i="1" u="sng"/>
            </a:br>
            <a:r>
              <a:rPr lang="ru-RU" b="1" i="1">
                <a:solidFill>
                  <a:srgbClr val="006666"/>
                </a:solidFill>
              </a:rPr>
              <a:t>Аплодисменты, «Звёзды и наклейки», награды и медали, выставки, позитивная изоляция, самопризнание.</a:t>
            </a:r>
            <a:br>
              <a:rPr lang="ru-RU" b="1" i="1">
                <a:solidFill>
                  <a:srgbClr val="006666"/>
                </a:solidFill>
              </a:rPr>
            </a:br>
            <a:endParaRPr lang="ru-RU" b="1" i="1">
              <a:solidFill>
                <a:srgbClr val="006666"/>
              </a:solidFill>
            </a:endParaRPr>
          </a:p>
        </p:txBody>
      </p:sp>
    </p:spTree>
  </p:cSld>
  <p:clrMapOvr>
    <a:masterClrMapping/>
  </p:clrMapOvr>
  <p:transition spd="med">
    <p:strips dir="ru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991600" cy="6248400"/>
          </a:xfrm>
        </p:spPr>
        <p:txBody>
          <a:bodyPr/>
          <a:lstStyle/>
          <a:p>
            <a:r>
              <a:rPr lang="ru-RU" sz="60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Как помогать ученикам устанавливать нормальные отношения с вами и чувствовать свою коммуникативную компетентность</a:t>
            </a:r>
            <a:r>
              <a:rPr lang="ru-RU"/>
              <a:t>.</a:t>
            </a: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410200"/>
          </a:xfrm>
        </p:spPr>
        <p:txBody>
          <a:bodyPr/>
          <a:lstStyle/>
          <a:p>
            <a:r>
              <a:rPr lang="ru-RU" sz="6000" b="1" i="1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Пути повышения самоуважения.</a:t>
            </a:r>
          </a:p>
        </p:txBody>
      </p:sp>
    </p:spTree>
  </p:cSld>
  <p:clrMapOvr>
    <a:masterClrMapping/>
  </p:clrMapOvr>
  <p:transition spd="med">
    <p:strips dir="r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819400"/>
            <a:ext cx="7772400" cy="1143000"/>
          </a:xfrm>
        </p:spPr>
        <p:txBody>
          <a:bodyPr/>
          <a:lstStyle/>
          <a:p>
            <a:r>
              <a:rPr lang="ru-RU" sz="4000" b="1" i="1">
                <a:solidFill>
                  <a:srgbClr val="666633"/>
                </a:solidFill>
              </a:rPr>
              <a:t>Учитель  раздражен и возмущен, делает словесные замечания, выговоры, угрозы.</a:t>
            </a:r>
            <a:br>
              <a:rPr lang="ru-RU" sz="4000" b="1" i="1">
                <a:solidFill>
                  <a:srgbClr val="666633"/>
                </a:solidFill>
              </a:rPr>
            </a:br>
            <a:r>
              <a:rPr lang="ru-RU" sz="4000" b="1" i="1">
                <a:solidFill>
                  <a:srgbClr val="666633"/>
                </a:solidFill>
              </a:rPr>
              <a:t/>
            </a:r>
            <a:br>
              <a:rPr lang="ru-RU" sz="4000" b="1" i="1">
                <a:solidFill>
                  <a:srgbClr val="666633"/>
                </a:solidFill>
              </a:rPr>
            </a:br>
            <a:endParaRPr lang="ru-RU" sz="4000" b="1" i="1">
              <a:solidFill>
                <a:srgbClr val="666633"/>
              </a:solidFill>
            </a:endParaRPr>
          </a:p>
        </p:txBody>
      </p:sp>
    </p:spTree>
  </p:cSld>
  <p:clrMapOvr>
    <a:masterClrMapping/>
  </p:clrMapOvr>
  <p:transition spd="med">
    <p:strips dir="ru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352800"/>
            <a:ext cx="5715000" cy="914400"/>
          </a:xfrm>
        </p:spPr>
        <p:txBody>
          <a:bodyPr/>
          <a:lstStyle/>
          <a:p>
            <a:r>
              <a:rPr lang="ru-RU" b="1">
                <a:solidFill>
                  <a:srgbClr val="66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b="1">
                <a:solidFill>
                  <a:srgbClr val="66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Что слышит ученик?</a:t>
            </a:r>
            <a:br>
              <a:rPr lang="ru-RU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b="1">
              <a:solidFill>
                <a:srgbClr val="9966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81000" y="1066800"/>
            <a:ext cx="5791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4400" b="1" u="sng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Что говорит учитель?  </a:t>
            </a:r>
            <a:br>
              <a:rPr lang="ru-RU" sz="4400" b="1" u="sng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4400" b="1" u="sng">
              <a:solidFill>
                <a:srgbClr val="9966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3733800" y="4800600"/>
            <a:ext cx="4495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4400" b="1" i="1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Я хороший.</a:t>
            </a:r>
            <a:br>
              <a:rPr lang="ru-RU" sz="4400" b="1" i="1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4400" b="1" i="1">
              <a:solidFill>
                <a:srgbClr val="9966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3810000" y="2133600"/>
            <a:ext cx="480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1800" b="1" i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1800" b="1" i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4400" b="1" i="1">
                <a:solidFill>
                  <a:srgbClr val="66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Ты хороший. </a:t>
            </a:r>
            <a:br>
              <a:rPr lang="ru-RU" sz="4400" b="1" i="1">
                <a:solidFill>
                  <a:srgbClr val="66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4400" b="1" i="1">
              <a:solidFill>
                <a:srgbClr val="9966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utoUpdateAnimBg="0"/>
      <p:bldP spid="34819" grpId="0" autoUpdateAnimBg="0"/>
      <p:bldP spid="34820" grpId="0" autoUpdateAnimBg="0"/>
      <p:bldP spid="34821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0" y="4876800"/>
            <a:ext cx="5029200" cy="914400"/>
          </a:xfrm>
        </p:spPr>
        <p:txBody>
          <a:bodyPr/>
          <a:lstStyle/>
          <a:p>
            <a:r>
              <a:rPr lang="ru-RU" b="1" i="1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Я что – то значу.</a:t>
            </a:r>
            <a:br>
              <a:rPr lang="ru-RU" b="1" i="1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b="1" i="1">
              <a:solidFill>
                <a:srgbClr val="9966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auto">
          <a:xfrm>
            <a:off x="3124200" y="1828800"/>
            <a:ext cx="518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4400" b="1" i="1">
                <a:solidFill>
                  <a:srgbClr val="66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Я вижу тебя. </a:t>
            </a:r>
            <a:br>
              <a:rPr lang="ru-RU" sz="4400" b="1" i="1">
                <a:solidFill>
                  <a:srgbClr val="66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4400" b="1" i="1">
              <a:solidFill>
                <a:srgbClr val="9966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762000" y="3429000"/>
            <a:ext cx="5638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4400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Что слышит ученик?</a:t>
            </a:r>
            <a:br>
              <a:rPr lang="ru-RU" sz="4400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4400" b="1">
              <a:solidFill>
                <a:srgbClr val="9966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762000" y="457200"/>
            <a:ext cx="5867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44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Что говорит учитель?</a:t>
            </a:r>
            <a:r>
              <a:rPr lang="ru-RU" sz="44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</a:t>
            </a:r>
            <a:endParaRPr lang="ru-RU" sz="4400" b="1">
              <a:solidFill>
                <a:srgbClr val="9966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 autoUpdateAnimBg="0"/>
      <p:bldP spid="64515" grpId="0" autoUpdateAnimBg="0"/>
      <p:bldP spid="64516" grpId="0" autoUpdateAnimBg="0"/>
      <p:bldP spid="64517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810000"/>
            <a:ext cx="6096000" cy="685800"/>
          </a:xfrm>
        </p:spPr>
        <p:txBody>
          <a:bodyPr/>
          <a:lstStyle/>
          <a:p>
            <a:r>
              <a:rPr lang="ru-RU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Что слышит ученик?</a:t>
            </a:r>
            <a:br>
              <a:rPr lang="ru-RU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b="1">
              <a:solidFill>
                <a:srgbClr val="9966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3352800" y="5257800"/>
            <a:ext cx="5943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4400" b="1" i="1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Мои усилия замечены.</a:t>
            </a:r>
            <a:br>
              <a:rPr lang="ru-RU" sz="4400" b="1" i="1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4400" b="1" i="1">
              <a:solidFill>
                <a:srgbClr val="9966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3429000" y="1828800"/>
            <a:ext cx="5105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4400" b="1" i="1">
                <a:solidFill>
                  <a:srgbClr val="66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Спасибо тебе за…</a:t>
            </a:r>
            <a:endParaRPr lang="ru-RU" sz="4400" b="1" i="1">
              <a:solidFill>
                <a:srgbClr val="9966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838200" y="457200"/>
            <a:ext cx="6248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44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Что говорит учитель?</a:t>
            </a:r>
            <a:r>
              <a:rPr lang="ru-RU" sz="44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</a:t>
            </a:r>
            <a:endParaRPr lang="ru-RU" sz="4400" b="1">
              <a:solidFill>
                <a:srgbClr val="9966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5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5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 autoUpdateAnimBg="0"/>
      <p:bldP spid="65539" grpId="0" autoUpdateAnimBg="0"/>
      <p:bldP spid="65540" grpId="0" autoUpdateAnimBg="0"/>
      <p:bldP spid="65541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724400"/>
            <a:ext cx="5715000" cy="1219200"/>
          </a:xfrm>
        </p:spPr>
        <p:txBody>
          <a:bodyPr/>
          <a:lstStyle/>
          <a:p>
            <a:r>
              <a:rPr lang="ru-RU" b="1" i="1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Я состоятелен.</a:t>
            </a:r>
            <a:br>
              <a:rPr lang="ru-RU" b="1" i="1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b="1" i="1">
              <a:solidFill>
                <a:srgbClr val="9966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304800" y="3886200"/>
            <a:ext cx="6781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4400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Что слышит ученик?</a:t>
            </a:r>
            <a:br>
              <a:rPr lang="ru-RU" sz="4400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4400" b="1">
              <a:solidFill>
                <a:srgbClr val="9966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2819400" y="1905000"/>
            <a:ext cx="6172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ru-RU" sz="4400" b="1" i="1">
                <a:solidFill>
                  <a:srgbClr val="66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Я знаю о тебе что – то замечательное.</a:t>
            </a:r>
            <a:r>
              <a:rPr lang="ru-RU" sz="4400" b="1" i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endParaRPr lang="ru-RU" sz="4400" b="1" i="1">
              <a:solidFill>
                <a:srgbClr val="9966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762000" y="457200"/>
            <a:ext cx="6019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44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Что говорит учитель?</a:t>
            </a:r>
            <a:r>
              <a:rPr lang="ru-RU" sz="44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endParaRPr lang="ru-RU" sz="4400" b="1">
              <a:solidFill>
                <a:srgbClr val="9966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 autoUpdateAnimBg="0"/>
      <p:bldP spid="66563" grpId="0" autoUpdateAnimBg="0"/>
      <p:bldP spid="66564" grpId="0" autoUpdateAnimBg="0"/>
      <p:bldP spid="66565" grpId="0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3276600" y="4724400"/>
            <a:ext cx="5410200" cy="914400"/>
          </a:xfrm>
        </p:spPr>
        <p:txBody>
          <a:bodyPr/>
          <a:lstStyle/>
          <a:p>
            <a:pPr algn="l"/>
            <a:r>
              <a:rPr lang="ru-RU" b="1" i="1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Кто – то заботится обо мне.</a:t>
            </a:r>
            <a:br>
              <a:rPr lang="ru-RU" b="1" i="1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b="1" i="1">
              <a:solidFill>
                <a:srgbClr val="9966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457200" y="3581400"/>
            <a:ext cx="6477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4400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Что слышит ученик?</a:t>
            </a:r>
            <a:br>
              <a:rPr lang="ru-RU" sz="4400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4400" b="1">
              <a:solidFill>
                <a:srgbClr val="9966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3276600" y="1676400"/>
            <a:ext cx="5257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4400" b="1" i="1">
                <a:solidFill>
                  <a:srgbClr val="66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Ты мне нравишься.</a:t>
            </a:r>
            <a:r>
              <a:rPr lang="ru-RU" sz="4400" b="1" i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endParaRPr lang="ru-RU" sz="4400" b="1" i="1">
              <a:solidFill>
                <a:srgbClr val="9966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838200" y="381000"/>
            <a:ext cx="5867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4400" b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Что говорит учитель?</a:t>
            </a:r>
            <a:r>
              <a:rPr lang="ru-RU" sz="44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</a:t>
            </a:r>
            <a:endParaRPr lang="ru-RU" sz="4400" b="1">
              <a:solidFill>
                <a:srgbClr val="9966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 autoUpdateAnimBg="0"/>
      <p:bldP spid="67587" grpId="0" autoUpdateAnimBg="0"/>
      <p:bldP spid="67588" grpId="0" autoUpdateAnimBg="0"/>
      <p:bldP spid="67589" grpId="0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19800"/>
          </a:xfrm>
        </p:spPr>
        <p:txBody>
          <a:bodyPr/>
          <a:lstStyle/>
          <a:p>
            <a:r>
              <a:rPr lang="ru-RU" sz="60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Как помогать ученикам вносить свой собственный вклад в групповые отношения</a:t>
            </a: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696200" cy="5257800"/>
          </a:xfrm>
        </p:spPr>
        <p:txBody>
          <a:bodyPr/>
          <a:lstStyle/>
          <a:p>
            <a:r>
              <a:rPr lang="ru-RU" b="1" i="1" u="sng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Поддержка личного вклада ученика в процесс улучшения жизни своего класса</a:t>
            </a:r>
            <a:r>
              <a:rPr lang="ru-RU" b="1" i="1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b="1" i="1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b="1" i="1">
              <a:solidFill>
                <a:srgbClr val="00CC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>
    <p:strips dir="ru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7924800" cy="5791200"/>
          </a:xfrm>
        </p:spPr>
        <p:txBody>
          <a:bodyPr/>
          <a:lstStyle/>
          <a:p>
            <a:r>
              <a:rPr lang="ru-RU" b="1" i="1">
                <a:solidFill>
                  <a:srgbClr val="006666"/>
                </a:solidFill>
              </a:rPr>
              <a:t>Приглашайте учеников помогать вам ежедневно в решении разных учебных задач,      требуйте, чтобы ученики высказывали и обосновывали предпочтения в ходе учебного процесса, принимайте правила вместе с учениками.</a:t>
            </a:r>
            <a:br>
              <a:rPr lang="ru-RU" b="1" i="1">
                <a:solidFill>
                  <a:srgbClr val="006666"/>
                </a:solidFill>
              </a:rPr>
            </a:br>
            <a:endParaRPr lang="ru-RU" b="1" i="1">
              <a:solidFill>
                <a:srgbClr val="006666"/>
              </a:solidFill>
            </a:endParaRPr>
          </a:p>
        </p:txBody>
      </p:sp>
    </p:spTree>
  </p:cSld>
  <p:clrMapOvr>
    <a:masterClrMapping/>
  </p:clrMapOvr>
  <p:transition spd="med">
    <p:strips dir="ru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667000"/>
            <a:ext cx="7772400" cy="1143000"/>
          </a:xfrm>
        </p:spPr>
        <p:txBody>
          <a:bodyPr/>
          <a:lstStyle/>
          <a:p>
            <a:r>
              <a:rPr lang="ru-RU" b="1" i="1" u="sng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Оказывайте моральную поддержку ученикам, которые стараются помочь другим.</a:t>
            </a:r>
            <a:br>
              <a:rPr lang="ru-RU" b="1" i="1" u="sng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b="1" i="1">
              <a:solidFill>
                <a:srgbClr val="00CC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>
    <p:strips dir="ru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257800"/>
          </a:xfrm>
        </p:spPr>
        <p:txBody>
          <a:bodyPr/>
          <a:lstStyle/>
          <a:p>
            <a:r>
              <a:rPr lang="ru-RU" b="1" i="1">
                <a:solidFill>
                  <a:srgbClr val="006666"/>
                </a:solidFill>
              </a:rPr>
              <a:t>Ученическое репетиторство, ученики выражают признание и одобрение друг другу, аплодисменты, поощрительные утверждения, письменные посвящения, одобрительный пароль.</a:t>
            </a:r>
          </a:p>
        </p:txBody>
      </p:sp>
    </p:spTree>
  </p:cSld>
  <p:clrMapOvr>
    <a:masterClrMapping/>
  </p:clrMapOvr>
  <p:transition spd="med">
    <p:strips dir="r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438400"/>
            <a:ext cx="7772400" cy="1143000"/>
          </a:xfrm>
        </p:spPr>
        <p:txBody>
          <a:bodyPr/>
          <a:lstStyle/>
          <a:p>
            <a:r>
              <a:rPr lang="ru-RU" sz="4000" b="1" i="1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Для предотвращения данного поведения учителю нужно больше внимания уделять хорошему поведению, учить учеников просить внимания, когда они в этом нуждаются</a:t>
            </a:r>
          </a:p>
        </p:txBody>
      </p:sp>
    </p:spTree>
  </p:cSld>
  <p:clrMapOvr>
    <a:masterClrMapping/>
  </p:clrMapOvr>
  <p:transition spd="med">
    <p:strips dir="r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11200" y="171450"/>
            <a:ext cx="8128000" cy="6534150"/>
          </a:xfrm>
        </p:spPr>
        <p:txBody>
          <a:bodyPr/>
          <a:lstStyle/>
          <a:p>
            <a:r>
              <a:rPr lang="ru-RU" sz="60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Для  привлечения внимания учеников учителю лучше</a:t>
            </a:r>
            <a:r>
              <a:rPr lang="ru-RU" sz="6000" b="1" i="1">
                <a:solidFill>
                  <a:srgbClr val="006666"/>
                </a:solidFill>
              </a:rPr>
              <a:t> </a:t>
            </a:r>
            <a:r>
              <a:rPr lang="ru-RU" sz="6000"/>
              <a:t/>
            </a:r>
            <a:br>
              <a:rPr lang="ru-RU" sz="6000"/>
            </a:br>
            <a:r>
              <a:rPr lang="ru-RU" sz="6000"/>
              <a:t/>
            </a:r>
            <a:br>
              <a:rPr lang="ru-RU" sz="6000"/>
            </a:br>
            <a:endParaRPr lang="ru-RU" sz="6000"/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819400"/>
            <a:ext cx="7772400" cy="1143000"/>
          </a:xfrm>
        </p:spPr>
        <p:txBody>
          <a:bodyPr/>
          <a:lstStyle/>
          <a:p>
            <a:r>
              <a:rPr lang="ru-RU" sz="4000" b="1" i="1" u="sng">
                <a:solidFill>
                  <a:srgbClr val="FF0066"/>
                </a:solidFill>
              </a:rPr>
              <a:t>минимизировать внимание:</a:t>
            </a:r>
            <a:r>
              <a:rPr lang="ru-RU" sz="4000" b="1" i="1">
                <a:solidFill>
                  <a:srgbClr val="006666"/>
                </a:solidFill>
              </a:rPr>
              <a:t> </a:t>
            </a:r>
            <a:br>
              <a:rPr lang="ru-RU" sz="4000" b="1" i="1">
                <a:solidFill>
                  <a:srgbClr val="006666"/>
                </a:solidFill>
              </a:rPr>
            </a:br>
            <a:r>
              <a:rPr lang="ru-RU" sz="4000" b="1" i="1">
                <a:solidFill>
                  <a:srgbClr val="006666"/>
                </a:solidFill>
              </a:rPr>
              <a:t/>
            </a:r>
            <a:br>
              <a:rPr lang="ru-RU" sz="4000" b="1" i="1">
                <a:solidFill>
                  <a:srgbClr val="006666"/>
                </a:solidFill>
              </a:rPr>
            </a:br>
            <a:r>
              <a:rPr lang="ru-RU" sz="4000" b="1" i="1">
                <a:solidFill>
                  <a:srgbClr val="006666"/>
                </a:solidFill>
              </a:rPr>
              <a:t>игнорировать демонстративное поведение, вести контакт глазами, становиться рядом, вставлять имя ученика в текст объяснения урока, посылать секретный знак, письменные замечания.</a:t>
            </a:r>
            <a:br>
              <a:rPr lang="ru-RU" sz="4000" b="1" i="1">
                <a:solidFill>
                  <a:srgbClr val="006666"/>
                </a:solidFill>
              </a:rPr>
            </a:br>
            <a:endParaRPr lang="ru-RU" sz="4000" b="1" i="1">
              <a:solidFill>
                <a:srgbClr val="006666"/>
              </a:solidFill>
            </a:endParaRPr>
          </a:p>
        </p:txBody>
      </p:sp>
    </p:spTree>
  </p:cSld>
  <p:clrMapOvr>
    <a:masterClrMapping/>
  </p:clrMapOvr>
  <p:transition spd="med">
    <p:strips dir="r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895600"/>
            <a:ext cx="7772400" cy="1143000"/>
          </a:xfrm>
        </p:spPr>
        <p:txBody>
          <a:bodyPr/>
          <a:lstStyle/>
          <a:p>
            <a:r>
              <a:rPr lang="ru-RU" sz="4000" b="1" i="1" u="sng">
                <a:solidFill>
                  <a:srgbClr val="FF0066"/>
                </a:solidFill>
              </a:rPr>
              <a:t>Делайте неожиданности!</a:t>
            </a:r>
            <a:br>
              <a:rPr lang="ru-RU" sz="4000" b="1" i="1" u="sng">
                <a:solidFill>
                  <a:srgbClr val="FF0066"/>
                </a:solidFill>
              </a:rPr>
            </a:br>
            <a:r>
              <a:rPr lang="ru-RU" sz="4000" b="1" i="1" u="sng">
                <a:solidFill>
                  <a:srgbClr val="FF0066"/>
                </a:solidFill>
              </a:rPr>
              <a:t/>
            </a:r>
            <a:br>
              <a:rPr lang="ru-RU" sz="4000" b="1" i="1" u="sng">
                <a:solidFill>
                  <a:srgbClr val="FF0066"/>
                </a:solidFill>
              </a:rPr>
            </a:br>
            <a:r>
              <a:rPr lang="ru-RU" sz="4000" b="1" i="1">
                <a:solidFill>
                  <a:srgbClr val="006666"/>
                </a:solidFill>
              </a:rPr>
              <a:t>Выключите свет.</a:t>
            </a:r>
            <a:br>
              <a:rPr lang="ru-RU" sz="4000" b="1" i="1">
                <a:solidFill>
                  <a:srgbClr val="006666"/>
                </a:solidFill>
              </a:rPr>
            </a:br>
            <a:r>
              <a:rPr lang="ru-RU" sz="4000" b="1" i="1">
                <a:solidFill>
                  <a:srgbClr val="006666"/>
                </a:solidFill>
              </a:rPr>
              <a:t>Издайте музыкальный звук.</a:t>
            </a:r>
            <a:br>
              <a:rPr lang="ru-RU" sz="4000" b="1" i="1">
                <a:solidFill>
                  <a:srgbClr val="006666"/>
                </a:solidFill>
              </a:rPr>
            </a:br>
            <a:r>
              <a:rPr lang="ru-RU" sz="4000" b="1" i="1">
                <a:solidFill>
                  <a:srgbClr val="006666"/>
                </a:solidFill>
              </a:rPr>
              <a:t>Говорите тихим голосом.</a:t>
            </a:r>
            <a:br>
              <a:rPr lang="ru-RU" sz="4000" b="1" i="1">
                <a:solidFill>
                  <a:srgbClr val="006666"/>
                </a:solidFill>
              </a:rPr>
            </a:br>
            <a:r>
              <a:rPr lang="ru-RU" sz="4000" b="1" i="1">
                <a:solidFill>
                  <a:srgbClr val="006666"/>
                </a:solidFill>
              </a:rPr>
              <a:t>Измените голос.</a:t>
            </a:r>
            <a:br>
              <a:rPr lang="ru-RU" sz="4000" b="1" i="1">
                <a:solidFill>
                  <a:srgbClr val="006666"/>
                </a:solidFill>
              </a:rPr>
            </a:br>
            <a:r>
              <a:rPr lang="ru-RU" sz="4000" b="1" i="1">
                <a:solidFill>
                  <a:srgbClr val="006666"/>
                </a:solidFill>
              </a:rPr>
              <a:t>Говорите со стеной (или с портретом).</a:t>
            </a:r>
            <a:br>
              <a:rPr lang="ru-RU" sz="4000" b="1" i="1">
                <a:solidFill>
                  <a:srgbClr val="006666"/>
                </a:solidFill>
              </a:rPr>
            </a:br>
            <a:r>
              <a:rPr lang="ru-RU" sz="4000" b="1" i="1">
                <a:solidFill>
                  <a:srgbClr val="006666"/>
                </a:solidFill>
              </a:rPr>
              <a:t>Временно прекратите вести урок.</a:t>
            </a:r>
            <a:br>
              <a:rPr lang="ru-RU" sz="4000" b="1" i="1">
                <a:solidFill>
                  <a:srgbClr val="006666"/>
                </a:solidFill>
              </a:rPr>
            </a:br>
            <a:endParaRPr lang="ru-RU" sz="4000" b="1" i="1">
              <a:solidFill>
                <a:srgbClr val="006666"/>
              </a:solidFill>
            </a:endParaRPr>
          </a:p>
        </p:txBody>
      </p:sp>
    </p:spTree>
  </p:cSld>
  <p:clrMapOvr>
    <a:masterClrMapping/>
  </p:clrMapOvr>
  <p:transition spd="med">
    <p:strips dir="r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895600"/>
            <a:ext cx="7772400" cy="1143000"/>
          </a:xfrm>
        </p:spPr>
        <p:txBody>
          <a:bodyPr/>
          <a:lstStyle/>
          <a:p>
            <a:r>
              <a:rPr lang="ru-RU" sz="4000" b="1" i="1" u="sng">
                <a:solidFill>
                  <a:srgbClr val="FF0066"/>
                </a:solidFill>
              </a:rPr>
              <a:t>Отвлеките ученика</a:t>
            </a:r>
            <a:r>
              <a:rPr lang="ru-RU" sz="4000" b="1" i="1" u="sng"/>
              <a:t/>
            </a:r>
            <a:br>
              <a:rPr lang="ru-RU" sz="4000" b="1" i="1" u="sng"/>
            </a:br>
            <a:r>
              <a:rPr lang="ru-RU" sz="4000" b="1" i="1" u="sng"/>
              <a:t/>
            </a:r>
            <a:br>
              <a:rPr lang="ru-RU" sz="4000" b="1" i="1" u="sng"/>
            </a:br>
            <a:r>
              <a:rPr lang="ru-RU" sz="4000" b="1" i="1">
                <a:solidFill>
                  <a:srgbClr val="006666"/>
                </a:solidFill>
              </a:rPr>
              <a:t>Задавайте прямые вопросы.</a:t>
            </a:r>
            <a:br>
              <a:rPr lang="ru-RU" sz="4000" b="1" i="1">
                <a:solidFill>
                  <a:srgbClr val="006666"/>
                </a:solidFill>
              </a:rPr>
            </a:br>
            <a:r>
              <a:rPr lang="ru-RU" sz="4000" b="1" i="1">
                <a:solidFill>
                  <a:srgbClr val="006666"/>
                </a:solidFill>
              </a:rPr>
              <a:t>Попросите об одолжении.</a:t>
            </a:r>
            <a:br>
              <a:rPr lang="ru-RU" sz="4000" b="1" i="1">
                <a:solidFill>
                  <a:srgbClr val="006666"/>
                </a:solidFill>
              </a:rPr>
            </a:br>
            <a:r>
              <a:rPr lang="ru-RU" sz="4000" b="1" i="1">
                <a:solidFill>
                  <a:srgbClr val="006666"/>
                </a:solidFill>
              </a:rPr>
              <a:t>Измените деятельность.</a:t>
            </a:r>
            <a:br>
              <a:rPr lang="ru-RU" sz="4000" b="1" i="1">
                <a:solidFill>
                  <a:srgbClr val="006666"/>
                </a:solidFill>
              </a:rPr>
            </a:br>
            <a:endParaRPr lang="ru-RU" sz="4000" b="1" i="1">
              <a:solidFill>
                <a:srgbClr val="006666"/>
              </a:solidFill>
            </a:endParaRPr>
          </a:p>
        </p:txBody>
      </p:sp>
    </p:spTree>
  </p:cSld>
  <p:clrMapOvr>
    <a:masterClrMapping/>
  </p:clrMapOvr>
  <p:transition spd="med">
    <p:strips dir="ru"/>
  </p:transition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H:\Program Files\Microsoft Office\Templates\Presentation Designs\Рисовая бумага.pot</Template>
  <TotalTime>329</TotalTime>
  <Words>600</Words>
  <Application>Microsoft Office PowerPoint</Application>
  <PresentationFormat>Экран (4:3)</PresentationFormat>
  <Paragraphs>66</Paragraphs>
  <Slides>49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49</vt:i4>
      </vt:variant>
    </vt:vector>
  </HeadingPairs>
  <TitlesOfParts>
    <vt:vector size="50" baseType="lpstr">
      <vt:lpstr>Оформление по умолчанию</vt:lpstr>
      <vt:lpstr>Слайд 1</vt:lpstr>
      <vt:lpstr>Характеристики поведения, направленного на привлечение внимания</vt:lpstr>
      <vt:lpstr>Слайд 3</vt:lpstr>
      <vt:lpstr>Учитель  раздражен и возмущен, делает словесные замечания, выговоры, угрозы.  </vt:lpstr>
      <vt:lpstr>Для предотвращения данного поведения учителю нужно больше внимания уделять хорошему поведению, учить учеников просить внимания, когда они в этом нуждаются</vt:lpstr>
      <vt:lpstr>Для  привлечения внимания учеников учителю лучше   </vt:lpstr>
      <vt:lpstr>минимизировать внимание:   игнорировать демонстративное поведение, вести контакт глазами, становиться рядом, вставлять имя ученика в текст объяснения урока, посылать секретный знак, письменные замечания. </vt:lpstr>
      <vt:lpstr>Делайте неожиданности!  Выключите свет. Издайте музыкальный звук. Говорите тихим голосом. Измените голос. Говорите со стеной (или с портретом). Временно прекратите вести урок. </vt:lpstr>
      <vt:lpstr>Отвлеките ученика  Задавайте прямые вопросы. Попросите об одолжении. Измените деятельность. </vt:lpstr>
      <vt:lpstr>Обращайте внимание класса на примеры хорошего поведения.   Благодарите учеников. Пишите примеры учеников на доске.  </vt:lpstr>
      <vt:lpstr>Пересаживайте учеников  Меняйте учеников местами. «Стул размышлений».</vt:lpstr>
      <vt:lpstr>Характеристики властолюбивого поведения  </vt:lpstr>
      <vt:lpstr>При данном типе поведения ученики идут на конфронтацию и нагнетают напряжённость, у них пассивное властолюбивое поведение либо  ученики обещают и вежливо отвечают нам, но продолжают делать своё.  </vt:lpstr>
      <vt:lpstr>Учитель в гневе, негодует, может возникнуть страх. Учитель немедленно прекращает выходку с помощью физического воздействия (встряхнуть, ударить и т.п.) </vt:lpstr>
      <vt:lpstr>Для устранения данного поведения рекомендуется уходить от конфронтации и снижать напряжённость, попытаться передать ученику часть своей организаторской власти.  </vt:lpstr>
      <vt:lpstr>Характеристики мстительного поведения </vt:lpstr>
      <vt:lpstr>Ученик вредит всеми силами учителю, воспитателю или обоим, игнорирует всякие дружелюбные попытки контакта. </vt:lpstr>
      <vt:lpstr>На что у учителя вызывает следующие  эмоции: обиду, боль, опустошение в дополнение к гневу, негодование и страх; немедленно отвечает силой на действия ученика, как равному, (подавить) или уйти из ситуации (убежать из класса).   </vt:lpstr>
      <vt:lpstr>Профилактикой мстительного поведения являются следующие принципы: 1. Строить отношения со всеми учениками по принципу заботы о них. 2. Учит учеников выражать душевную боль и страдания приемлемыми способами. </vt:lpstr>
      <vt:lpstr>Меры экстренного педагогического вмешательства </vt:lpstr>
      <vt:lpstr>Ищите «изящный уход»: признайте власть ученика, уберите зрителей, переносите обсуждение вопроса, делайте записи, озадачивайте учеников, соглашайтесь с учеником, меняйте тему, </vt:lpstr>
      <vt:lpstr>используйте удаление: удаление не выходя из класса, удаление в другой класс, удаление в специальное помещение, изоляция в кабинет школьной администрации, </vt:lpstr>
      <vt:lpstr>устанавливайте санкции: лишение или отлагательство права заниматься чем-то, лишение или отлагательство права пользования предметами, лишение доступа в различные помещения школы, прекращение взаимодействия с другими учениками, </vt:lpstr>
      <vt:lpstr>требование встречи с администрацией школы, требование встречи с родителями, требование встречи с милицией, возмещение учеником убытков, починка, ремонт предметов, вещей, возвращение вещей на место, замена на равноценные.</vt:lpstr>
      <vt:lpstr>Характеристики поведения, направленного на избегание неудачи </vt:lpstr>
      <vt:lpstr>Ученик теряет контроль над собой, когда давление ответственности становится слишком сильным, откладывает на потом, недоведение до конца, временная неспособность, официальные диагнозы. </vt:lpstr>
      <vt:lpstr>Учитель чувствует себя профессионально беспомощным, пытается оправдаться и объяснить поведение ученика  (с помощью специалиста). </vt:lpstr>
      <vt:lpstr>Принципы профилактики Поддержка ученика, чтобы его внутренняя установка «Я не могу» изменилась на «Я могу». Помощь в преодолении социальной изоляции путём включения ученика в отношения с другими людьми. </vt:lpstr>
      <vt:lpstr>Меры экстренного педагогического вмешательства</vt:lpstr>
      <vt:lpstr>Изменить методы объяснения Использовать осязаемый материал и компьютерные программы для формирования навыков, учить за раз чему – то одному. </vt:lpstr>
      <vt:lpstr>Ввести дополнительные методы обучения  Дополнительная помощь от учителя, помощь компетентных взрослых, ученики – репетиторы, классы коррекции. </vt:lpstr>
      <vt:lpstr>Учить позитивно рассказывать о том, что ты делаешь, и о себе. Классные плакаты с «заклинаниями», ищите два «плюса» на каждый «минус», декларация «Я смогу» перед выполнением задания. </vt:lpstr>
      <vt:lpstr>Делать ошибки нормальным и нужным явлением Рассказывайте об ошибках, показывайте ценность ошибки как попытки, минимизируйте последствия от сделанных ошибок. </vt:lpstr>
      <vt:lpstr>Формировать веру в успех Подчёркивайте любые улучшения, объявляйте о любых вкладах, раскрывайте сильные стороны учеников, демонстрируйте веру в своих учеников,  признавайте трудность ваших заданий,  ограничивайте время ваших заданий. </vt:lpstr>
      <vt:lpstr>Концентрировать внимание учеников на уже достигнутых в прошлом успехах.  Анализируйте прошлый успех, повторяйте и закрепляйте успехи. </vt:lpstr>
      <vt:lpstr>Делать процесс обучения ощутимым Наклейки «Я могу», альбомы достижений, рассказы о вчера, сегодня и завтра. </vt:lpstr>
      <vt:lpstr>Отмечать достижения Аплодисменты, «Звёзды и наклейки», награды и медали, выставки, позитивная изоляция, самопризнание. </vt:lpstr>
      <vt:lpstr>Как помогать ученикам устанавливать нормальные отношения с вами и чувствовать свою коммуникативную компетентность.</vt:lpstr>
      <vt:lpstr>Пути повышения самоуважения.</vt:lpstr>
      <vt:lpstr> Что слышит ученик? </vt:lpstr>
      <vt:lpstr>Я что – то значу. </vt:lpstr>
      <vt:lpstr>Что слышит ученик? </vt:lpstr>
      <vt:lpstr>Я состоятелен. </vt:lpstr>
      <vt:lpstr>Кто – то заботится обо мне. </vt:lpstr>
      <vt:lpstr>Как помогать ученикам вносить свой собственный вклад в групповые отношения</vt:lpstr>
      <vt:lpstr>Поддержка личного вклада ученика в процесс улучшения жизни своего класса </vt:lpstr>
      <vt:lpstr>Приглашайте учеников помогать вам ежедневно в решении разных учебных задач,      требуйте, чтобы ученики высказывали и обосновывали предпочтения в ходе учебного процесса, принимайте правила вместе с учениками. </vt:lpstr>
      <vt:lpstr>Оказывайте моральную поддержку ученикам, которые стараются помочь другим. </vt:lpstr>
      <vt:lpstr>Ученическое репетиторство, ученики выражают признание и одобрение друг другу, аплодисменты, поощрительные утверждения, письменные посвящения, одобрительный пароль.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Пользователь</cp:lastModifiedBy>
  <cp:revision>19</cp:revision>
  <dcterms:created xsi:type="dcterms:W3CDTF">1601-01-01T00:00:00Z</dcterms:created>
  <dcterms:modified xsi:type="dcterms:W3CDTF">2015-05-19T09:16:58Z</dcterms:modified>
</cp:coreProperties>
</file>