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4" r:id="rId2"/>
    <p:sldMasterId id="2147483694" r:id="rId3"/>
    <p:sldMasterId id="2147483714" r:id="rId4"/>
    <p:sldMasterId id="2147483724" r:id="rId5"/>
    <p:sldMasterId id="2147483726" r:id="rId6"/>
    <p:sldMasterId id="2147483728" r:id="rId7"/>
    <p:sldMasterId id="2147483730" r:id="rId8"/>
    <p:sldMasterId id="2147483732" r:id="rId9"/>
    <p:sldMasterId id="2147483734" r:id="rId10"/>
    <p:sldMasterId id="2147483740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71" r:id="rId25"/>
    <p:sldId id="269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8CD"/>
    <a:srgbClr val="22B3D0"/>
    <a:srgbClr val="092F37"/>
    <a:srgbClr val="FF3300"/>
    <a:srgbClr val="333399"/>
    <a:srgbClr val="3333FF"/>
    <a:srgbClr val="A9D8F5"/>
    <a:srgbClr val="5DD5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710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710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712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712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713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714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715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715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5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6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716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716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71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71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717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717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717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D08538-6A12-48FF-AC67-E0CC8EB2D9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00BD0-A517-4E78-A04A-DDD58B80E7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3619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19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19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19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19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20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6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212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213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214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F577B6-583D-43F8-B834-AFCDE5E0C6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FC337-A2E3-49B9-8D01-255267F5A6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1FB6E-05E5-456B-A046-54DB8E9264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C8F5-2030-4CF9-A105-BDC3CD8E89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BC45F-6738-4017-B51C-244E90A1AA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BD55A-8BF6-4C2E-9BE8-9405B9808B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A2BE3-98F0-4C20-B560-F428C8061D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5A62C-8EBB-47B1-9B31-F4CC3BC7FB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31E40-CA77-4596-9B21-53CE9F044A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F0C9B-4DD5-41BC-864E-658C97B1E5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2C035-35AA-4F98-95D4-BF1B349AA6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4A253-086E-44BD-8673-4F166182E6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38E6455-2463-4712-B3BD-929B8EEBD0DE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4746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4746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6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6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746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746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747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7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7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747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747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4748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8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F5060-431E-4F18-9C3F-E124C134C7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ADCBA-B6F4-4DC2-8537-859368A8A3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117BC-6D95-4110-8445-C91A1E0925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DCC71-F807-496B-A343-50BA24B798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A510D-36CA-44F2-8F6C-8F0A1F7EB0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5089F-8258-4368-879F-D9E4874678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8080B-AAAA-4375-BE6E-156DA2E0BE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F5BD2-A6FB-45D8-9CEE-11A53B85AE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83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3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83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83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C86E06-F51D-4469-830C-2E15A597FC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43A6B-8277-4512-AB11-3230C8B03F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489AD-EAF2-45E5-A71D-D1FC745F2A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65092-BD22-42C9-88BD-8234C9A32D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4DF1C-CB8F-44FF-9A34-885B588F62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00915-F729-469F-96E1-7EE24FA5D7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3C40D-8F1D-46BB-8E24-E1C9B91AC7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1EC36-AEDF-4A6C-B6CC-AFA3A40978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27FDD-03D0-4D11-9A15-B1AAE6D693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7FED1-6E28-41F3-88AF-602812A020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01064-462B-4065-98FC-9C49A44D90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02281-34B8-407B-A126-D615A5D55D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72973-67F2-4404-BCF2-8E7719EDD6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69CC5-FBDD-4412-94BA-AE4A43CCAA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68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168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168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168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8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8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8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9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9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9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9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9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169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69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A29F109-2431-497F-883F-8E3CD60098D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0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5A997-C4B4-4875-86D8-9905A995B27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804EAE-F9DF-45FC-9CEE-2CE3A6DD9F9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2FDF76-D72C-4116-93AC-B03F0345D1C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34E40-5CF5-4B1C-9398-BD7D7D68FC3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A31B33-2C9E-456A-890D-B191B87C07B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56B273-7219-4270-B158-A01C0F8C8F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A737D-A624-4B31-BF1D-EF4FDD1B56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413255-7E33-45B7-A63E-A83E2B0DF70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0F2BB-1D41-4950-8DE8-9E9C5BB6583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AD27D5-2999-450F-AED5-DEE2587388B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948A5B-10D7-485B-AAD1-A70FE38CB0D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9728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28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28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728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728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728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72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729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729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1A4028-F150-41B8-A419-C0AF1BB2B4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9B20D-E8A3-4342-B47F-22ACDE079C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780A0-0BCB-4310-A005-1B945BB9F5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E74F6-9D5E-48F7-BBAC-1C41949D0C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DAE83-5F43-4551-BEFA-DFFDE7B9E2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D9A17-3AF0-48D2-A355-F9EFE1C44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7D185-6B8E-4737-A2F6-9EB5B12943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8F8A-F674-405F-87F3-466B5CF604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4D9A6-865D-4079-843E-F86C36C444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E19F0-B1EB-4106-ABDD-AC4254B090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93B5-D740-4C64-9F9D-0600281A18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27931-7025-4377-A604-74DB310F75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4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264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4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65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65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5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6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67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267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7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8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69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269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0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270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270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7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7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7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270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70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70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70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71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0749FFE-C0C3-4A98-844C-953CC485B0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2896A-7D5A-4D26-B30D-42DD31FC8B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44108-4AD1-4184-AC54-E3BFCEF2CC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814D6-4FE2-4183-BBDE-BDBA32EF43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A32C7-024E-4273-B5FA-EB909C0C79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BF695-3E59-4889-81F6-8F9C5DB52C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BB2E3-4EF3-426D-AE59-D32C8956FD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2EF0-0386-48E6-9A51-374FA50803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B5607-D01E-4038-B58B-819432DE50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F64BA-7BE8-4635-AF2D-2CE71028C9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7B5D5-A5E4-4DAF-80D0-06305DCDAB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A8E76-9CF0-451D-AC10-6F3231657C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10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11981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981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981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981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98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98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981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981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981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3659E30C-F961-4685-B148-BEFD330DEE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7DDE3-5DA1-4B6E-9AAB-70D3E0B536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B6249-E0C5-4ED5-977F-BBFBD05B31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ED0CA-FE62-49E7-83DD-A3EA2B5928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04EC8-632E-4F53-A690-0C541F907F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A844A-CF98-41EA-9833-945938F621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C9694-F132-4629-9A0E-9578A3A1B3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C55D5-5BAF-4037-8924-27946F1CDF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266B5-20A3-4374-8960-EE5A1D5DE2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10964-432A-4CC6-BB18-69FEB14549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EF7EE-B356-4C97-B02E-BBE8257ADA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AF484-58F6-4B8D-8961-689433DA89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8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228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2288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2288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288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288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288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2288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289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28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8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289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289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289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0666C5-9E84-4FFF-A6E5-BABE04D1DC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9B5E2-E599-45B9-9CBB-A7F0AE28B0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956B6-8414-417E-A409-A02DDBFC81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1AD5E-5077-4A0C-B03A-957BB216ED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3CD9D-FE95-4A12-9CDF-F659ABC045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BAC87-D635-4107-9988-AD6AEC3FBE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64F53-270A-4636-9859-5799DE62EA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A47FC-F78D-4967-8493-E7015B0C94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6D20-BA69-4C9A-856B-449ABC4D1C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82566-61F2-43F3-971D-830785C9BE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EA4C7-6C22-4F71-968F-B3275BF6F2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AE1C2-7634-4FC0-9224-E7156F71AC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005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151854-74EC-4107-A6CF-38BF3C35C5F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5185B-0566-4D0B-9C62-0FB31E1B01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214ED-961B-4A7F-B9DC-00327B4F5F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98545-A6EB-4FC5-B2E9-708844B624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172F4-0E96-4BA1-A947-C0C2E3C6AF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63D92-0A67-4061-8930-3BA7CA063B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C88C9-B6BF-454C-AE25-B72111689F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D27B5-A28E-44C9-852F-A0A024C08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BFC5A-C3C0-4749-9F7A-DB6480D567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13B40-6C9C-4CB2-B50C-AF4AE7ED2F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44B76-0034-4239-AB03-6B1DA30130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749E8-25F9-4D13-8779-1EF568AFAF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2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331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sp>
          <p:nvSpPr>
            <p:cNvPr id="1331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sp>
          <p:nvSpPr>
            <p:cNvPr id="1331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grpSp>
          <p:nvGrpSpPr>
            <p:cNvPr id="13312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3312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3312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3312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331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1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331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13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13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13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13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1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3313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3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314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3314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4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5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6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6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6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6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6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16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331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sp>
          <p:nvSpPr>
            <p:cNvPr id="1331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1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eaLnBrk="1" hangingPunct="1"/>
              <a:endParaRPr kumimoji="1" lang="ru-RU"/>
            </a:p>
          </p:txBody>
        </p:sp>
      </p:grpSp>
      <p:sp>
        <p:nvSpPr>
          <p:cNvPr id="133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3179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80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81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244B1D-C9F6-46C1-A9C1-C17EF21128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DC27C-0218-4517-ABBC-0761E25DBD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4317D-978C-4488-8E08-FE4E213EE3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14171-4F44-45F9-AE87-2E7881A43C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7F670-5294-4C6D-A3B2-4287C63548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3687A-AE08-4C4D-8936-98868A819E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434F4-0DB0-4F21-BAAF-D8149793FF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CC854-690F-410A-A610-4553772058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6A3C1-CEC5-4943-963D-039061CD8A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6D45B-8B28-45B4-86DC-54E442D980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C2D30-9132-4E7E-8719-0695739DF9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918C7-D6E9-4DBE-8D4F-ACA04A638D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90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08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608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8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8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8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09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609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11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611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1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13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613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4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14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61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614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1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14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615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615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E2D92E0-C6A1-4333-B627-49B58C5A70D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3517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5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5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87CCEF9-7D41-41CF-9FDE-E049FBFA604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5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5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7E34C3C8-8E92-46B9-8D86-5782D07E3A4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4644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644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4644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4644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5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5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645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4645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4645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5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5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645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645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645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4646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4646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4646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4647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7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647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4647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4647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4647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4647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7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7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7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4648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73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73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3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73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73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2EE4479-1659-49A6-B741-539250A2FD0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8496AE9-BA0A-4FD9-BB1F-7B2F8178534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066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7066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7067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7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7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9625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26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26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26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626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626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626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626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62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962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962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D2106A2-4D4A-4F12-A014-8A8C61AF81E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627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627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1161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162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162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163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163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3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4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165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165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5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6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167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167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7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7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7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7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7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7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167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167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68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68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168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168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8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168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168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168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C3D2959-C7C3-4AD0-AF54-FE53049FBE0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8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1878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878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878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7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87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  <p:sp>
        <p:nvSpPr>
          <p:cNvPr id="1187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1187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8DEAB3DC-FA50-45B8-8BEF-24320F96CD0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218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2186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2186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186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18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18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18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218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218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F866B7BA-E865-49C4-AA11-664920D4D93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C35FF76-7933-4AB4-8C20-A65EE6773A15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32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sp>
          <p:nvSpPr>
            <p:cNvPr id="132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sp>
          <p:nvSpPr>
            <p:cNvPr id="132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grpSp>
          <p:nvGrpSpPr>
            <p:cNvPr id="13210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3210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3210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3210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32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32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210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211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211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211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2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3211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1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1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1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1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1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212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3212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2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3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4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4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32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ru-RU"/>
            </a:p>
          </p:txBody>
        </p:sp>
        <p:sp>
          <p:nvSpPr>
            <p:cNvPr id="132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eaLnBrk="1" hangingPunct="1"/>
              <a:endParaRPr kumimoji="1" lang="ru-RU"/>
            </a:p>
          </p:txBody>
        </p:sp>
      </p:grpSp>
      <p:sp>
        <p:nvSpPr>
          <p:cNvPr id="132153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2154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2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32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32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27986F9-5E7A-4BA7-8CA1-062AFE7BCC9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>
                <a:solidFill>
                  <a:schemeClr val="hlink"/>
                </a:solidFill>
              </a:rPr>
              <a:t>Некоторые советы, касающиеся поддержания дисциплины на уроке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4400"/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/>
              <a:t>Учитель и проблемы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/>
              <a:t>дисциплины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1600"/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1600"/>
              <a:t>_______________________________________________________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chemeClr val="tx2"/>
                </a:solidFill>
              </a:rPr>
              <a:t>Даже если Вы очень хороший учитель,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chemeClr val="tx2"/>
                </a:solidFill>
              </a:rPr>
              <a:t>об этом никто не узнает,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chemeClr val="tx2"/>
                </a:solidFill>
              </a:rPr>
              <a:t>если у Вас проблемы с дисциплиной.</a:t>
            </a:r>
            <a:r>
              <a:rPr lang="ru-RU" sz="2400" b="1">
                <a:solidFill>
                  <a:schemeClr val="tx2"/>
                </a:solidFill>
              </a:rPr>
              <a:t>  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2400"/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44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15950"/>
          </a:xfrm>
        </p:spPr>
        <p:txBody>
          <a:bodyPr/>
          <a:lstStyle/>
          <a:p>
            <a:r>
              <a:rPr lang="ru-RU" sz="3600" u="sng"/>
              <a:t>ЭКСТРЕННЫЕ МЕРЫ ВОЗДЕЙСТВИЯ: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09625"/>
            <a:ext cx="8229600" cy="6048375"/>
          </a:xfrm>
        </p:spPr>
        <p:txBody>
          <a:bodyPr/>
          <a:lstStyle/>
          <a:p>
            <a:r>
              <a:rPr lang="ru-RU" sz="2000"/>
              <a:t>помочь осознать свою деловую состоятельность («я могу», «я справлюсь»), </a:t>
            </a:r>
            <a:r>
              <a:rPr lang="ru-RU" sz="2000">
                <a:solidFill>
                  <a:srgbClr val="FF66FF"/>
                </a:solidFill>
              </a:rPr>
              <a:t>вселить веру в успех.</a:t>
            </a:r>
          </a:p>
          <a:p>
            <a:pPr>
              <a:buFontTx/>
              <a:buNone/>
            </a:pPr>
            <a:endParaRPr lang="ru-RU" sz="1600">
              <a:solidFill>
                <a:srgbClr val="FF66FF"/>
              </a:solidFill>
            </a:endParaRPr>
          </a:p>
          <a:p>
            <a:r>
              <a:rPr lang="ru-RU" sz="2000"/>
              <a:t>сделать материал урока привлекательным, </a:t>
            </a:r>
            <a:r>
              <a:rPr lang="ru-RU" sz="2000">
                <a:solidFill>
                  <a:srgbClr val="FF66FF"/>
                </a:solidFill>
              </a:rPr>
              <a:t>интересным</a:t>
            </a:r>
            <a:r>
              <a:rPr lang="ru-RU" sz="2000"/>
              <a:t>, понятным), используйте дифференциацию.</a:t>
            </a:r>
          </a:p>
          <a:p>
            <a:pPr>
              <a:buFontTx/>
              <a:buNone/>
            </a:pPr>
            <a:endParaRPr lang="ru-RU" sz="1600"/>
          </a:p>
          <a:p>
            <a:r>
              <a:rPr lang="ru-RU" sz="2000"/>
              <a:t>дать возможность </a:t>
            </a:r>
            <a:r>
              <a:rPr lang="ru-RU" sz="2000">
                <a:solidFill>
                  <a:srgbClr val="FF66FF"/>
                </a:solidFill>
              </a:rPr>
              <a:t>самоконтроля</a:t>
            </a:r>
            <a:r>
              <a:rPr lang="ru-RU" sz="2000"/>
              <a:t>, взаимоконтроля, парной работы.</a:t>
            </a:r>
          </a:p>
          <a:p>
            <a:pPr>
              <a:buFontTx/>
              <a:buNone/>
            </a:pPr>
            <a:endParaRPr lang="ru-RU" sz="1600"/>
          </a:p>
          <a:p>
            <a:r>
              <a:rPr lang="ru-RU" sz="2000"/>
              <a:t>используйте методику </a:t>
            </a:r>
            <a:r>
              <a:rPr lang="ru-RU" sz="2000">
                <a:solidFill>
                  <a:srgbClr val="FF66FF"/>
                </a:solidFill>
              </a:rPr>
              <a:t>«маленьких шажков»</a:t>
            </a:r>
            <a:r>
              <a:rPr lang="ru-RU" sz="2000"/>
              <a:t> к цели.</a:t>
            </a:r>
          </a:p>
          <a:p>
            <a:pPr>
              <a:buFontTx/>
              <a:buNone/>
            </a:pPr>
            <a:endParaRPr lang="ru-RU" sz="1600"/>
          </a:p>
          <a:p>
            <a:r>
              <a:rPr lang="ru-RU" sz="2000"/>
              <a:t>учите воспринимать </a:t>
            </a:r>
            <a:r>
              <a:rPr lang="ru-RU" sz="2000">
                <a:solidFill>
                  <a:srgbClr val="FF66FF"/>
                </a:solidFill>
              </a:rPr>
              <a:t>ошибки без страха.</a:t>
            </a:r>
          </a:p>
          <a:p>
            <a:pPr>
              <a:buFontTx/>
              <a:buNone/>
            </a:pPr>
            <a:endParaRPr lang="ru-RU" sz="1600">
              <a:solidFill>
                <a:srgbClr val="FF66FF"/>
              </a:solidFill>
            </a:endParaRPr>
          </a:p>
          <a:p>
            <a:r>
              <a:rPr lang="ru-RU" sz="2000">
                <a:solidFill>
                  <a:srgbClr val="FF66FF"/>
                </a:solidFill>
              </a:rPr>
              <a:t>замечать все улучшения</a:t>
            </a:r>
            <a:r>
              <a:rPr lang="ru-RU" sz="2000"/>
              <a:t>, демонстрировать веру в ученика, анализировать вклад в дело каждого.</a:t>
            </a:r>
          </a:p>
          <a:p>
            <a:pPr>
              <a:buFontTx/>
              <a:buNone/>
            </a:pPr>
            <a:endParaRPr lang="ru-RU" sz="1600"/>
          </a:p>
          <a:p>
            <a:r>
              <a:rPr lang="ru-RU" sz="2000"/>
              <a:t>учить </a:t>
            </a:r>
            <a:r>
              <a:rPr lang="ru-RU" sz="2000" b="1">
                <a:solidFill>
                  <a:srgbClr val="FF66FF"/>
                </a:solidFill>
              </a:rPr>
              <a:t>ситуацией успеха.</a:t>
            </a:r>
            <a:r>
              <a:rPr lang="ru-RU" sz="2000"/>
              <a:t>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25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КОНСТРУИРОВАНИЕ ВЗАИМОДЕЙСТВИЯ </a:t>
            </a:r>
            <a:br>
              <a:rPr lang="ru-RU" sz="3200" b="1"/>
            </a:br>
            <a:r>
              <a:rPr lang="ru-RU" sz="3200" b="1"/>
              <a:t>С НАРУШИТЕЛЕМ ДИСЦИПЛИНЫ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2400"/>
              <a:t> 1.Распознать истинный мотив поступка.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ru-RU" sz="1000"/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2400"/>
              <a:t> </a:t>
            </a:r>
            <a:r>
              <a:rPr lang="ru-RU" sz="2400">
                <a:solidFill>
                  <a:srgbClr val="5DD58B"/>
                </a:solidFill>
              </a:rPr>
              <a:t>2. Немедленно вмешаться в ситуацию и прекратить выходку.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endParaRPr lang="ru-RU" sz="1000">
              <a:solidFill>
                <a:srgbClr val="5DD58B"/>
              </a:solidFill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2400"/>
              <a:t> 3. Разработать стратегию своего поведения</a:t>
            </a:r>
          </a:p>
          <a:p>
            <a:pPr>
              <a:buClr>
                <a:schemeClr val="tx2"/>
              </a:buClr>
              <a:buFont typeface="Wingdings" pitchFamily="2" charset="2"/>
              <a:buNone/>
            </a:pPr>
            <a:r>
              <a:rPr lang="ru-RU" sz="2400"/>
              <a:t>     в будущем </a:t>
            </a:r>
            <a:r>
              <a:rPr lang="ru-RU" sz="2400" i="1">
                <a:solidFill>
                  <a:srgbClr val="A9D8F5"/>
                </a:solidFill>
              </a:rPr>
              <a:t>(дать учащемуся то, что ему действительно не достаёт – внимание, чувство значимости, направить энергию в мирные цели, отличать поступок от субъекта действия – «ты хороший, но поступил плохо» и т.д.).</a:t>
            </a:r>
            <a:endParaRPr lang="ru-RU" sz="2400">
              <a:solidFill>
                <a:srgbClr val="A9D8F5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74700"/>
          </a:xfrm>
        </p:spPr>
        <p:txBody>
          <a:bodyPr/>
          <a:lstStyle/>
          <a:p>
            <a:r>
              <a:rPr lang="ru-RU" b="1">
                <a:solidFill>
                  <a:srgbClr val="FF3300"/>
                </a:solidFill>
              </a:rPr>
              <a:t>ЗАКОНЫ ПОВЕДЕНИЯ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759450"/>
          </a:xfrm>
        </p:spPr>
        <p:txBody>
          <a:bodyPr/>
          <a:lstStyle/>
          <a:p>
            <a:r>
              <a:rPr lang="ru-RU" sz="2200" u="sng"/>
              <a:t>1. Акцентировать </a:t>
            </a:r>
            <a:r>
              <a:rPr lang="ru-RU" sz="2200" u="sng">
                <a:solidFill>
                  <a:srgbClr val="FF3300"/>
                </a:solidFill>
              </a:rPr>
              <a:t>внимание на поступке</a:t>
            </a:r>
            <a:r>
              <a:rPr lang="ru-RU" sz="2200" u="sng"/>
              <a:t>, а </a:t>
            </a:r>
            <a:r>
              <a:rPr lang="ru-RU" sz="2200" u="sng">
                <a:solidFill>
                  <a:srgbClr val="FF3300"/>
                </a:solidFill>
              </a:rPr>
              <a:t>не на личности</a:t>
            </a:r>
            <a:r>
              <a:rPr lang="ru-RU" sz="2200" u="sng"/>
              <a:t> ученика (описать ситуацию объективно и безоценочно).</a:t>
            </a:r>
          </a:p>
          <a:p>
            <a:r>
              <a:rPr lang="ru-RU" sz="2200" u="sng"/>
              <a:t>2. Быть </a:t>
            </a:r>
            <a:r>
              <a:rPr lang="ru-RU" sz="2200" u="sng">
                <a:solidFill>
                  <a:srgbClr val="FF3300"/>
                </a:solidFill>
              </a:rPr>
              <a:t>твёрдым</a:t>
            </a:r>
            <a:r>
              <a:rPr lang="ru-RU" sz="2200" u="sng"/>
              <a:t> в требовании прекратить нарушения, </a:t>
            </a:r>
            <a:r>
              <a:rPr lang="ru-RU" sz="2200" u="sng">
                <a:solidFill>
                  <a:srgbClr val="FF3300"/>
                </a:solidFill>
              </a:rPr>
              <a:t>но доброжелательным</a:t>
            </a:r>
            <a:r>
              <a:rPr lang="ru-RU" sz="2200" u="sng"/>
              <a:t> к личности (учить объективности и благородству).</a:t>
            </a:r>
          </a:p>
          <a:p>
            <a:r>
              <a:rPr lang="ru-RU" sz="2200" u="sng"/>
              <a:t>3.</a:t>
            </a:r>
            <a:r>
              <a:rPr lang="ru-RU" sz="2200" u="sng">
                <a:solidFill>
                  <a:srgbClr val="FF3300"/>
                </a:solidFill>
              </a:rPr>
              <a:t> Контролировать</a:t>
            </a:r>
            <a:r>
              <a:rPr lang="ru-RU" sz="2200" u="sng"/>
              <a:t> свои отрицательные </a:t>
            </a:r>
            <a:r>
              <a:rPr lang="ru-RU" sz="2200" u="sng">
                <a:solidFill>
                  <a:srgbClr val="FF3300"/>
                </a:solidFill>
              </a:rPr>
              <a:t>эмоции</a:t>
            </a:r>
            <a:r>
              <a:rPr lang="ru-RU" sz="2200" u="sng"/>
              <a:t>. Многие ученики добиваются гнева как подтверждения своей «победы».</a:t>
            </a:r>
          </a:p>
          <a:p>
            <a:r>
              <a:rPr lang="ru-RU" sz="2200" u="sng"/>
              <a:t>4.</a:t>
            </a:r>
            <a:r>
              <a:rPr lang="ru-RU" sz="2200" u="sng">
                <a:solidFill>
                  <a:srgbClr val="FF3300"/>
                </a:solidFill>
              </a:rPr>
              <a:t> Не усиливать напряжения</a:t>
            </a:r>
            <a:r>
              <a:rPr lang="ru-RU" sz="2200" u="sng"/>
              <a:t> негативной ситуации (снизить напряжённость – не кричать, не ставить себя выше детей, не иронизировать, не читать мораль, не сравнивать учеников и т.п.)</a:t>
            </a:r>
          </a:p>
          <a:p>
            <a:r>
              <a:rPr lang="ru-RU" sz="2200" u="sng"/>
              <a:t>5. Демонстрируйте </a:t>
            </a:r>
            <a:r>
              <a:rPr lang="ru-RU" sz="2200" u="sng">
                <a:solidFill>
                  <a:srgbClr val="FF3300"/>
                </a:solidFill>
              </a:rPr>
              <a:t>модели неагрессивного поведения.</a:t>
            </a:r>
          </a:p>
          <a:p>
            <a:r>
              <a:rPr lang="ru-RU" sz="2200" u="sng"/>
              <a:t>6.</a:t>
            </a:r>
            <a:r>
              <a:rPr lang="ru-RU" sz="2200" u="sng">
                <a:solidFill>
                  <a:srgbClr val="FF3300"/>
                </a:solidFill>
              </a:rPr>
              <a:t> Создайте ситуацию выбора!</a:t>
            </a:r>
          </a:p>
          <a:p>
            <a:endParaRPr lang="ru-RU" sz="22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accent2"/>
                </a:solidFill>
              </a:rPr>
              <a:t>НАКАЗАНИЕ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ü"/>
            </a:pPr>
            <a:r>
              <a:rPr lang="ru-RU"/>
              <a:t>Связь между проступком и наказанием должна быть </a:t>
            </a:r>
            <a:r>
              <a:rPr lang="ru-RU" u="sng"/>
              <a:t>понятна</a:t>
            </a:r>
            <a:r>
              <a:rPr lang="ru-RU"/>
              <a:t> ребёнку и осмыслена. </a:t>
            </a:r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ü"/>
            </a:pPr>
            <a:r>
              <a:rPr lang="ru-RU"/>
              <a:t>За </a:t>
            </a:r>
            <a:r>
              <a:rPr lang="ru-RU" u="sng"/>
              <a:t>один проступок</a:t>
            </a:r>
            <a:r>
              <a:rPr lang="ru-RU"/>
              <a:t> должно последовать </a:t>
            </a:r>
            <a:r>
              <a:rPr lang="ru-RU" u="sng"/>
              <a:t>одно наказание</a:t>
            </a:r>
            <a:r>
              <a:rPr lang="ru-RU"/>
              <a:t>.</a:t>
            </a:r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ü"/>
            </a:pPr>
            <a:r>
              <a:rPr lang="ru-RU"/>
              <a:t>Наказание должно быть </a:t>
            </a:r>
            <a:r>
              <a:rPr lang="ru-RU" u="sng"/>
              <a:t>за конкретный</a:t>
            </a:r>
            <a:r>
              <a:rPr lang="ru-RU"/>
              <a:t> </a:t>
            </a:r>
            <a:r>
              <a:rPr lang="ru-RU" u="sng"/>
              <a:t>поступок</a:t>
            </a:r>
            <a:r>
              <a:rPr lang="ru-RU"/>
              <a:t> и направлено на устранение ущерба </a:t>
            </a:r>
            <a:r>
              <a:rPr lang="ru-RU" i="1"/>
              <a:t>(</a:t>
            </a:r>
            <a:r>
              <a:rPr lang="ru-RU" i="1">
                <a:solidFill>
                  <a:srgbClr val="333399"/>
                </a:solidFill>
              </a:rPr>
              <a:t>насорил - убери за собой, а не весь класс целую неделю</a:t>
            </a:r>
            <a:r>
              <a:rPr lang="ru-RU" i="1"/>
              <a:t>),</a:t>
            </a:r>
          </a:p>
          <a:p>
            <a:pPr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ü"/>
            </a:pPr>
            <a:r>
              <a:rPr lang="ru-RU"/>
              <a:t>Наказание должно быть </a:t>
            </a:r>
            <a:r>
              <a:rPr lang="ru-RU">
                <a:solidFill>
                  <a:schemeClr val="accent2"/>
                </a:solidFill>
              </a:rPr>
              <a:t>созидательным</a:t>
            </a:r>
            <a:r>
              <a:rPr lang="ru-RU" i="1"/>
              <a:t>.</a:t>
            </a:r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03262"/>
          </a:xfrm>
        </p:spPr>
        <p:txBody>
          <a:bodyPr/>
          <a:lstStyle/>
          <a:p>
            <a:r>
              <a:rPr lang="ru-RU" sz="3600"/>
              <a:t>Рекомендации: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820150" cy="5399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i="1"/>
              <a:t>Установить </a:t>
            </a:r>
            <a:r>
              <a:rPr lang="ru-RU" sz="2000" i="1">
                <a:solidFill>
                  <a:schemeClr val="accent2"/>
                </a:solidFill>
              </a:rPr>
              <a:t>взаимопонимание</a:t>
            </a:r>
          </a:p>
          <a:p>
            <a:pPr>
              <a:lnSpc>
                <a:spcPct val="90000"/>
              </a:lnSpc>
            </a:pPr>
            <a:r>
              <a:rPr lang="ru-RU" sz="2000" i="1"/>
              <a:t>Проявлять </a:t>
            </a:r>
            <a:r>
              <a:rPr lang="ru-RU" sz="2000" i="1">
                <a:solidFill>
                  <a:schemeClr val="accent2"/>
                </a:solidFill>
              </a:rPr>
              <a:t>внимание и заботу</a:t>
            </a:r>
          </a:p>
          <a:p>
            <a:pPr>
              <a:lnSpc>
                <a:spcPct val="90000"/>
              </a:lnSpc>
            </a:pPr>
            <a:r>
              <a:rPr lang="ru-RU" sz="2000" i="1">
                <a:solidFill>
                  <a:schemeClr val="accent2"/>
                </a:solidFill>
              </a:rPr>
              <a:t>Поощрять хорошие</a:t>
            </a:r>
            <a:r>
              <a:rPr lang="ru-RU" sz="2000" i="1"/>
              <a:t> поступки «плохого» ученика</a:t>
            </a:r>
          </a:p>
          <a:p>
            <a:pPr>
              <a:lnSpc>
                <a:spcPct val="90000"/>
              </a:lnSpc>
            </a:pPr>
            <a:r>
              <a:rPr lang="ru-RU" sz="2000" i="1">
                <a:solidFill>
                  <a:schemeClr val="accent2"/>
                </a:solidFill>
              </a:rPr>
              <a:t>Не унижайте</a:t>
            </a:r>
            <a:r>
              <a:rPr lang="ru-RU" sz="2000" i="1"/>
              <a:t> ребенка</a:t>
            </a:r>
          </a:p>
          <a:p>
            <a:pPr>
              <a:lnSpc>
                <a:spcPct val="90000"/>
              </a:lnSpc>
            </a:pPr>
            <a:r>
              <a:rPr lang="ru-RU" sz="2000" i="1"/>
              <a:t>Приказывайте твердо и решительно, </a:t>
            </a:r>
            <a:r>
              <a:rPr lang="ru-RU" sz="2000" i="1">
                <a:solidFill>
                  <a:schemeClr val="accent2"/>
                </a:solidFill>
              </a:rPr>
              <a:t>добейтесь своего</a:t>
            </a:r>
          </a:p>
          <a:p>
            <a:pPr>
              <a:lnSpc>
                <a:spcPct val="90000"/>
              </a:lnSpc>
            </a:pPr>
            <a:r>
              <a:rPr lang="ru-RU" sz="2000" i="1">
                <a:solidFill>
                  <a:schemeClr val="accent2"/>
                </a:solidFill>
              </a:rPr>
              <a:t>Оценивайте поступок</a:t>
            </a:r>
            <a:r>
              <a:rPr lang="ru-RU" sz="2000" i="1"/>
              <a:t>, а не человека</a:t>
            </a:r>
          </a:p>
          <a:p>
            <a:pPr>
              <a:lnSpc>
                <a:spcPct val="90000"/>
              </a:lnSpc>
            </a:pPr>
            <a:r>
              <a:rPr lang="ru-RU" sz="2000" i="1"/>
              <a:t>«</a:t>
            </a:r>
            <a:r>
              <a:rPr lang="ru-RU" sz="2000" i="1">
                <a:solidFill>
                  <a:schemeClr val="accent2"/>
                </a:solidFill>
              </a:rPr>
              <a:t>Авансируйте</a:t>
            </a:r>
            <a:r>
              <a:rPr lang="ru-RU" sz="2000" i="1"/>
              <a:t>» доверием и поручением</a:t>
            </a:r>
          </a:p>
          <a:p>
            <a:pPr>
              <a:lnSpc>
                <a:spcPct val="90000"/>
              </a:lnSpc>
            </a:pPr>
            <a:r>
              <a:rPr lang="ru-RU" sz="2000" i="1"/>
              <a:t>Объясните плохой поступок как «досадное недоразумение» (такого больше не повториться)</a:t>
            </a:r>
          </a:p>
          <a:p>
            <a:pPr>
              <a:lnSpc>
                <a:spcPct val="90000"/>
              </a:lnSpc>
            </a:pPr>
            <a:r>
              <a:rPr lang="ru-RU" sz="2000" i="1"/>
              <a:t>Увлеките </a:t>
            </a:r>
            <a:r>
              <a:rPr lang="ru-RU" sz="2000" i="1">
                <a:solidFill>
                  <a:schemeClr val="accent2"/>
                </a:solidFill>
              </a:rPr>
              <a:t>интересным делом</a:t>
            </a:r>
          </a:p>
          <a:p>
            <a:pPr>
              <a:lnSpc>
                <a:spcPct val="90000"/>
              </a:lnSpc>
            </a:pPr>
            <a:r>
              <a:rPr lang="ru-RU" sz="2000" i="1"/>
              <a:t>Старайтесь раскрыть в ребенке его </a:t>
            </a:r>
            <a:r>
              <a:rPr lang="ru-RU" sz="2000" i="1">
                <a:solidFill>
                  <a:schemeClr val="accent2"/>
                </a:solidFill>
              </a:rPr>
              <a:t>лучшие качества</a:t>
            </a:r>
            <a:r>
              <a:rPr lang="ru-RU" sz="2000" i="1"/>
              <a:t> (создайте для этого условия)</a:t>
            </a:r>
          </a:p>
          <a:p>
            <a:pPr>
              <a:lnSpc>
                <a:spcPct val="90000"/>
              </a:lnSpc>
            </a:pPr>
            <a:r>
              <a:rPr lang="ru-RU" sz="2000" i="1"/>
              <a:t> Используйте </a:t>
            </a:r>
            <a:r>
              <a:rPr lang="ru-RU" sz="2000" i="1">
                <a:solidFill>
                  <a:schemeClr val="accent2"/>
                </a:solidFill>
              </a:rPr>
              <a:t>убеждение</a:t>
            </a:r>
            <a:r>
              <a:rPr lang="ru-RU" sz="2000" i="1"/>
              <a:t> и личный </a:t>
            </a:r>
            <a:r>
              <a:rPr lang="ru-RU" sz="2000" i="1">
                <a:solidFill>
                  <a:schemeClr val="accent2"/>
                </a:solidFill>
              </a:rPr>
              <a:t>пример</a:t>
            </a:r>
          </a:p>
          <a:p>
            <a:pPr>
              <a:lnSpc>
                <a:spcPct val="90000"/>
              </a:lnSpc>
            </a:pPr>
            <a:r>
              <a:rPr lang="ru-RU" sz="2000" i="1" u="sng">
                <a:solidFill>
                  <a:srgbClr val="3333FF"/>
                </a:solidFill>
              </a:rPr>
              <a:t>Никогда не переходите на крик и оскорбления</a:t>
            </a:r>
            <a:r>
              <a:rPr lang="ru-RU" sz="2000" i="1"/>
              <a:t>! (не демонстрируйте педагогическое невежество)</a:t>
            </a:r>
          </a:p>
          <a:p>
            <a:pPr>
              <a:lnSpc>
                <a:spcPct val="90000"/>
              </a:lnSpc>
            </a:pPr>
            <a:endParaRPr lang="ru-RU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6870700" cy="1052513"/>
          </a:xfrm>
        </p:spPr>
        <p:txBody>
          <a:bodyPr/>
          <a:lstStyle/>
          <a:p>
            <a:r>
              <a:rPr lang="ru-RU"/>
              <a:t>УПРАЖНЕНИЯ: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r>
              <a:rPr lang="ru-RU" sz="3000"/>
              <a:t>1. Коля тихо бормочет ругательства на уроке геометрии. Почему?</a:t>
            </a:r>
          </a:p>
          <a:p>
            <a:r>
              <a:rPr lang="ru-RU" sz="3000"/>
              <a:t>2. Маша постоянно стучит ручкой по парте, на замечания не реагирует.</a:t>
            </a:r>
          </a:p>
          <a:p>
            <a:r>
              <a:rPr lang="ru-RU" sz="3000"/>
              <a:t>Саша заявляет: «Вы худшая учительница и дура, Вы меня ничему не научили!»</a:t>
            </a:r>
          </a:p>
          <a:p>
            <a:r>
              <a:rPr lang="ru-RU" sz="3000"/>
              <a:t>Петя отказывается дежурить по классу после уроков.</a:t>
            </a:r>
          </a:p>
          <a:p>
            <a:pPr>
              <a:buFontTx/>
              <a:buNone/>
            </a:pPr>
            <a:endParaRPr lang="ru-RU" sz="3000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 b="1" u="sng">
                <a:solidFill>
                  <a:srgbClr val="00FFFF"/>
                </a:solidFill>
              </a:rPr>
              <a:t>Законы поведения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93175" cy="504031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800">
                <a:solidFill>
                  <a:srgbClr val="FF66FF"/>
                </a:solidFill>
              </a:rPr>
              <a:t>1. Ученики выбирают </a:t>
            </a:r>
            <a:r>
              <a:rPr lang="ru-RU" sz="2800" u="sng">
                <a:solidFill>
                  <a:srgbClr val="FF66FF"/>
                </a:solidFill>
              </a:rPr>
              <a:t>определённое поведение</a:t>
            </a:r>
            <a:r>
              <a:rPr lang="ru-RU" sz="2800">
                <a:solidFill>
                  <a:srgbClr val="FF66FF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solidFill>
                  <a:srgbClr val="FF66FF"/>
                </a:solidFill>
              </a:rPr>
              <a:t>   в </a:t>
            </a:r>
            <a:r>
              <a:rPr lang="ru-RU" sz="2800" u="sng">
                <a:solidFill>
                  <a:srgbClr val="FF66FF"/>
                </a:solidFill>
              </a:rPr>
              <a:t>определённых обстоятельствах </a:t>
            </a:r>
          </a:p>
          <a:p>
            <a:pPr>
              <a:buFont typeface="Wingdings" pitchFamily="2" charset="2"/>
              <a:buNone/>
            </a:pPr>
            <a:r>
              <a:rPr lang="ru-RU" sz="2800">
                <a:solidFill>
                  <a:srgbClr val="FF66FF"/>
                </a:solidFill>
              </a:rPr>
              <a:t>   (отношение с учителем; атмосфера в группе, место в коллективе и т.д.)</a:t>
            </a:r>
          </a:p>
          <a:p>
            <a:pPr>
              <a:buFont typeface="Wingdings" pitchFamily="2" charset="2"/>
              <a:buChar char="ü"/>
            </a:pPr>
            <a:r>
              <a:rPr lang="ru-RU" sz="2800">
                <a:solidFill>
                  <a:srgbClr val="FF5050"/>
                </a:solidFill>
              </a:rPr>
              <a:t>2. Нарушитель дисциплины </a:t>
            </a:r>
            <a:r>
              <a:rPr lang="ru-RU" sz="2800" b="1">
                <a:solidFill>
                  <a:srgbClr val="FF5050"/>
                </a:solidFill>
              </a:rPr>
              <a:t>осознаёт</a:t>
            </a:r>
            <a:r>
              <a:rPr lang="ru-RU" sz="2800">
                <a:solidFill>
                  <a:srgbClr val="FF5050"/>
                </a:solidFill>
              </a:rPr>
              <a:t>, что </a:t>
            </a:r>
            <a:r>
              <a:rPr lang="ru-RU" sz="2800" b="1">
                <a:solidFill>
                  <a:srgbClr val="FF5050"/>
                </a:solidFill>
              </a:rPr>
              <a:t>поступает неправильно.</a:t>
            </a:r>
          </a:p>
          <a:p>
            <a:pPr>
              <a:buFont typeface="Wingdings" pitchFamily="2" charset="2"/>
              <a:buChar char="ü"/>
            </a:pPr>
            <a:r>
              <a:rPr lang="ru-RU" sz="2800">
                <a:solidFill>
                  <a:schemeClr val="hlink"/>
                </a:solidFill>
              </a:rPr>
              <a:t>3. Нарушения дисциплины обусловлены 4 </a:t>
            </a:r>
            <a:r>
              <a:rPr lang="ru-RU" sz="2800" b="1" u="sng">
                <a:solidFill>
                  <a:schemeClr val="hlink"/>
                </a:solidFill>
              </a:rPr>
              <a:t>причинами.</a:t>
            </a:r>
          </a:p>
          <a:p>
            <a:pPr>
              <a:buFont typeface="Wingdings" pitchFamily="2" charset="2"/>
              <a:buChar char="ü"/>
            </a:pPr>
            <a:r>
              <a:rPr lang="ru-RU" sz="2800"/>
              <a:t>4. </a:t>
            </a:r>
            <a:r>
              <a:rPr lang="ru-RU" sz="2800" u="sng"/>
              <a:t>Цель любого поведения ученика – чувствовать себя важным и значимым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  (коммуникативно и интеллектуально).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492250"/>
          </a:xfrm>
        </p:spPr>
        <p:txBody>
          <a:bodyPr/>
          <a:lstStyle/>
          <a:p>
            <a:r>
              <a:rPr lang="ru-RU" sz="2900" b="1"/>
              <a:t>МОТИВЫ «ПЛОХОГО» ПОВЕДЕНИЯ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569325" cy="4752975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ru-RU" sz="2600" u="sng">
                <a:solidFill>
                  <a:srgbClr val="0000FF"/>
                </a:solidFill>
              </a:rPr>
              <a:t>1. Привлечение</a:t>
            </a:r>
            <a:r>
              <a:rPr lang="ru-RU" sz="2600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FF5050"/>
                </a:solidFill>
              </a:rPr>
              <a:t>внимания</a:t>
            </a:r>
            <a:r>
              <a:rPr lang="ru-RU" sz="2600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0000FF"/>
                </a:solidFill>
              </a:rPr>
              <a:t>(хочет быть в</a:t>
            </a:r>
            <a:r>
              <a:rPr lang="ru-RU" sz="2600" u="sng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0000FF"/>
                </a:solidFill>
              </a:rPr>
              <a:t>центре).</a:t>
            </a:r>
          </a:p>
          <a:p>
            <a:pPr>
              <a:buClr>
                <a:schemeClr val="tx1"/>
              </a:buClr>
            </a:pPr>
            <a:endParaRPr lang="ru-RU" sz="2600" u="sng">
              <a:solidFill>
                <a:srgbClr val="0000FF"/>
              </a:solidFill>
            </a:endParaRPr>
          </a:p>
          <a:p>
            <a:pPr>
              <a:buClr>
                <a:schemeClr val="tx1"/>
              </a:buClr>
            </a:pPr>
            <a:r>
              <a:rPr lang="ru-RU" sz="2600" u="sng">
                <a:solidFill>
                  <a:srgbClr val="0000FF"/>
                </a:solidFill>
              </a:rPr>
              <a:t>2. Желание</a:t>
            </a:r>
            <a:r>
              <a:rPr lang="ru-RU" sz="2600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FF5050"/>
                </a:solidFill>
              </a:rPr>
              <a:t>власти</a:t>
            </a:r>
            <a:r>
              <a:rPr lang="ru-RU" sz="2600">
                <a:solidFill>
                  <a:srgbClr val="CCFF99"/>
                </a:solidFill>
              </a:rPr>
              <a:t> </a:t>
            </a:r>
            <a:r>
              <a:rPr lang="ru-RU" sz="2600">
                <a:solidFill>
                  <a:srgbClr val="0000FF"/>
                </a:solidFill>
              </a:rPr>
              <a:t>(</a:t>
            </a:r>
            <a:r>
              <a:rPr lang="ru-RU" sz="2600" u="sng">
                <a:solidFill>
                  <a:srgbClr val="0000FF"/>
                </a:solidFill>
              </a:rPr>
              <a:t>важно быть главным).</a:t>
            </a:r>
          </a:p>
          <a:p>
            <a:pPr>
              <a:buClr>
                <a:schemeClr val="tx1"/>
              </a:buClr>
            </a:pPr>
            <a:endParaRPr lang="ru-RU" sz="2600" u="sng">
              <a:solidFill>
                <a:srgbClr val="CCFF99"/>
              </a:solidFill>
            </a:endParaRPr>
          </a:p>
          <a:p>
            <a:pPr>
              <a:buClr>
                <a:schemeClr val="tx1"/>
              </a:buClr>
            </a:pPr>
            <a:r>
              <a:rPr lang="ru-RU" sz="2600" u="sng">
                <a:solidFill>
                  <a:srgbClr val="0000FF"/>
                </a:solidFill>
              </a:rPr>
              <a:t>3. Желание</a:t>
            </a:r>
            <a:r>
              <a:rPr lang="ru-RU" sz="2600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FF5050"/>
                </a:solidFill>
              </a:rPr>
              <a:t>мести</a:t>
            </a:r>
            <a:r>
              <a:rPr lang="ru-RU" sz="2600">
                <a:solidFill>
                  <a:srgbClr val="FF5050"/>
                </a:solidFill>
              </a:rPr>
              <a:t> </a:t>
            </a:r>
            <a:r>
              <a:rPr lang="ru-RU" sz="2600" u="sng">
                <a:solidFill>
                  <a:srgbClr val="0000FF"/>
                </a:solidFill>
              </a:rPr>
              <a:t>(за реальную/вымышленную</a:t>
            </a:r>
            <a:r>
              <a:rPr lang="ru-RU" sz="2600" u="sng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0000FF"/>
                </a:solidFill>
              </a:rPr>
              <a:t>обиду).</a:t>
            </a:r>
          </a:p>
          <a:p>
            <a:pPr>
              <a:buClr>
                <a:schemeClr val="tx1"/>
              </a:buClr>
            </a:pPr>
            <a:endParaRPr lang="ru-RU" sz="2600" u="sng">
              <a:solidFill>
                <a:srgbClr val="0000FF"/>
              </a:solidFill>
            </a:endParaRPr>
          </a:p>
          <a:p>
            <a:pPr>
              <a:buClr>
                <a:schemeClr val="tx1"/>
              </a:buClr>
            </a:pPr>
            <a:r>
              <a:rPr lang="ru-RU" sz="2600" u="sng">
                <a:solidFill>
                  <a:srgbClr val="0000FF"/>
                </a:solidFill>
              </a:rPr>
              <a:t>4.</a:t>
            </a:r>
            <a:r>
              <a:rPr lang="ru-RU" sz="2600" u="sng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FF5050"/>
                </a:solidFill>
              </a:rPr>
              <a:t>Избегание неудач</a:t>
            </a:r>
            <a:r>
              <a:rPr lang="ru-RU" sz="2600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0000FF"/>
                </a:solidFill>
              </a:rPr>
              <a:t>(боятся провала и ничего</a:t>
            </a:r>
            <a:r>
              <a:rPr lang="ru-RU" sz="2600" u="sng">
                <a:solidFill>
                  <a:srgbClr val="CCFF99"/>
                </a:solidFill>
              </a:rPr>
              <a:t> </a:t>
            </a:r>
            <a:r>
              <a:rPr lang="ru-RU" sz="2600" u="sng">
                <a:solidFill>
                  <a:srgbClr val="0000FF"/>
                </a:solidFill>
              </a:rPr>
              <a:t>не делают).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ru-RU" sz="2600" u="sng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4700"/>
          </a:xfrm>
        </p:spPr>
        <p:txBody>
          <a:bodyPr/>
          <a:lstStyle/>
          <a:p>
            <a:r>
              <a:rPr lang="ru-RU" sz="3600"/>
              <a:t>1. ПРИВЛЕЧЕНИЕ ВНИМАНИЯ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6165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800" u="sng"/>
              <a:t>Социальные причины:</a:t>
            </a:r>
            <a:r>
              <a:rPr lang="ru-RU" sz="2800"/>
              <a:t> </a:t>
            </a:r>
            <a:r>
              <a:rPr lang="ru-RU" sz="2800">
                <a:solidFill>
                  <a:srgbClr val="99CCFF"/>
                </a:solidFill>
              </a:rPr>
              <a:t>эмоциональная холодность родителей, одиночество, внимание уделяется плохому, а не хорошему поведению.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000">
              <a:solidFill>
                <a:srgbClr val="99CCFF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800" u="sng"/>
              <a:t>Сильные стороны поведения:</a:t>
            </a:r>
            <a:r>
              <a:rPr lang="ru-RU" sz="2800"/>
              <a:t> потребность в контакте с учителем.</a:t>
            </a:r>
          </a:p>
          <a:p>
            <a:pPr>
              <a:lnSpc>
                <a:spcPct val="90000"/>
              </a:lnSpc>
            </a:pPr>
            <a:endParaRPr lang="ru-RU" sz="1000"/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800" u="sng"/>
              <a:t>Эмоции учителя:</a:t>
            </a:r>
            <a:r>
              <a:rPr lang="ru-RU" sz="2800"/>
              <a:t> </a:t>
            </a:r>
            <a:r>
              <a:rPr lang="ru-RU" sz="2800">
                <a:solidFill>
                  <a:srgbClr val="CCFF99"/>
                </a:solidFill>
              </a:rPr>
              <a:t>раздражение, негодование.</a:t>
            </a:r>
          </a:p>
          <a:p>
            <a:pPr>
              <a:lnSpc>
                <a:spcPct val="90000"/>
              </a:lnSpc>
            </a:pPr>
            <a:endParaRPr lang="ru-RU" sz="1000">
              <a:solidFill>
                <a:srgbClr val="CCFF99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800" u="sng"/>
              <a:t>Желания учителя:</a:t>
            </a:r>
            <a:r>
              <a:rPr lang="ru-RU" sz="2800"/>
              <a:t> </a:t>
            </a:r>
            <a:r>
              <a:rPr lang="ru-RU" sz="2800">
                <a:solidFill>
                  <a:srgbClr val="CCFF99"/>
                </a:solidFill>
              </a:rPr>
              <a:t>сделать замечания.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000">
              <a:solidFill>
                <a:srgbClr val="CCFF99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800" u="sng"/>
              <a:t>Реакция ученика:</a:t>
            </a:r>
            <a:r>
              <a:rPr lang="ru-RU" sz="2800"/>
              <a:t> временно прекращает выходку.</a:t>
            </a:r>
          </a:p>
          <a:p>
            <a:pPr>
              <a:lnSpc>
                <a:spcPct val="90000"/>
              </a:lnSpc>
            </a:pPr>
            <a:endParaRPr lang="ru-RU" sz="1000"/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ru-RU" sz="2800" u="sng">
                <a:solidFill>
                  <a:srgbClr val="FF99FF"/>
                </a:solidFill>
              </a:rPr>
              <a:t>Способы профилактики:</a:t>
            </a:r>
            <a:r>
              <a:rPr lang="ru-RU" sz="2800">
                <a:solidFill>
                  <a:srgbClr val="FF99FF"/>
                </a:solidFill>
              </a:rPr>
              <a:t> учить детей просить внимания приемлемыми способами; оказывать</a:t>
            </a:r>
            <a:r>
              <a:rPr lang="ru-RU" sz="2800">
                <a:solidFill>
                  <a:srgbClr val="FF0066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 </a:t>
            </a:r>
            <a:r>
              <a:rPr lang="ru-RU" sz="2800">
                <a:solidFill>
                  <a:srgbClr val="33CC33"/>
                </a:solidFill>
              </a:rPr>
              <a:t>внимание за хорошее поведение.</a:t>
            </a:r>
            <a:endParaRPr lang="ru-RU" sz="2800" u="sng">
              <a:solidFill>
                <a:srgbClr val="33CC33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424862" cy="676275"/>
          </a:xfrm>
        </p:spPr>
        <p:txBody>
          <a:bodyPr/>
          <a:lstStyle/>
          <a:p>
            <a:r>
              <a:rPr lang="ru-RU" sz="3200" b="1"/>
              <a:t>МЕРЫ ЭКСТРЕННОГО РЕАГИРОВАНИЯ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96300" cy="5876925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установить зрительный контакт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игнорировать поведение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встать рядом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упомянуть имя ребёнка (обращение)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довести ситуацию до абсурда (удивить)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использовать «разрешающую квоту» (проявить себя)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начните говорить тихо, измените манеру речи на время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отвлеките ученика, дайте поручение (в мирное русло)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измените вид деятельности на уроке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обратить внимание на учеников с хорошим поведением (поощрите их вниманием)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пересадить на др.место или «стул размышлений» 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r>
              <a:rPr lang="ru-RU" sz="2300">
                <a:solidFill>
                  <a:srgbClr val="FF5050"/>
                </a:solidFill>
              </a:rPr>
              <a:t>- временно прекратите урок (до наступления тишины и внимания) </a:t>
            </a: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endParaRPr lang="ru-RU" sz="2300">
              <a:solidFill>
                <a:srgbClr val="FF5050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endParaRPr lang="ru-RU" sz="2400">
              <a:solidFill>
                <a:srgbClr val="FF5050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!"/>
            </a:pPr>
            <a:endParaRPr lang="ru-RU" sz="2000">
              <a:solidFill>
                <a:srgbClr val="FF5050"/>
              </a:solidFill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792162"/>
          </a:xfrm>
        </p:spPr>
        <p:txBody>
          <a:bodyPr/>
          <a:lstStyle/>
          <a:p>
            <a:r>
              <a:rPr lang="ru-RU">
                <a:solidFill>
                  <a:srgbClr val="FF5050"/>
                </a:solidFill>
              </a:rPr>
              <a:t>2. ВЛАСТЬ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052513"/>
            <a:ext cx="8521700" cy="5472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500" u="sng">
                <a:solidFill>
                  <a:srgbClr val="FF66FF"/>
                </a:solidFill>
              </a:rPr>
              <a:t>Социальные причины:</a:t>
            </a:r>
            <a:r>
              <a:rPr lang="ru-RU" sz="2500"/>
              <a:t> мода на «сильную» личность, отсутствие примеров конструктивного подчинения в окружении ребенка.</a:t>
            </a:r>
          </a:p>
          <a:p>
            <a:pPr>
              <a:lnSpc>
                <a:spcPct val="90000"/>
              </a:lnSpc>
            </a:pPr>
            <a:r>
              <a:rPr lang="ru-RU" sz="2500" u="sng">
                <a:solidFill>
                  <a:srgbClr val="FF66FF"/>
                </a:solidFill>
              </a:rPr>
              <a:t>Сильные стороны поведения:</a:t>
            </a:r>
            <a:r>
              <a:rPr lang="ru-RU" sz="2500"/>
              <a:t> </a:t>
            </a:r>
            <a:r>
              <a:rPr lang="ru-RU" sz="2500">
                <a:solidFill>
                  <a:srgbClr val="00FFFF"/>
                </a:solidFill>
              </a:rPr>
              <a:t>смелость, сопротивление влияниям, лидерство.</a:t>
            </a:r>
          </a:p>
          <a:p>
            <a:pPr>
              <a:lnSpc>
                <a:spcPct val="90000"/>
              </a:lnSpc>
            </a:pPr>
            <a:r>
              <a:rPr lang="ru-RU" sz="2500" u="sng">
                <a:solidFill>
                  <a:srgbClr val="FF66FF"/>
                </a:solidFill>
              </a:rPr>
              <a:t>Эмоции учителя:</a:t>
            </a:r>
            <a:r>
              <a:rPr lang="ru-RU" sz="2500"/>
              <a:t> </a:t>
            </a:r>
            <a:r>
              <a:rPr lang="ru-RU" sz="2500">
                <a:solidFill>
                  <a:srgbClr val="FFFF66"/>
                </a:solidFill>
              </a:rPr>
              <a:t>гнев, негодование, возможно, страх.</a:t>
            </a:r>
          </a:p>
          <a:p>
            <a:pPr>
              <a:lnSpc>
                <a:spcPct val="90000"/>
              </a:lnSpc>
            </a:pPr>
            <a:r>
              <a:rPr lang="ru-RU" sz="2500" u="sng">
                <a:solidFill>
                  <a:srgbClr val="FF66FF"/>
                </a:solidFill>
              </a:rPr>
              <a:t>Желания учителя:</a:t>
            </a:r>
            <a:r>
              <a:rPr lang="ru-RU" sz="2500"/>
              <a:t> </a:t>
            </a:r>
            <a:r>
              <a:rPr lang="ru-RU" sz="2500">
                <a:solidFill>
                  <a:srgbClr val="FFFF66"/>
                </a:solidFill>
              </a:rPr>
              <a:t>прекратить выходку с помощью физического действия.</a:t>
            </a:r>
          </a:p>
          <a:p>
            <a:pPr>
              <a:lnSpc>
                <a:spcPct val="90000"/>
              </a:lnSpc>
            </a:pPr>
            <a:r>
              <a:rPr lang="ru-RU" sz="2500" u="sng">
                <a:solidFill>
                  <a:srgbClr val="FF66FF"/>
                </a:solidFill>
              </a:rPr>
              <a:t>Реакция ученика:</a:t>
            </a:r>
            <a:r>
              <a:rPr lang="ru-RU" sz="2500"/>
              <a:t> </a:t>
            </a:r>
            <a:r>
              <a:rPr lang="ru-RU" sz="2500">
                <a:solidFill>
                  <a:srgbClr val="66FFFF"/>
                </a:solidFill>
              </a:rPr>
              <a:t>конфронтация («вы мне ничего не сделаете»), прекращает выходку, когда решит сам</a:t>
            </a:r>
          </a:p>
          <a:p>
            <a:pPr>
              <a:lnSpc>
                <a:spcPct val="90000"/>
              </a:lnSpc>
            </a:pPr>
            <a:r>
              <a:rPr lang="ru-RU" sz="2500" u="sng">
                <a:solidFill>
                  <a:srgbClr val="FF5050"/>
                </a:solidFill>
              </a:rPr>
              <a:t>Способы профилактики:</a:t>
            </a:r>
            <a:r>
              <a:rPr lang="ru-RU" sz="2500">
                <a:solidFill>
                  <a:srgbClr val="FF5050"/>
                </a:solidFill>
              </a:rPr>
              <a:t> уходить от конфронтации при «зрителях», изолировать от них,</a:t>
            </a:r>
            <a:r>
              <a:rPr lang="ru-RU" sz="2500"/>
              <a:t> </a:t>
            </a:r>
            <a:r>
              <a:rPr lang="ru-RU" sz="2500">
                <a:solidFill>
                  <a:srgbClr val="CCFF99"/>
                </a:solidFill>
              </a:rPr>
              <a:t>отдать часть своих организаторских функций учащимся.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500">
              <a:solidFill>
                <a:srgbClr val="CCFF99"/>
              </a:solidFill>
            </a:endParaRPr>
          </a:p>
          <a:p>
            <a:pPr>
              <a:lnSpc>
                <a:spcPct val="90000"/>
              </a:lnSpc>
            </a:pPr>
            <a:endParaRPr lang="ru-RU" sz="2500" u="sng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ru-RU" b="1">
                <a:solidFill>
                  <a:srgbClr val="CC0000"/>
                </a:solidFill>
              </a:rPr>
              <a:t>3. МЕСТЬ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500" u="sng">
                <a:solidFill>
                  <a:srgbClr val="66FFFF"/>
                </a:solidFill>
              </a:rPr>
              <a:t>Социальные причины:</a:t>
            </a:r>
            <a:r>
              <a:rPr lang="ru-RU" sz="2500">
                <a:solidFill>
                  <a:schemeClr val="accent1"/>
                </a:solidFill>
              </a:rPr>
              <a:t> </a:t>
            </a:r>
            <a:r>
              <a:rPr lang="ru-RU" sz="2500">
                <a:solidFill>
                  <a:srgbClr val="FFFF66"/>
                </a:solidFill>
              </a:rPr>
              <a:t>рост насилия в обществе.</a:t>
            </a:r>
          </a:p>
          <a:p>
            <a:pPr>
              <a:buFont typeface="Wingdings" pitchFamily="2" charset="2"/>
              <a:buChar char="ü"/>
            </a:pPr>
            <a:r>
              <a:rPr lang="ru-RU" sz="2500" u="sng">
                <a:solidFill>
                  <a:srgbClr val="66FFFF"/>
                </a:solidFill>
              </a:rPr>
              <a:t>Сильные стороны поведения:</a:t>
            </a:r>
            <a:r>
              <a:rPr lang="ru-RU" sz="2500">
                <a:solidFill>
                  <a:schemeClr val="accent1"/>
                </a:solidFill>
              </a:rPr>
              <a:t> </a:t>
            </a:r>
            <a:r>
              <a:rPr lang="ru-RU" sz="2500"/>
              <a:t>способность защитить себя от боли и обид.</a:t>
            </a:r>
          </a:p>
          <a:p>
            <a:pPr>
              <a:buFont typeface="Wingdings" pitchFamily="2" charset="2"/>
              <a:buChar char="ü"/>
            </a:pPr>
            <a:r>
              <a:rPr lang="ru-RU" sz="2500" u="sng">
                <a:solidFill>
                  <a:srgbClr val="66FFFF"/>
                </a:solidFill>
              </a:rPr>
              <a:t>Эмоции учителя</a:t>
            </a:r>
            <a:r>
              <a:rPr lang="ru-RU" sz="2500">
                <a:solidFill>
                  <a:srgbClr val="66FFFF"/>
                </a:solidFill>
              </a:rPr>
              <a:t>:</a:t>
            </a:r>
            <a:r>
              <a:rPr lang="ru-RU" sz="2500">
                <a:solidFill>
                  <a:schemeClr val="accent1"/>
                </a:solidFill>
              </a:rPr>
              <a:t> </a:t>
            </a:r>
            <a:r>
              <a:rPr lang="ru-RU" sz="2500">
                <a:solidFill>
                  <a:schemeClr val="hlink"/>
                </a:solidFill>
              </a:rPr>
              <a:t>обида, боль, опустошение в дополнение к негодованию и страху.</a:t>
            </a:r>
          </a:p>
          <a:p>
            <a:pPr>
              <a:buFont typeface="Wingdings" pitchFamily="2" charset="2"/>
              <a:buChar char="ü"/>
            </a:pPr>
            <a:r>
              <a:rPr lang="ru-RU" sz="2500">
                <a:solidFill>
                  <a:srgbClr val="66FFFF"/>
                </a:solidFill>
              </a:rPr>
              <a:t>Желания учителя:</a:t>
            </a:r>
            <a:r>
              <a:rPr lang="ru-RU" sz="2500">
                <a:solidFill>
                  <a:schemeClr val="hlink"/>
                </a:solidFill>
              </a:rPr>
              <a:t> немедленно ответить силой (подавить) или уйти от ситуации (покинуть класс).</a:t>
            </a:r>
          </a:p>
          <a:p>
            <a:pPr>
              <a:buFont typeface="Wingdings" pitchFamily="2" charset="2"/>
              <a:buChar char="ü"/>
            </a:pPr>
            <a:r>
              <a:rPr lang="ru-RU" sz="2500" u="sng">
                <a:solidFill>
                  <a:srgbClr val="66FFFF"/>
                </a:solidFill>
              </a:rPr>
              <a:t>Реакция ученика</a:t>
            </a:r>
            <a:r>
              <a:rPr lang="ru-RU" sz="2500">
                <a:solidFill>
                  <a:srgbClr val="66FFFF"/>
                </a:solidFill>
              </a:rPr>
              <a:t>:</a:t>
            </a:r>
            <a:r>
              <a:rPr lang="ru-RU" sz="2500">
                <a:solidFill>
                  <a:schemeClr val="accent1"/>
                </a:solidFill>
              </a:rPr>
              <a:t> </a:t>
            </a:r>
            <a:r>
              <a:rPr lang="ru-RU" sz="2500"/>
              <a:t>прекращает выходку, когда решит сам.</a:t>
            </a:r>
          </a:p>
          <a:p>
            <a:pPr>
              <a:buFont typeface="Wingdings" pitchFamily="2" charset="2"/>
              <a:buChar char="ü"/>
            </a:pPr>
            <a:r>
              <a:rPr lang="ru-RU" sz="2500" u="sng">
                <a:solidFill>
                  <a:srgbClr val="FF0066"/>
                </a:solidFill>
              </a:rPr>
              <a:t>Способы профилактики</a:t>
            </a:r>
            <a:r>
              <a:rPr lang="ru-RU" sz="2500">
                <a:solidFill>
                  <a:srgbClr val="FF0066"/>
                </a:solidFill>
              </a:rPr>
              <a:t>: строить отношения с учеником по принципу</a:t>
            </a:r>
            <a:r>
              <a:rPr lang="ru-RU" sz="2500">
                <a:solidFill>
                  <a:schemeClr val="accent1"/>
                </a:solidFill>
              </a:rPr>
              <a:t> </a:t>
            </a:r>
            <a:r>
              <a:rPr lang="ru-RU" sz="2500">
                <a:solidFill>
                  <a:schemeClr val="hlink"/>
                </a:solidFill>
              </a:rPr>
              <a:t>заботы о нём, учить делиться проблемами.</a:t>
            </a:r>
          </a:p>
          <a:p>
            <a:pPr>
              <a:buFont typeface="Wingdings" pitchFamily="2" charset="2"/>
              <a:buNone/>
            </a:pPr>
            <a:endParaRPr lang="ru-RU" sz="2500" u="sng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МЕРЫ ЭКСТРЕННОГО РЕАГИРОВАНИЯ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100"/>
              <a:t>выйдите из конфликта изящно (признайте силу ученика…).</a:t>
            </a:r>
          </a:p>
          <a:p>
            <a:r>
              <a:rPr lang="ru-RU" sz="2100">
                <a:solidFill>
                  <a:srgbClr val="FF0066"/>
                </a:solidFill>
              </a:rPr>
              <a:t>уберите зрителей</a:t>
            </a:r>
            <a:r>
              <a:rPr lang="ru-RU" sz="2100"/>
              <a:t> («мы продолжим на перемене…»).</a:t>
            </a:r>
          </a:p>
          <a:p>
            <a:r>
              <a:rPr lang="ru-RU" sz="2100"/>
              <a:t>перенесите разговор «на потом», назначьте время.</a:t>
            </a:r>
          </a:p>
          <a:p>
            <a:r>
              <a:rPr lang="ru-RU" sz="2100">
                <a:solidFill>
                  <a:srgbClr val="FF0066"/>
                </a:solidFill>
              </a:rPr>
              <a:t>удивите ученика</a:t>
            </a:r>
            <a:r>
              <a:rPr lang="ru-RU" sz="2100"/>
              <a:t> (согласитесь с ним, поменяйте резко тему…)</a:t>
            </a:r>
          </a:p>
          <a:p>
            <a:r>
              <a:rPr lang="ru-RU" sz="2100"/>
              <a:t>будьте </a:t>
            </a:r>
            <a:r>
              <a:rPr lang="ru-RU" sz="2100">
                <a:solidFill>
                  <a:srgbClr val="FF0066"/>
                </a:solidFill>
              </a:rPr>
              <a:t>уверены</a:t>
            </a:r>
            <a:r>
              <a:rPr lang="ru-RU" sz="2100"/>
              <a:t> в себе.</a:t>
            </a:r>
          </a:p>
          <a:p>
            <a:r>
              <a:rPr lang="ru-RU" sz="2100" u="sng"/>
              <a:t>временно</a:t>
            </a:r>
            <a:r>
              <a:rPr lang="ru-RU" sz="2100"/>
              <a:t> удалите </a:t>
            </a:r>
            <a:r>
              <a:rPr lang="ru-RU" sz="2100">
                <a:solidFill>
                  <a:srgbClr val="FF0066"/>
                </a:solidFill>
              </a:rPr>
              <a:t>(изолируйте)</a:t>
            </a:r>
            <a:r>
              <a:rPr lang="ru-RU" sz="2100"/>
              <a:t> нарушителя из поля зрения остальных, отведите в другой класс, дайте возможность самому вернуться.</a:t>
            </a:r>
          </a:p>
          <a:p>
            <a:r>
              <a:rPr lang="ru-RU" sz="2100"/>
              <a:t>предложите </a:t>
            </a:r>
            <a:r>
              <a:rPr lang="ru-RU" sz="2100" b="1">
                <a:solidFill>
                  <a:srgbClr val="FF0066"/>
                </a:solidFill>
              </a:rPr>
              <a:t>ситуацию выбора.</a:t>
            </a:r>
          </a:p>
          <a:p>
            <a:r>
              <a:rPr lang="ru-RU" sz="2100"/>
              <a:t>установите </a:t>
            </a:r>
            <a:r>
              <a:rPr lang="ru-RU" sz="2100">
                <a:solidFill>
                  <a:srgbClr val="FF0066"/>
                </a:solidFill>
              </a:rPr>
              <a:t>санкции за проступок</a:t>
            </a:r>
            <a:r>
              <a:rPr lang="ru-RU" sz="2100"/>
              <a:t> (они должны быть справедливы и созидательны); </a:t>
            </a:r>
            <a:r>
              <a:rPr lang="ru-RU" sz="2100">
                <a:solidFill>
                  <a:srgbClr val="2B956A"/>
                </a:solidFill>
              </a:rPr>
              <a:t>лучше лишать хорошего, чем наказывать плохим.</a:t>
            </a:r>
          </a:p>
          <a:p>
            <a:pPr>
              <a:buFont typeface="Wingdings" pitchFamily="2" charset="2"/>
              <a:buNone/>
            </a:pPr>
            <a:endParaRPr lang="ru-RU" sz="2100">
              <a:solidFill>
                <a:srgbClr val="2B956A"/>
              </a:solidFill>
            </a:endParaRPr>
          </a:p>
          <a:p>
            <a:endParaRPr lang="ru-RU" sz="2000">
              <a:solidFill>
                <a:schemeClr val="bg2"/>
              </a:solidFill>
            </a:endParaRPr>
          </a:p>
          <a:p>
            <a:endParaRPr lang="ru-RU" sz="24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847725"/>
          </a:xfrm>
        </p:spPr>
        <p:txBody>
          <a:bodyPr/>
          <a:lstStyle/>
          <a:p>
            <a:r>
              <a:rPr lang="ru-RU" b="1"/>
              <a:t>4. ИЗБЕГАНИЕ НЕУДАЧ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ü"/>
            </a:pPr>
            <a:r>
              <a:rPr lang="ru-RU" sz="2000" u="sng"/>
              <a:t>Социальные причины:</a:t>
            </a:r>
            <a:r>
              <a:rPr lang="ru-RU" sz="2000"/>
              <a:t> </a:t>
            </a:r>
            <a:r>
              <a:rPr lang="ru-RU" sz="2000">
                <a:solidFill>
                  <a:srgbClr val="0000FF"/>
                </a:solidFill>
              </a:rPr>
              <a:t>слишком высокие требования родителей и учителей, в результате – «тихий саботаж».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ru-RU" sz="80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ü"/>
            </a:pPr>
            <a:r>
              <a:rPr lang="ru-RU" sz="2000"/>
              <a:t>Сильные стороны поведения: </a:t>
            </a:r>
            <a:r>
              <a:rPr lang="ru-RU" sz="2000">
                <a:solidFill>
                  <a:schemeClr val="accent2"/>
                </a:solidFill>
              </a:rPr>
              <a:t>нет.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ru-RU" sz="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ü"/>
            </a:pPr>
            <a:r>
              <a:rPr lang="ru-RU" sz="2000"/>
              <a:t>Эмоции учителя: </a:t>
            </a:r>
            <a:r>
              <a:rPr lang="ru-RU" sz="2000">
                <a:solidFill>
                  <a:schemeClr val="accent2"/>
                </a:solidFill>
              </a:rPr>
              <a:t>профессиональная беспомощность.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ru-RU" sz="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ü"/>
            </a:pPr>
            <a:r>
              <a:rPr lang="ru-RU" sz="2000"/>
              <a:t>Желания учителя: </a:t>
            </a:r>
            <a:r>
              <a:rPr lang="ru-RU" sz="2000">
                <a:solidFill>
                  <a:srgbClr val="A9A753"/>
                </a:solidFill>
              </a:rPr>
              <a:t>оправдаться и объяснить неудачу с помощью специалиста.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ru-RU" sz="900">
              <a:solidFill>
                <a:srgbClr val="A9A753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ü"/>
            </a:pPr>
            <a:r>
              <a:rPr lang="ru-RU" sz="2000"/>
              <a:t>Реакция ученика: попадает в зависимость от учителя,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ru-RU" sz="2000">
                <a:solidFill>
                  <a:schemeClr val="accent2"/>
                </a:solidFill>
              </a:rPr>
              <a:t>     продолжает ничего не делать.</a:t>
            </a: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ru-RU" sz="10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000" u="sng">
                <a:solidFill>
                  <a:schemeClr val="accent2"/>
                </a:solidFill>
              </a:rPr>
              <a:t>Способы профилактики:</a:t>
            </a:r>
            <a:r>
              <a:rPr lang="ru-RU" sz="2000">
                <a:solidFill>
                  <a:schemeClr val="accent2"/>
                </a:solidFill>
              </a:rPr>
              <a:t> поддерживать ученика, формировать у него установку «я могу», учить «ситуацией успеха», избегать соревновательности, включение в коллективную деятельность со своим заданием.</a:t>
            </a:r>
            <a:endParaRPr lang="ru-RU" sz="2000" u="sng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None/>
            </a:pPr>
            <a:endParaRPr lang="ru-RU" sz="2000" u="sng">
              <a:solidFill>
                <a:srgbClr val="A9A753"/>
              </a:solidFill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ü"/>
            </a:pPr>
            <a:endParaRPr lang="ru-RU" sz="2000" u="sng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4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Круги">
  <a:themeElements>
    <a:clrScheme name="1_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1_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1099</Words>
  <Application>Microsoft Office PowerPoint</Application>
  <PresentationFormat>Экран (4:3)</PresentationFormat>
  <Paragraphs>140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15</vt:i4>
      </vt:variant>
    </vt:vector>
  </HeadingPairs>
  <TitlesOfParts>
    <vt:vector size="33" baseType="lpstr">
      <vt:lpstr>Arial</vt:lpstr>
      <vt:lpstr>Wingdings</vt:lpstr>
      <vt:lpstr>Times New Roman</vt:lpstr>
      <vt:lpstr>Arial Black</vt:lpstr>
      <vt:lpstr>Tahoma</vt:lpstr>
      <vt:lpstr>Verdana</vt:lpstr>
      <vt:lpstr>Comic Sans MS</vt:lpstr>
      <vt:lpstr>Круги</vt:lpstr>
      <vt:lpstr>Клен</vt:lpstr>
      <vt:lpstr>Пиксел</vt:lpstr>
      <vt:lpstr>Трава</vt:lpstr>
      <vt:lpstr>1_Круги</vt:lpstr>
      <vt:lpstr>Скругленный</vt:lpstr>
      <vt:lpstr>Слои</vt:lpstr>
      <vt:lpstr>Океан</vt:lpstr>
      <vt:lpstr>Кимоно</vt:lpstr>
      <vt:lpstr>Склон</vt:lpstr>
      <vt:lpstr>Пастель</vt:lpstr>
      <vt:lpstr>Некоторые советы, касающиеся поддержания дисциплины на уроке</vt:lpstr>
      <vt:lpstr>Законы поведения</vt:lpstr>
      <vt:lpstr>МОТИВЫ «ПЛОХОГО» ПОВЕДЕНИЯ</vt:lpstr>
      <vt:lpstr>1. ПРИВЛЕЧЕНИЕ ВНИМАНИЯ</vt:lpstr>
      <vt:lpstr>МЕРЫ ЭКСТРЕННОГО РЕАГИРОВАНИЯ</vt:lpstr>
      <vt:lpstr>2. ВЛАСТЬ</vt:lpstr>
      <vt:lpstr>3. МЕСТЬ</vt:lpstr>
      <vt:lpstr>МЕРЫ ЭКСТРЕННОГО РЕАГИРОВАНИЯ</vt:lpstr>
      <vt:lpstr>4. ИЗБЕГАНИЕ НЕУДАЧ</vt:lpstr>
      <vt:lpstr>ЭКСТРЕННЫЕ МЕРЫ ВОЗДЕЙСТВИЯ:</vt:lpstr>
      <vt:lpstr>КОНСТРУИРОВАНИЕ ВЗАИМОДЕЙСТВИЯ  С НАРУШИТЕЛЕМ ДИСЦИПЛИНЫ</vt:lpstr>
      <vt:lpstr>ЗАКОНЫ ПОВЕДЕНИЯ</vt:lpstr>
      <vt:lpstr>НАКАЗАНИЕ</vt:lpstr>
      <vt:lpstr>Рекомендации:</vt:lpstr>
      <vt:lpstr>УПРАЖНЕНИЯ:</vt:lpstr>
    </vt:vector>
  </TitlesOfParts>
  <Company>Учитель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Некоторые советы, касающиеся поддержания дисциплины на уроке</dc:title>
  <dc:creator>Учитель</dc:creator>
  <cp:lastModifiedBy>Пользователь</cp:lastModifiedBy>
  <cp:revision>36</cp:revision>
  <dcterms:created xsi:type="dcterms:W3CDTF">2008-01-28T06:12:42Z</dcterms:created>
  <dcterms:modified xsi:type="dcterms:W3CDTF">2015-01-20T09:16:32Z</dcterms:modified>
</cp:coreProperties>
</file>