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75" r:id="rId6"/>
    <p:sldId id="276" r:id="rId7"/>
    <p:sldId id="261" r:id="rId8"/>
    <p:sldId id="262" r:id="rId9"/>
    <p:sldId id="267" r:id="rId10"/>
    <p:sldId id="263" r:id="rId11"/>
    <p:sldId id="264" r:id="rId12"/>
    <p:sldId id="265" r:id="rId13"/>
    <p:sldId id="266" r:id="rId14"/>
    <p:sldId id="268" r:id="rId15"/>
    <p:sldId id="269" r:id="rId16"/>
    <p:sldId id="274" r:id="rId17"/>
    <p:sldId id="270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84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C32E-845A-4B7F-A440-FDE62B3C435B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FB7E5AF-1055-43EE-862F-6996BB93C4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C32E-845A-4B7F-A440-FDE62B3C435B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E5AF-1055-43EE-862F-6996BB93C4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C32E-845A-4B7F-A440-FDE62B3C435B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E5AF-1055-43EE-862F-6996BB93C4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C32E-845A-4B7F-A440-FDE62B3C435B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FB7E5AF-1055-43EE-862F-6996BB93C4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C32E-845A-4B7F-A440-FDE62B3C435B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E5AF-1055-43EE-862F-6996BB93C4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C32E-845A-4B7F-A440-FDE62B3C435B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E5AF-1055-43EE-862F-6996BB93C4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C32E-845A-4B7F-A440-FDE62B3C435B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FB7E5AF-1055-43EE-862F-6996BB93C4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C32E-845A-4B7F-A440-FDE62B3C435B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E5AF-1055-43EE-862F-6996BB93C4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C32E-845A-4B7F-A440-FDE62B3C435B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E5AF-1055-43EE-862F-6996BB93C4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C32E-845A-4B7F-A440-FDE62B3C435B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E5AF-1055-43EE-862F-6996BB93C4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C32E-845A-4B7F-A440-FDE62B3C435B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E5AF-1055-43EE-862F-6996BB93C4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193C32E-845A-4B7F-A440-FDE62B3C435B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FB7E5AF-1055-43EE-862F-6996BB93C4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image" Target="../media/image20.pn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7143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Тема: Формула корней квадратного уравнения.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Математику нельзя изучать, наблюдая, как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  это делает сосед!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А. </a:t>
            </a:r>
            <a:r>
              <a:rPr lang="ru-RU" sz="2800" b="1" dirty="0" err="1" smtClean="0">
                <a:solidFill>
                  <a:srgbClr val="FF0000"/>
                </a:solidFill>
              </a:rPr>
              <a:t>Нивен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1.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Придумайте и запишите квадратное уравнение.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№ 5.38(5,7)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8604"/>
            <a:ext cx="8686800" cy="4525963"/>
          </a:xfrm>
        </p:spPr>
        <p:txBody>
          <a:bodyPr/>
          <a:lstStyle/>
          <a:p>
            <a:r>
              <a:rPr lang="ru-RU" b="1" dirty="0" smtClean="0"/>
              <a:t>Найди ошибку  в решении № 5.39 (7)</a:t>
            </a:r>
          </a:p>
          <a:p>
            <a:pPr>
              <a:buNone/>
            </a:pPr>
            <a:r>
              <a:rPr lang="en-US" dirty="0" smtClean="0"/>
              <a:t>- 16</a:t>
            </a:r>
            <a:r>
              <a:rPr lang="ru-RU" dirty="0" smtClean="0"/>
              <a:t>х</a:t>
            </a:r>
            <a:r>
              <a:rPr lang="ru-RU" baseline="30000" dirty="0" smtClean="0"/>
              <a:t>2</a:t>
            </a:r>
            <a:r>
              <a:rPr lang="ru-RU" dirty="0" smtClean="0"/>
              <a:t> +16х -4=0; разделим левую и правую часть уравнения на -4,получим</a:t>
            </a:r>
          </a:p>
          <a:p>
            <a:pPr lvl="1">
              <a:buNone/>
            </a:pPr>
            <a:r>
              <a:rPr lang="en-US" dirty="0" smtClean="0"/>
              <a:t>4</a:t>
            </a:r>
            <a:r>
              <a:rPr lang="ru-RU" dirty="0" smtClean="0"/>
              <a:t>х</a:t>
            </a:r>
            <a:r>
              <a:rPr lang="ru-RU" baseline="30000" dirty="0" smtClean="0"/>
              <a:t>2</a:t>
            </a:r>
            <a:r>
              <a:rPr lang="ru-RU" dirty="0" smtClean="0"/>
              <a:t>-4х+1=0; </a:t>
            </a:r>
          </a:p>
          <a:p>
            <a:pPr lvl="1">
              <a:buNone/>
            </a:pPr>
            <a:r>
              <a:rPr lang="ru-RU" dirty="0" smtClean="0"/>
              <a:t>а=4;  b=4; с=1; D= b</a:t>
            </a:r>
            <a:r>
              <a:rPr lang="ru-RU" baseline="30000" dirty="0" smtClean="0"/>
              <a:t>2</a:t>
            </a:r>
            <a:r>
              <a:rPr lang="ru-RU" dirty="0" smtClean="0"/>
              <a:t>-4ас;</a:t>
            </a:r>
          </a:p>
          <a:p>
            <a:pPr lvl="1">
              <a:buNone/>
            </a:pPr>
            <a:r>
              <a:rPr lang="ru-RU" dirty="0" smtClean="0"/>
              <a:t> D=4</a:t>
            </a:r>
            <a:r>
              <a:rPr lang="ru-RU" baseline="30000" dirty="0" smtClean="0"/>
              <a:t>2</a:t>
            </a:r>
            <a:r>
              <a:rPr lang="ru-RU" dirty="0" smtClean="0"/>
              <a:t>-4</a:t>
            </a:r>
            <a:r>
              <a:rPr lang="en-US" dirty="0" smtClean="0"/>
              <a:t>·4·1=16-16=0, 1 </a:t>
            </a:r>
            <a:r>
              <a:rPr lang="ru-RU" dirty="0" smtClean="0"/>
              <a:t>корень </a:t>
            </a:r>
            <a:r>
              <a:rPr lang="ru-RU" dirty="0" err="1" smtClean="0"/>
              <a:t>х=</a:t>
            </a:r>
            <a:r>
              <a:rPr lang="ru-RU" dirty="0" smtClean="0"/>
              <a:t>       ; </a:t>
            </a:r>
            <a:r>
              <a:rPr lang="ru-RU" dirty="0" err="1" smtClean="0"/>
              <a:t>х=</a:t>
            </a:r>
            <a:r>
              <a:rPr lang="ru-RU" dirty="0" smtClean="0"/>
              <a:t> -0,5.</a:t>
            </a:r>
          </a:p>
          <a:p>
            <a:r>
              <a:rPr lang="ru-RU" dirty="0" smtClean="0"/>
              <a:t>Ответ:-0,5.</a:t>
            </a: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786446" y="3000372"/>
          <a:ext cx="500066" cy="861225"/>
        </p:xfrm>
        <a:graphic>
          <a:graphicData uri="http://schemas.openxmlformats.org/presentationml/2006/ole">
            <p:oleObj spid="_x0000_s1029" name="Equation" r:id="rId3" imgW="228501" imgH="39352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Правильное решение: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Франсуа Виет</a:t>
            </a:r>
            <a:r>
              <a:rPr lang="ru-RU" b="1" dirty="0" smtClean="0">
                <a:solidFill>
                  <a:srgbClr val="002060"/>
                </a:solidFill>
              </a:rPr>
              <a:t> –  основоположник квадратных уравнений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3074" name="Picture 2" descr="G:\mai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1325" y="1674019"/>
            <a:ext cx="3333750" cy="42862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№5.40 (1;3)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6" name="AutoShape 42"/>
          <p:cNvSpPr>
            <a:spLocks noChangeArrowheads="1"/>
          </p:cNvSpPr>
          <p:nvPr/>
        </p:nvSpPr>
        <p:spPr bwMode="auto">
          <a:xfrm rot="-194305">
            <a:off x="4421188" y="5945188"/>
            <a:ext cx="3105150" cy="496887"/>
          </a:xfrm>
          <a:prstGeom prst="cloudCallout">
            <a:avLst>
              <a:gd name="adj1" fmla="val -143514"/>
              <a:gd name="adj2" fmla="val 18244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be-BY"/>
          </a:p>
        </p:txBody>
      </p:sp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1331913" y="333375"/>
            <a:ext cx="5545137" cy="1727200"/>
          </a:xfrm>
          <a:prstGeom prst="cloudCallout">
            <a:avLst>
              <a:gd name="adj1" fmla="val -21227"/>
              <a:gd name="adj2" fmla="val 38509"/>
            </a:avLst>
          </a:prstGeom>
          <a:solidFill>
            <a:srgbClr val="00008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be-BY"/>
          </a:p>
        </p:txBody>
      </p:sp>
      <p:sp>
        <p:nvSpPr>
          <p:cNvPr id="11274" name="Oval 10"/>
          <p:cNvSpPr>
            <a:spLocks noChangeArrowheads="1"/>
          </p:cNvSpPr>
          <p:nvPr/>
        </p:nvSpPr>
        <p:spPr bwMode="auto">
          <a:xfrm>
            <a:off x="2916238" y="1989138"/>
            <a:ext cx="144462" cy="576262"/>
          </a:xfrm>
          <a:prstGeom prst="ellipse">
            <a:avLst/>
          </a:prstGeom>
          <a:solidFill>
            <a:srgbClr val="00008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be-BY"/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3635375" y="1989138"/>
            <a:ext cx="144463" cy="576262"/>
          </a:xfrm>
          <a:prstGeom prst="ellipse">
            <a:avLst/>
          </a:prstGeom>
          <a:solidFill>
            <a:srgbClr val="00008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be-BY"/>
          </a:p>
        </p:txBody>
      </p:sp>
      <p:sp>
        <p:nvSpPr>
          <p:cNvPr id="11276" name="Oval 12"/>
          <p:cNvSpPr>
            <a:spLocks noChangeArrowheads="1"/>
          </p:cNvSpPr>
          <p:nvPr/>
        </p:nvSpPr>
        <p:spPr bwMode="auto">
          <a:xfrm>
            <a:off x="4572000" y="1268413"/>
            <a:ext cx="144463" cy="576262"/>
          </a:xfrm>
          <a:prstGeom prst="ellipse">
            <a:avLst/>
          </a:prstGeom>
          <a:solidFill>
            <a:srgbClr val="00008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be-BY"/>
          </a:p>
        </p:txBody>
      </p:sp>
      <p:sp>
        <p:nvSpPr>
          <p:cNvPr id="11277" name="Oval 13"/>
          <p:cNvSpPr>
            <a:spLocks noChangeArrowheads="1"/>
          </p:cNvSpPr>
          <p:nvPr/>
        </p:nvSpPr>
        <p:spPr bwMode="auto">
          <a:xfrm rot="20368429" flipH="1">
            <a:off x="6011863" y="1628775"/>
            <a:ext cx="144462" cy="431800"/>
          </a:xfrm>
          <a:prstGeom prst="ellipse">
            <a:avLst/>
          </a:prstGeom>
          <a:solidFill>
            <a:srgbClr val="00008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be-BY"/>
          </a:p>
        </p:txBody>
      </p:sp>
      <p:pic>
        <p:nvPicPr>
          <p:cNvPr id="11280" name="Picture 16" descr="kalendula_kopij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996" r="11684"/>
          <a:stretch>
            <a:fillRect/>
          </a:stretch>
        </p:blipFill>
        <p:spPr bwMode="auto">
          <a:xfrm>
            <a:off x="2411413" y="5048250"/>
            <a:ext cx="1296987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7" descr="kalendula_kopija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996" r="11684"/>
          <a:stretch>
            <a:fillRect/>
          </a:stretch>
        </p:blipFill>
        <p:spPr bwMode="auto">
          <a:xfrm>
            <a:off x="5003800" y="4292600"/>
            <a:ext cx="1081088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2" name="Picture 18" descr="kalendula_kopij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996" r="11684"/>
          <a:stretch>
            <a:fillRect/>
          </a:stretch>
        </p:blipFill>
        <p:spPr bwMode="auto">
          <a:xfrm>
            <a:off x="7019925" y="4941888"/>
            <a:ext cx="1296988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4" name="Picture 20" descr="kalendula_kopija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996" r="11684"/>
          <a:stretch>
            <a:fillRect/>
          </a:stretch>
        </p:blipFill>
        <p:spPr bwMode="auto">
          <a:xfrm>
            <a:off x="755650" y="4437063"/>
            <a:ext cx="938213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88" name="Oval 24"/>
          <p:cNvSpPr>
            <a:spLocks noChangeArrowheads="1"/>
          </p:cNvSpPr>
          <p:nvPr/>
        </p:nvSpPr>
        <p:spPr bwMode="auto">
          <a:xfrm>
            <a:off x="5292725" y="1196975"/>
            <a:ext cx="792163" cy="792163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be-BY"/>
          </a:p>
        </p:txBody>
      </p:sp>
      <p:sp>
        <p:nvSpPr>
          <p:cNvPr id="11289" name="Oval 25"/>
          <p:cNvSpPr>
            <a:spLocks noChangeArrowheads="1"/>
          </p:cNvSpPr>
          <p:nvPr/>
        </p:nvSpPr>
        <p:spPr bwMode="auto">
          <a:xfrm rot="1009340">
            <a:off x="5360988" y="2009775"/>
            <a:ext cx="142875" cy="1152525"/>
          </a:xfrm>
          <a:prstGeom prst="ellipse">
            <a:avLst/>
          </a:prstGeom>
          <a:solidFill>
            <a:srgbClr val="FF99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be-BY"/>
          </a:p>
        </p:txBody>
      </p:sp>
      <p:sp>
        <p:nvSpPr>
          <p:cNvPr id="11290" name="Oval 26"/>
          <p:cNvSpPr>
            <a:spLocks noChangeArrowheads="1"/>
          </p:cNvSpPr>
          <p:nvPr/>
        </p:nvSpPr>
        <p:spPr bwMode="auto">
          <a:xfrm rot="2878885">
            <a:off x="4837113" y="1681163"/>
            <a:ext cx="142875" cy="1152525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be-BY"/>
          </a:p>
        </p:txBody>
      </p:sp>
      <p:sp>
        <p:nvSpPr>
          <p:cNvPr id="11291" name="Oval 27"/>
          <p:cNvSpPr>
            <a:spLocks noChangeArrowheads="1"/>
          </p:cNvSpPr>
          <p:nvPr/>
        </p:nvSpPr>
        <p:spPr bwMode="auto">
          <a:xfrm rot="5400000">
            <a:off x="4571207" y="980281"/>
            <a:ext cx="144462" cy="1152525"/>
          </a:xfrm>
          <a:prstGeom prst="ellipse">
            <a:avLst/>
          </a:prstGeom>
          <a:solidFill>
            <a:srgbClr val="FF99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be-BY"/>
          </a:p>
        </p:txBody>
      </p:sp>
      <p:sp>
        <p:nvSpPr>
          <p:cNvPr id="11292" name="Oval 28"/>
          <p:cNvSpPr>
            <a:spLocks noChangeArrowheads="1"/>
          </p:cNvSpPr>
          <p:nvPr/>
        </p:nvSpPr>
        <p:spPr bwMode="auto">
          <a:xfrm rot="7475587">
            <a:off x="4818856" y="391319"/>
            <a:ext cx="144463" cy="1152525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be-BY"/>
          </a:p>
        </p:txBody>
      </p:sp>
      <p:sp>
        <p:nvSpPr>
          <p:cNvPr id="11293" name="Oval 29"/>
          <p:cNvSpPr>
            <a:spLocks noChangeArrowheads="1"/>
          </p:cNvSpPr>
          <p:nvPr/>
        </p:nvSpPr>
        <p:spPr bwMode="auto">
          <a:xfrm rot="10800000">
            <a:off x="5508625" y="0"/>
            <a:ext cx="142875" cy="1152525"/>
          </a:xfrm>
          <a:prstGeom prst="ellipse">
            <a:avLst/>
          </a:prstGeom>
          <a:solidFill>
            <a:srgbClr val="FF99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be-BY"/>
          </a:p>
        </p:txBody>
      </p:sp>
      <p:sp>
        <p:nvSpPr>
          <p:cNvPr id="11294" name="Oval 30"/>
          <p:cNvSpPr>
            <a:spLocks noChangeArrowheads="1"/>
          </p:cNvSpPr>
          <p:nvPr/>
        </p:nvSpPr>
        <p:spPr bwMode="auto">
          <a:xfrm rot="-8838398">
            <a:off x="6096000" y="76200"/>
            <a:ext cx="142875" cy="1152525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be-BY"/>
          </a:p>
        </p:txBody>
      </p:sp>
      <p:sp>
        <p:nvSpPr>
          <p:cNvPr id="11295" name="Oval 31"/>
          <p:cNvSpPr>
            <a:spLocks noChangeArrowheads="1"/>
          </p:cNvSpPr>
          <p:nvPr/>
        </p:nvSpPr>
        <p:spPr bwMode="auto">
          <a:xfrm rot="-7330253">
            <a:off x="6550819" y="486569"/>
            <a:ext cx="144463" cy="1152525"/>
          </a:xfrm>
          <a:prstGeom prst="ellipse">
            <a:avLst/>
          </a:prstGeom>
          <a:solidFill>
            <a:srgbClr val="FF99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be-BY"/>
          </a:p>
        </p:txBody>
      </p:sp>
      <p:sp>
        <p:nvSpPr>
          <p:cNvPr id="11296" name="Oval 32"/>
          <p:cNvSpPr>
            <a:spLocks noChangeArrowheads="1"/>
          </p:cNvSpPr>
          <p:nvPr/>
        </p:nvSpPr>
        <p:spPr bwMode="auto">
          <a:xfrm rot="-5400000">
            <a:off x="6732588" y="1052513"/>
            <a:ext cx="142875" cy="1152525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be-BY"/>
          </a:p>
        </p:txBody>
      </p:sp>
      <p:sp>
        <p:nvSpPr>
          <p:cNvPr id="11298" name="Oval 34"/>
          <p:cNvSpPr>
            <a:spLocks noChangeArrowheads="1"/>
          </p:cNvSpPr>
          <p:nvPr/>
        </p:nvSpPr>
        <p:spPr bwMode="auto">
          <a:xfrm rot="-2457754">
            <a:off x="6497638" y="1725613"/>
            <a:ext cx="142875" cy="1152525"/>
          </a:xfrm>
          <a:prstGeom prst="ellipse">
            <a:avLst/>
          </a:prstGeom>
          <a:solidFill>
            <a:srgbClr val="FF99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be-BY"/>
          </a:p>
        </p:txBody>
      </p:sp>
      <p:sp>
        <p:nvSpPr>
          <p:cNvPr id="11299" name="Oval 35"/>
          <p:cNvSpPr>
            <a:spLocks noChangeArrowheads="1"/>
          </p:cNvSpPr>
          <p:nvPr/>
        </p:nvSpPr>
        <p:spPr bwMode="auto">
          <a:xfrm rot="-717174">
            <a:off x="5938838" y="2044700"/>
            <a:ext cx="142875" cy="1152525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be-BY"/>
          </a:p>
        </p:txBody>
      </p:sp>
      <p:pic>
        <p:nvPicPr>
          <p:cNvPr id="11300" name="Picture 36">
            <a:hlinkClick r:id="" action="ppaction://media"/>
          </p:cNvPr>
          <p:cNvPicPr>
            <a:picLocks noRot="1" noChangeAspect="1" noChangeArrowheads="1"/>
          </p:cNvPicPr>
          <p:nvPr>
            <a:wavAudioFile r:embed="rId1" name="002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01" name="Picture 37" descr="rose12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 r="46591" b="41933"/>
          <a:stretch>
            <a:fillRect/>
          </a:stretch>
        </p:blipFill>
        <p:spPr bwMode="auto">
          <a:xfrm rot="9148495">
            <a:off x="4859338" y="4221163"/>
            <a:ext cx="1119187" cy="103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02" name="Picture 38" descr="rose12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</a:blip>
          <a:srcRect r="46591" b="41933"/>
          <a:stretch>
            <a:fillRect/>
          </a:stretch>
        </p:blipFill>
        <p:spPr bwMode="auto">
          <a:xfrm rot="-5814053">
            <a:off x="931863" y="4189412"/>
            <a:ext cx="1119188" cy="103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30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entr" presetSubtype="1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1000" fill="hold"/>
                                        <p:tgtEl>
                                          <p:spTgt spid="1126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1126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44444E-6 L -0.12605 0.43056 " pathEditMode="relative" rAng="0" ptsTypes="AA">
                                      <p:cBhvr>
                                        <p:cTn id="17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00" y="2150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500" fill="hold"/>
                                        <p:tgtEl>
                                          <p:spTgt spid="11274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11111E-6 L -0.06285 0.51435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00" y="2570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1000" fill="hold"/>
                                        <p:tgtEl>
                                          <p:spTgt spid="1127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500"/>
                            </p:stCondLst>
                            <p:childTnLst>
                              <p:par>
                                <p:cTn id="38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1130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500"/>
                            </p:stCondLst>
                            <p:childTnLst>
                              <p:par>
                                <p:cTn id="44" presetID="10" presetClass="entr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1000" fill="hold"/>
                                        <p:tgtEl>
                                          <p:spTgt spid="1128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85185E-6 L 0.09462 0.49375 " pathEditMode="relative" rAng="0" ptsTypes="AA">
                                      <p:cBhvr>
                                        <p:cTn id="54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00" y="2470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1000" fill="hold"/>
                                        <p:tgtEl>
                                          <p:spTgt spid="11276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3500"/>
                            </p:stCondLst>
                            <p:childTnLst>
                              <p:par>
                                <p:cTn id="58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45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1000" fill="hold"/>
                                        <p:tgtEl>
                                          <p:spTgt spid="112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6500"/>
                            </p:stCondLst>
                            <p:childTnLst>
                              <p:par>
                                <p:cTn id="7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 L 0.16545 0.55648 " pathEditMode="relative" rAng="0" ptsTypes="AA">
                                      <p:cBhvr>
                                        <p:cTn id="73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0" y="27800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5" dur="1000" fill="hold"/>
                                        <p:tgtEl>
                                          <p:spTgt spid="11277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7500"/>
                            </p:stCondLst>
                            <p:childTnLst>
                              <p:par>
                                <p:cTn id="77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8500"/>
                            </p:stCondLst>
                            <p:childTnLst>
                              <p:par>
                                <p:cTn id="81" presetID="10" presetClass="entr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25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3500"/>
                            </p:stCondLst>
                            <p:childTnLst>
                              <p:par>
                                <p:cTn id="89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0" dur="2000" fill="hold"/>
                                        <p:tgtEl>
                                          <p:spTgt spid="11266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5500"/>
                            </p:stCondLst>
                            <p:childTnLst>
                              <p:par>
                                <p:cTn id="92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6500"/>
                            </p:stCondLst>
                            <p:childTnLst>
                              <p:par>
                                <p:cTn id="96" presetID="10" presetClass="entr" presetSubtype="0" repeatCount="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0" presetID="10" presetClass="entr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25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3500"/>
                            </p:stCondLst>
                            <p:childTnLst>
                              <p:par>
                                <p:cTn id="108" presetID="10" presetClass="entr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55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6500"/>
                            </p:stCondLst>
                            <p:childTnLst>
                              <p:par>
                                <p:cTn id="116" presetID="10" presetClass="entr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385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9500"/>
                            </p:stCondLst>
                            <p:childTnLst>
                              <p:par>
                                <p:cTn id="124" presetID="10" presetClass="entr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1500"/>
                            </p:stCondLst>
                            <p:childTnLst>
                              <p:par>
                                <p:cTn id="1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42500"/>
                            </p:stCondLst>
                            <p:childTnLst>
                              <p:par>
                                <p:cTn id="132" presetID="10" presetClass="entr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44500"/>
                            </p:stCondLst>
                            <p:childTnLst>
                              <p:par>
                                <p:cTn id="1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0" dur="2000" fill="hold"/>
                                        <p:tgtEl>
                                          <p:spTgt spid="11306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46500"/>
                            </p:stCondLst>
                            <p:childTnLst>
                              <p:par>
                                <p:cTn id="142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3000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3000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49500"/>
                            </p:stCondLst>
                            <p:childTnLst>
                              <p:par>
                                <p:cTn id="147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3000" fill="hold"/>
                                        <p:tgtEl>
                                          <p:spTgt spid="11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3000" fill="hold"/>
                                        <p:tgtEl>
                                          <p:spTgt spid="11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2500"/>
                            </p:stCondLst>
                            <p:childTnLst>
                              <p:par>
                                <p:cTn id="15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07407E-6 L 0.21094 0.12848 " pathEditMode="relative" rAng="0" ptsTypes="AA">
                                      <p:cBhvr>
                                        <p:cTn id="153" dur="3000" fill="hold"/>
                                        <p:tgtEl>
                                          <p:spTgt spid="113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00" y="6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5500"/>
                            </p:stCondLst>
                            <p:childTnLst>
                              <p:par>
                                <p:cTn id="15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11111E-6 L 0.24601 0.14491 " pathEditMode="relative" rAng="0" ptsTypes="AA">
                                      <p:cBhvr>
                                        <p:cTn id="156" dur="3000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00" y="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57" repeatCount="2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300"/>
                </p:tgtEl>
              </p:cMediaNode>
            </p:audio>
          </p:childTnLst>
        </p:cTn>
      </p:par>
    </p:tnLst>
    <p:bldLst>
      <p:bldP spid="11306" grpId="0" animBg="1"/>
      <p:bldP spid="11306" grpId="1" animBg="1"/>
      <p:bldP spid="11306" grpId="2" animBg="1"/>
      <p:bldP spid="11266" grpId="0" animBg="1"/>
      <p:bldP spid="11266" grpId="1"/>
      <p:bldP spid="11266" grpId="2" animBg="1"/>
      <p:bldP spid="11274" grpId="0" animBg="1"/>
      <p:bldP spid="11274" grpId="1" animBg="1"/>
      <p:bldP spid="11274" grpId="2" animBg="1"/>
      <p:bldP spid="11274" grpId="3" animBg="1"/>
      <p:bldP spid="11275" grpId="0" animBg="1"/>
      <p:bldP spid="11275" grpId="1" animBg="1"/>
      <p:bldP spid="11275" grpId="2" animBg="1"/>
      <p:bldP spid="11275" grpId="3" animBg="1"/>
      <p:bldP spid="11276" grpId="0" animBg="1"/>
      <p:bldP spid="11276" grpId="1" animBg="1"/>
      <p:bldP spid="11276" grpId="2" animBg="1"/>
      <p:bldP spid="11276" grpId="3" animBg="1"/>
      <p:bldP spid="11277" grpId="0" animBg="1"/>
      <p:bldP spid="11277" grpId="1" animBg="1"/>
      <p:bldP spid="11277" grpId="2" animBg="1"/>
      <p:bldP spid="11277" grpId="3" animBg="1"/>
      <p:bldP spid="11288" grpId="0" animBg="1"/>
      <p:bldP spid="11289" grpId="0" animBg="1"/>
      <p:bldP spid="11290" grpId="0" animBg="1"/>
      <p:bldP spid="11291" grpId="0" animBg="1"/>
      <p:bldP spid="11292" grpId="0" animBg="1"/>
      <p:bldP spid="11293" grpId="0" animBg="1"/>
      <p:bldP spid="11294" grpId="0" animBg="1"/>
      <p:bldP spid="11295" grpId="0" animBg="1"/>
      <p:bldP spid="11296" grpId="0" animBg="1"/>
      <p:bldP spid="11298" grpId="0" animBg="1"/>
      <p:bldP spid="1129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в парах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143116"/>
            <a:ext cx="5910274" cy="8382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Домашнее задание </a:t>
            </a:r>
            <a:br>
              <a:rPr lang="ru-RU" b="1" dirty="0" smtClean="0"/>
            </a:br>
            <a:r>
              <a:rPr lang="ru-RU" b="1" dirty="0" smtClean="0"/>
              <a:t>№  5.38(чёт),5.40(чёт)   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1071546"/>
            <a:ext cx="685804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«</a:t>
            </a:r>
            <a:r>
              <a:rPr lang="ru-RU" sz="4000" b="1" dirty="0" smtClean="0">
                <a:solidFill>
                  <a:srgbClr val="FF0000"/>
                </a:solidFill>
              </a:rPr>
              <a:t>З</a:t>
            </a:r>
            <a:r>
              <a:rPr lang="ru-RU" sz="4000" dirty="0" smtClean="0"/>
              <a:t>наю»</a:t>
            </a:r>
            <a:r>
              <a:rPr lang="en-US" sz="4000" dirty="0" smtClean="0"/>
              <a:t>		</a:t>
            </a:r>
          </a:p>
          <a:p>
            <a:r>
              <a:rPr lang="ru-RU" sz="4000" dirty="0" smtClean="0"/>
              <a:t>«</a:t>
            </a:r>
            <a:r>
              <a:rPr lang="ru-RU" sz="4000" b="1" dirty="0" smtClean="0">
                <a:solidFill>
                  <a:srgbClr val="FF0000"/>
                </a:solidFill>
              </a:rPr>
              <a:t>Х</a:t>
            </a:r>
            <a:r>
              <a:rPr lang="ru-RU" sz="4000" dirty="0" smtClean="0"/>
              <a:t>очу знать»</a:t>
            </a:r>
            <a:r>
              <a:rPr lang="en-US" sz="4000" dirty="0" smtClean="0"/>
              <a:t>		</a:t>
            </a:r>
          </a:p>
          <a:p>
            <a:r>
              <a:rPr lang="ru-RU" sz="4000" dirty="0" smtClean="0"/>
              <a:t>«</a:t>
            </a:r>
            <a:r>
              <a:rPr lang="ru-RU" sz="4000" b="1" dirty="0" smtClean="0">
                <a:solidFill>
                  <a:srgbClr val="FF0000"/>
                </a:solidFill>
              </a:rPr>
              <a:t>У</a:t>
            </a:r>
            <a:r>
              <a:rPr lang="ru-RU" sz="4000" dirty="0" smtClean="0"/>
              <a:t>знаю»	 </a:t>
            </a:r>
            <a:r>
              <a:rPr lang="en-US" sz="4000" dirty="0" smtClean="0"/>
              <a:t>		</a:t>
            </a:r>
          </a:p>
          <a:p>
            <a:r>
              <a:rPr lang="ru-RU" sz="4000" b="1" dirty="0" smtClean="0">
                <a:solidFill>
                  <a:srgbClr val="FF0000"/>
                </a:solidFill>
              </a:rPr>
              <a:t>О</a:t>
            </a:r>
            <a:r>
              <a:rPr lang="ru-RU" sz="4000" dirty="0" smtClean="0"/>
              <a:t>цените свою деятельность на уроке</a:t>
            </a:r>
            <a:r>
              <a:rPr lang="en-US" sz="4000" dirty="0" smtClean="0"/>
              <a:t>	</a:t>
            </a:r>
            <a:r>
              <a:rPr lang="en-US" dirty="0" smtClean="0"/>
              <a:t>	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Проверка домашнего задания.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№5.36(</a:t>
            </a:r>
            <a:r>
              <a:rPr lang="ru-RU" dirty="0" smtClean="0"/>
              <a:t>чёт).</a:t>
            </a:r>
          </a:p>
          <a:p>
            <a:r>
              <a:rPr lang="en-US" dirty="0" smtClean="0"/>
              <a:t> 2)D=-4˂0,</a:t>
            </a:r>
            <a:r>
              <a:rPr lang="ru-RU" dirty="0" smtClean="0"/>
              <a:t>уравнение корней не имеет.</a:t>
            </a:r>
          </a:p>
          <a:p>
            <a:r>
              <a:rPr lang="en-US" dirty="0" smtClean="0"/>
              <a:t>4) D=145˃0, </a:t>
            </a:r>
            <a:r>
              <a:rPr lang="ru-RU" dirty="0" smtClean="0"/>
              <a:t>уравнение имеет 2 корня.</a:t>
            </a:r>
          </a:p>
          <a:p>
            <a:r>
              <a:rPr lang="en-US" dirty="0" smtClean="0"/>
              <a:t>6) D=81˃0, </a:t>
            </a:r>
            <a:r>
              <a:rPr lang="ru-RU" dirty="0" smtClean="0"/>
              <a:t>уравнение имеет 2 корня.</a:t>
            </a:r>
          </a:p>
          <a:p>
            <a:r>
              <a:rPr lang="en-US" dirty="0" smtClean="0"/>
              <a:t>8) D= - </a:t>
            </a:r>
            <a:r>
              <a:rPr lang="ru-RU" dirty="0" smtClean="0"/>
              <a:t>23</a:t>
            </a:r>
            <a:r>
              <a:rPr lang="en-US" dirty="0" smtClean="0"/>
              <a:t>˂</a:t>
            </a:r>
            <a:r>
              <a:rPr lang="ru-RU" dirty="0" smtClean="0"/>
              <a:t>0, уравнение корней не имеет.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686800" cy="6215082"/>
          </a:xfrm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 №5.39.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4)5</a:t>
            </a:r>
            <a:r>
              <a:rPr lang="ru-RU" dirty="0" smtClean="0">
                <a:solidFill>
                  <a:schemeClr val="tx1"/>
                </a:solidFill>
              </a:rPr>
              <a:t>х</a:t>
            </a:r>
            <a:r>
              <a:rPr lang="ru-RU" baseline="30000" dirty="0" smtClean="0">
                <a:solidFill>
                  <a:schemeClr val="tx1"/>
                </a:solidFill>
              </a:rPr>
              <a:t>2</a:t>
            </a:r>
            <a:r>
              <a:rPr lang="ru-RU" dirty="0" smtClean="0">
                <a:solidFill>
                  <a:schemeClr val="tx1"/>
                </a:solidFill>
              </a:rPr>
              <a:t>-9х-2=0,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D=(-9)</a:t>
            </a:r>
            <a:r>
              <a:rPr lang="en-US" baseline="30000" dirty="0" smtClean="0">
                <a:solidFill>
                  <a:schemeClr val="tx1"/>
                </a:solidFill>
              </a:rPr>
              <a:t>2</a:t>
            </a:r>
            <a:r>
              <a:rPr lang="ru-RU" dirty="0" smtClean="0">
                <a:solidFill>
                  <a:schemeClr val="tx1"/>
                </a:solidFill>
              </a:rPr>
              <a:t>-</a:t>
            </a:r>
            <a:r>
              <a:rPr lang="en-US" dirty="0" smtClean="0">
                <a:solidFill>
                  <a:schemeClr val="tx1"/>
                </a:solidFill>
              </a:rPr>
              <a:t>4·5·(-2)=81+40=121=11</a:t>
            </a:r>
            <a:r>
              <a:rPr lang="en-US" baseline="30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                  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                 ;    х</a:t>
            </a:r>
            <a:r>
              <a:rPr lang="ru-RU" sz="21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=-0,2;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                    ;    х</a:t>
            </a:r>
            <a:r>
              <a:rPr lang="ru-RU" baseline="-25000" dirty="0" smtClean="0">
                <a:solidFill>
                  <a:schemeClr val="tx1"/>
                </a:solidFill>
              </a:rPr>
              <a:t>2</a:t>
            </a:r>
            <a:r>
              <a:rPr lang="ru-RU" dirty="0" smtClean="0">
                <a:solidFill>
                  <a:schemeClr val="tx1"/>
                </a:solidFill>
              </a:rPr>
              <a:t>  =2.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Ответ: -0,2;  2.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5)-2</a:t>
            </a:r>
            <a:r>
              <a:rPr lang="ru-RU" dirty="0" smtClean="0">
                <a:solidFill>
                  <a:schemeClr val="tx1"/>
                </a:solidFill>
              </a:rPr>
              <a:t>х</a:t>
            </a:r>
            <a:r>
              <a:rPr lang="ru-RU" baseline="30000" dirty="0" smtClean="0">
                <a:solidFill>
                  <a:schemeClr val="tx1"/>
                </a:solidFill>
              </a:rPr>
              <a:t>2</a:t>
            </a:r>
            <a:r>
              <a:rPr lang="ru-RU" dirty="0" smtClean="0">
                <a:solidFill>
                  <a:schemeClr val="tx1"/>
                </a:solidFill>
              </a:rPr>
              <a:t>+15х-7=0;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2х</a:t>
            </a:r>
            <a:r>
              <a:rPr lang="ru-RU" baseline="30000" dirty="0" smtClean="0">
                <a:solidFill>
                  <a:schemeClr val="tx1"/>
                </a:solidFill>
              </a:rPr>
              <a:t>2</a:t>
            </a:r>
            <a:r>
              <a:rPr lang="ru-RU" dirty="0" smtClean="0">
                <a:solidFill>
                  <a:schemeClr val="tx1"/>
                </a:solidFill>
              </a:rPr>
              <a:t>-15х+7=0;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D=(-15)</a:t>
            </a:r>
            <a:r>
              <a:rPr lang="en-US" baseline="30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-4·2·7=225-56=169=13</a:t>
            </a:r>
            <a:r>
              <a:rPr lang="en-US" baseline="30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х</a:t>
            </a:r>
            <a:r>
              <a:rPr lang="ru-RU" sz="21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=0,5; </a:t>
            </a:r>
            <a:r>
              <a:rPr lang="ru-RU" dirty="0" smtClean="0">
                <a:solidFill>
                  <a:schemeClr val="tx1"/>
                </a:solidFill>
              </a:rPr>
              <a:t>х</a:t>
            </a:r>
            <a:r>
              <a:rPr lang="ru-RU" baseline="-25000" dirty="0" smtClean="0">
                <a:solidFill>
                  <a:schemeClr val="tx1"/>
                </a:solidFill>
              </a:rPr>
              <a:t>2</a:t>
            </a:r>
            <a:r>
              <a:rPr lang="ru-RU" dirty="0" smtClean="0">
                <a:solidFill>
                  <a:schemeClr val="tx1"/>
                </a:solidFill>
              </a:rPr>
              <a:t>=7.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Ответ: 0,5;  7.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928662" y="2214554"/>
          <a:ext cx="1357322" cy="793906"/>
        </p:xfrm>
        <a:graphic>
          <a:graphicData uri="http://schemas.openxmlformats.org/presentationml/2006/ole">
            <p:oleObj spid="_x0000_s5127" name="Equation" r:id="rId3" imgW="672808" imgH="393529" progId="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000100" y="3214686"/>
          <a:ext cx="1285884" cy="738193"/>
        </p:xfrm>
        <a:graphic>
          <a:graphicData uri="http://schemas.openxmlformats.org/presentationml/2006/ole">
            <p:oleObj spid="_x0000_s5128" name="Equation" r:id="rId4" imgW="685800" imgH="393700" progId="">
              <p:embed/>
            </p:oleObj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устно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4429124" y="2197100"/>
          <a:ext cx="879476" cy="198438"/>
        </p:xfrm>
        <a:graphic>
          <a:graphicData uri="http://schemas.openxmlformats.org/presentationml/2006/ole">
            <p:oleObj spid="_x0000_s23568" name="Equation" r:id="rId3" imgW="435285" imgH="677109" progId="">
              <p:embed/>
            </p:oleObj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2928926" y="3857628"/>
          <a:ext cx="1143007" cy="822966"/>
        </p:xfrm>
        <a:graphic>
          <a:graphicData uri="http://schemas.openxmlformats.org/presentationml/2006/ole">
            <p:oleObj spid="_x0000_s23569" name="Equation" r:id="rId4" imgW="317362" imgH="228501" progId="">
              <p:embed/>
            </p:oleObj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3000364" y="1214422"/>
          <a:ext cx="928694" cy="830937"/>
        </p:xfrm>
        <a:graphic>
          <a:graphicData uri="http://schemas.openxmlformats.org/presentationml/2006/ole">
            <p:oleObj spid="_x0000_s23570" name="Equation" r:id="rId5" imgW="241091" imgH="215713" progId="">
              <p:embed/>
            </p:oleObj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3000364" y="4786322"/>
          <a:ext cx="1071570" cy="665112"/>
        </p:xfrm>
        <a:graphic>
          <a:graphicData uri="http://schemas.openxmlformats.org/presentationml/2006/ole">
            <p:oleObj spid="_x0000_s23571" name="Equation" r:id="rId6" imgW="368300" imgH="228600" progId="">
              <p:embed/>
            </p:oleObj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3071802" y="2000240"/>
          <a:ext cx="857256" cy="688662"/>
        </p:xfrm>
        <a:graphic>
          <a:graphicData uri="http://schemas.openxmlformats.org/presentationml/2006/ole">
            <p:oleObj spid="_x0000_s23572" name="Equation" r:id="rId7" imgW="317362" imgH="228501" progId="">
              <p:embed/>
            </p:oleObj>
          </a:graphicData>
        </a:graphic>
      </p:graphicFrame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3000364" y="5643578"/>
          <a:ext cx="1218648" cy="714380"/>
        </p:xfrm>
        <a:graphic>
          <a:graphicData uri="http://schemas.openxmlformats.org/presentationml/2006/ole">
            <p:oleObj spid="_x0000_s23573" name="Equation" r:id="rId8" imgW="368140" imgH="215806" progId="">
              <p:embed/>
            </p:oleObj>
          </a:graphicData>
        </a:graphic>
      </p:graphicFrame>
      <p:graphicFrame>
        <p:nvGraphicFramePr>
          <p:cNvPr id="23560" name="Object 8"/>
          <p:cNvGraphicFramePr>
            <a:graphicFrameLocks noChangeAspect="1"/>
          </p:cNvGraphicFramePr>
          <p:nvPr/>
        </p:nvGraphicFramePr>
        <p:xfrm>
          <a:off x="3071802" y="2928934"/>
          <a:ext cx="785818" cy="740913"/>
        </p:xfrm>
        <a:graphic>
          <a:graphicData uri="http://schemas.openxmlformats.org/presentationml/2006/ole">
            <p:oleObj spid="_x0000_s23574" name="Equation" r:id="rId9" imgW="317362" imgH="22850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КАКОГО ВИДА УРАВНЕНИЕ НАЗЫВАЮТ КВАДРАТНЫМ?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Устно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686800" cy="4525963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1. </a:t>
            </a:r>
            <a:r>
              <a:rPr lang="ru-RU" b="1" dirty="0" smtClean="0">
                <a:solidFill>
                  <a:schemeClr val="tx1"/>
                </a:solidFill>
              </a:rPr>
              <a:t>Назовите </a:t>
            </a:r>
            <a:r>
              <a:rPr lang="ru-RU" b="1" i="1" dirty="0" smtClean="0">
                <a:solidFill>
                  <a:schemeClr val="tx1"/>
                </a:solidFill>
              </a:rPr>
              <a:t>а, </a:t>
            </a:r>
            <a:r>
              <a:rPr lang="ru-RU" b="1" i="1" dirty="0" err="1" smtClean="0">
                <a:solidFill>
                  <a:schemeClr val="tx1"/>
                </a:solidFill>
              </a:rPr>
              <a:t>b,с</a:t>
            </a:r>
            <a:r>
              <a:rPr lang="ru-RU" b="1" i="1" dirty="0" smtClean="0">
                <a:solidFill>
                  <a:schemeClr val="tx1"/>
                </a:solidFill>
              </a:rPr>
              <a:t>  в квадратном  уравнении   3x</a:t>
            </a:r>
            <a:r>
              <a:rPr lang="ru-RU" b="1" i="1" baseline="30000" dirty="0" smtClean="0">
                <a:solidFill>
                  <a:schemeClr val="tx1"/>
                </a:solidFill>
              </a:rPr>
              <a:t>2</a:t>
            </a:r>
            <a:r>
              <a:rPr lang="ru-RU" b="1" i="1" dirty="0" smtClean="0">
                <a:solidFill>
                  <a:schemeClr val="tx1"/>
                </a:solidFill>
              </a:rPr>
              <a:t> + 4x + 20 = 0, </a:t>
            </a:r>
          </a:p>
          <a:p>
            <a:r>
              <a:rPr lang="ru-RU" b="1" i="1" dirty="0" smtClean="0">
                <a:solidFill>
                  <a:schemeClr val="tx1"/>
                </a:solidFill>
              </a:rPr>
              <a:t>x</a:t>
            </a:r>
            <a:r>
              <a:rPr lang="ru-RU" b="1" i="1" baseline="30000" dirty="0" smtClean="0">
                <a:solidFill>
                  <a:schemeClr val="tx1"/>
                </a:solidFill>
              </a:rPr>
              <a:t>2</a:t>
            </a:r>
            <a:r>
              <a:rPr lang="ru-RU" b="1" i="1" dirty="0" smtClean="0">
                <a:solidFill>
                  <a:schemeClr val="tx1"/>
                </a:solidFill>
              </a:rPr>
              <a:t> - 8x + 15 = 0, </a:t>
            </a:r>
          </a:p>
          <a:p>
            <a:r>
              <a:rPr lang="ru-RU" b="1" i="1" dirty="0" smtClean="0">
                <a:solidFill>
                  <a:schemeClr val="tx1"/>
                </a:solidFill>
              </a:rPr>
              <a:t>2х</a:t>
            </a:r>
            <a:r>
              <a:rPr lang="ru-RU" b="1" i="1" baseline="30000" dirty="0" smtClean="0">
                <a:solidFill>
                  <a:schemeClr val="tx1"/>
                </a:solidFill>
              </a:rPr>
              <a:t>2</a:t>
            </a:r>
            <a:r>
              <a:rPr lang="ru-RU" b="1" i="1" dirty="0" smtClean="0">
                <a:solidFill>
                  <a:schemeClr val="tx1"/>
                </a:solidFill>
              </a:rPr>
              <a:t>-9=0, </a:t>
            </a:r>
          </a:p>
          <a:p>
            <a:r>
              <a:rPr lang="ru-RU" b="1" i="1" dirty="0" smtClean="0">
                <a:solidFill>
                  <a:schemeClr val="tx1"/>
                </a:solidFill>
              </a:rPr>
              <a:t>9х</a:t>
            </a:r>
            <a:r>
              <a:rPr lang="ru-RU" b="1" i="1" baseline="30000" dirty="0" smtClean="0">
                <a:solidFill>
                  <a:schemeClr val="tx1"/>
                </a:solidFill>
              </a:rPr>
              <a:t>2</a:t>
            </a:r>
            <a:r>
              <a:rPr lang="ru-RU" b="1" i="1" dirty="0" smtClean="0">
                <a:solidFill>
                  <a:schemeClr val="tx1"/>
                </a:solidFill>
              </a:rPr>
              <a:t>=0, </a:t>
            </a:r>
          </a:p>
          <a:p>
            <a:r>
              <a:rPr lang="ru-RU" b="1" i="1" dirty="0" smtClean="0">
                <a:solidFill>
                  <a:schemeClr val="tx1"/>
                </a:solidFill>
              </a:rPr>
              <a:t>6х</a:t>
            </a:r>
            <a:r>
              <a:rPr lang="ru-RU" b="1" i="1" baseline="30000" dirty="0" smtClean="0">
                <a:solidFill>
                  <a:schemeClr val="tx1"/>
                </a:solidFill>
              </a:rPr>
              <a:t>2</a:t>
            </a:r>
            <a:r>
              <a:rPr lang="ru-RU" b="1" i="1" dirty="0" smtClean="0">
                <a:solidFill>
                  <a:schemeClr val="tx1"/>
                </a:solidFill>
              </a:rPr>
              <a:t>-3х=0.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2.</a:t>
            </a:r>
            <a:r>
              <a:rPr lang="ru-RU" b="1" dirty="0" smtClean="0">
                <a:solidFill>
                  <a:schemeClr val="tx1"/>
                </a:solidFill>
              </a:rPr>
              <a:t>Назовите неполные квадратные уравнения.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Дискриминант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ru-RU" dirty="0" smtClean="0"/>
              <a:t>В  квадратном уравнении D  &lt; 0? Что можно сказать о корнях  этого уравнениях?</a:t>
            </a:r>
          </a:p>
          <a:p>
            <a:r>
              <a:rPr lang="en-US" dirty="0" smtClean="0"/>
              <a:t>4.  </a:t>
            </a:r>
            <a:r>
              <a:rPr lang="ru-RU" dirty="0" smtClean="0"/>
              <a:t>В  квадратном уравнении  D= 0?  Что можно сказать о корнях  этого уравнения?</a:t>
            </a:r>
          </a:p>
          <a:p>
            <a:r>
              <a:rPr lang="en-US" dirty="0" smtClean="0"/>
              <a:t>5. </a:t>
            </a:r>
            <a:r>
              <a:rPr lang="ru-RU" dirty="0" smtClean="0"/>
              <a:t>В  квадратном уравнении  D&gt; 0?  Что можно сказать о корнях  этого уравнения?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1) </a:t>
            </a:r>
            <a:r>
              <a:rPr lang="en-US" b="1" i="1" dirty="0" smtClean="0">
                <a:solidFill>
                  <a:schemeClr val="tx1"/>
                </a:solidFill>
              </a:rPr>
              <a:t>D&gt;0, 2</a:t>
            </a:r>
            <a:r>
              <a:rPr lang="ru-RU" b="1" i="1" dirty="0" smtClean="0">
                <a:solidFill>
                  <a:schemeClr val="tx1"/>
                </a:solidFill>
              </a:rPr>
              <a:t> корня</a:t>
            </a:r>
          </a:p>
          <a:p>
            <a:endParaRPr lang="ru-RU" i="1" dirty="0" smtClean="0"/>
          </a:p>
          <a:p>
            <a:endParaRPr lang="ru-RU" i="1" dirty="0" smtClean="0"/>
          </a:p>
          <a:p>
            <a:endParaRPr lang="ru-RU" i="1" dirty="0" smtClean="0"/>
          </a:p>
          <a:p>
            <a:r>
              <a:rPr lang="ru-RU" b="1" i="1" dirty="0" smtClean="0">
                <a:solidFill>
                  <a:schemeClr val="tx1"/>
                </a:solidFill>
              </a:rPr>
              <a:t>2)</a:t>
            </a:r>
            <a:r>
              <a:rPr lang="en-US" b="1" i="1" dirty="0" smtClean="0">
                <a:solidFill>
                  <a:schemeClr val="tx1"/>
                </a:solidFill>
              </a:rPr>
              <a:t> D</a:t>
            </a:r>
            <a:r>
              <a:rPr lang="ru-RU" b="1" i="1" dirty="0" smtClean="0">
                <a:solidFill>
                  <a:schemeClr val="tx1"/>
                </a:solidFill>
              </a:rPr>
              <a:t>=</a:t>
            </a:r>
            <a:r>
              <a:rPr lang="en-US" b="1" i="1" dirty="0" smtClean="0">
                <a:solidFill>
                  <a:schemeClr val="tx1"/>
                </a:solidFill>
              </a:rPr>
              <a:t>0</a:t>
            </a:r>
            <a:r>
              <a:rPr lang="ru-RU" b="1" i="1" dirty="0" smtClean="0">
                <a:solidFill>
                  <a:schemeClr val="tx1"/>
                </a:solidFill>
              </a:rPr>
              <a:t>, 1 корень</a:t>
            </a:r>
          </a:p>
          <a:p>
            <a:endParaRPr lang="ru-RU" i="1" dirty="0" smtClean="0"/>
          </a:p>
          <a:p>
            <a:r>
              <a:rPr lang="ru-RU" b="1" i="1" dirty="0" smtClean="0">
                <a:solidFill>
                  <a:schemeClr val="tx1"/>
                </a:solidFill>
              </a:rPr>
              <a:t>3) </a:t>
            </a:r>
            <a:r>
              <a:rPr lang="en-US" b="1" i="1" dirty="0" smtClean="0">
                <a:solidFill>
                  <a:schemeClr val="tx1"/>
                </a:solidFill>
              </a:rPr>
              <a:t>D&lt;0 </a:t>
            </a:r>
            <a:r>
              <a:rPr lang="ru-RU" b="1" i="1" dirty="0" smtClean="0">
                <a:solidFill>
                  <a:schemeClr val="tx1"/>
                </a:solidFill>
              </a:rPr>
              <a:t>корней нет</a:t>
            </a:r>
            <a:endParaRPr lang="ru-RU" b="1" i="1" dirty="0">
              <a:solidFill>
                <a:schemeClr val="tx1"/>
              </a:solidFill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214414" y="428604"/>
          <a:ext cx="5143536" cy="1285884"/>
        </p:xfrm>
        <a:graphic>
          <a:graphicData uri="http://schemas.openxmlformats.org/presentationml/2006/ole">
            <p:oleObj spid="_x0000_s2059" name="Equation" r:id="rId3" imgW="812447" imgH="203112" progId="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214414" y="2357430"/>
          <a:ext cx="2678925" cy="1214446"/>
        </p:xfrm>
        <a:graphic>
          <a:graphicData uri="http://schemas.openxmlformats.org/presentationml/2006/ole">
            <p:oleObj spid="_x0000_s2060" name="Equation" r:id="rId4" imgW="952087" imgH="431613" progId="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4214810" y="3571876"/>
          <a:ext cx="1428760" cy="1326956"/>
        </p:xfrm>
        <a:graphic>
          <a:graphicData uri="http://schemas.openxmlformats.org/presentationml/2006/ole">
            <p:oleObj spid="_x0000_s2061" name="Equation" r:id="rId5" imgW="469696" imgH="39352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265</TotalTime>
  <Words>344</Words>
  <Application>Microsoft Office PowerPoint</Application>
  <PresentationFormat>Экран (4:3)</PresentationFormat>
  <Paragraphs>63</Paragraphs>
  <Slides>18</Slides>
  <Notes>0</Notes>
  <HiddenSlides>0</HiddenSlides>
  <MMClips>1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Трек</vt:lpstr>
      <vt:lpstr>Equation</vt:lpstr>
      <vt:lpstr>Тема: Формула корней квадратного уравнения. </vt:lpstr>
      <vt:lpstr>Слайд 2</vt:lpstr>
      <vt:lpstr>Проверка домашнего задания.</vt:lpstr>
      <vt:lpstr>Слайд 4</vt:lpstr>
      <vt:lpstr>устно</vt:lpstr>
      <vt:lpstr>Слайд 6</vt:lpstr>
      <vt:lpstr>Устно</vt:lpstr>
      <vt:lpstr>Дискриминант</vt:lpstr>
      <vt:lpstr>Слайд 9</vt:lpstr>
      <vt:lpstr>Задание 1.</vt:lpstr>
      <vt:lpstr>Решение № 5.38(5,7)</vt:lpstr>
      <vt:lpstr>Слайд 12</vt:lpstr>
      <vt:lpstr>Правильное решение:</vt:lpstr>
      <vt:lpstr>Франсуа Виет –  основоположник квадратных уравнений</vt:lpstr>
      <vt:lpstr>Решение №5.40 (1;3)</vt:lpstr>
      <vt:lpstr>Слайд 16</vt:lpstr>
      <vt:lpstr>Работа в парах </vt:lpstr>
      <vt:lpstr>Домашнее задание  №  5.38(чёт),5.40(чёт)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Borbet</cp:lastModifiedBy>
  <cp:revision>22</cp:revision>
  <dcterms:created xsi:type="dcterms:W3CDTF">2014-02-17T16:13:54Z</dcterms:created>
  <dcterms:modified xsi:type="dcterms:W3CDTF">2014-03-05T07:32:53Z</dcterms:modified>
</cp:coreProperties>
</file>