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1" r:id="rId8"/>
    <p:sldId id="262" r:id="rId9"/>
    <p:sldId id="267" r:id="rId10"/>
    <p:sldId id="263" r:id="rId11"/>
    <p:sldId id="264" r:id="rId12"/>
    <p:sldId id="265" r:id="rId13"/>
    <p:sldId id="266" r:id="rId14"/>
    <p:sldId id="268" r:id="rId15"/>
    <p:sldId id="269" r:id="rId16"/>
    <p:sldId id="274" r:id="rId17"/>
    <p:sldId id="270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93C32E-845A-4B7F-A440-FDE62B3C435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B7E5AF-1055-43EE-862F-6996BB93C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Формула корней квадратного уравнения.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Математику нельзя изучать, наблюдая, как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это делает сосед!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А. </a:t>
            </a:r>
            <a:r>
              <a:rPr lang="ru-RU" sz="2800" b="1" dirty="0" err="1" smtClean="0">
                <a:solidFill>
                  <a:srgbClr val="FF0000"/>
                </a:solidFill>
              </a:rPr>
              <a:t>Нивен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Придумайте и запишите квадратное уравнение.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№ 5.38(5,7)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686800" cy="4525963"/>
          </a:xfrm>
        </p:spPr>
        <p:txBody>
          <a:bodyPr/>
          <a:lstStyle/>
          <a:p>
            <a:r>
              <a:rPr lang="ru-RU" b="1" dirty="0" smtClean="0"/>
              <a:t>Найди ошибку  в решении № 5.39 (7)</a:t>
            </a:r>
          </a:p>
          <a:p>
            <a:pPr>
              <a:buNone/>
            </a:pPr>
            <a:r>
              <a:rPr lang="en-US" dirty="0" smtClean="0"/>
              <a:t>- 16</a:t>
            </a: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 +16х -4=0; разделим левую и правую часть уравнения на -4,получим</a:t>
            </a:r>
          </a:p>
          <a:p>
            <a:pPr lvl="1">
              <a:buNone/>
            </a:pPr>
            <a:r>
              <a:rPr lang="en-US" dirty="0" smtClean="0"/>
              <a:t>4</a:t>
            </a: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-4х+1=0; </a:t>
            </a:r>
          </a:p>
          <a:p>
            <a:pPr lvl="1">
              <a:buNone/>
            </a:pPr>
            <a:r>
              <a:rPr lang="ru-RU" dirty="0" smtClean="0"/>
              <a:t>а=4;  b=4; с=1; D= b</a:t>
            </a:r>
            <a:r>
              <a:rPr lang="ru-RU" baseline="30000" dirty="0" smtClean="0"/>
              <a:t>2</a:t>
            </a:r>
            <a:r>
              <a:rPr lang="ru-RU" dirty="0" smtClean="0"/>
              <a:t>-4ас;</a:t>
            </a:r>
          </a:p>
          <a:p>
            <a:pPr lvl="1">
              <a:buNone/>
            </a:pPr>
            <a:r>
              <a:rPr lang="ru-RU" dirty="0" smtClean="0"/>
              <a:t> D=4</a:t>
            </a:r>
            <a:r>
              <a:rPr lang="ru-RU" baseline="30000" dirty="0" smtClean="0"/>
              <a:t>2</a:t>
            </a:r>
            <a:r>
              <a:rPr lang="ru-RU" dirty="0" smtClean="0"/>
              <a:t>-4</a:t>
            </a:r>
            <a:r>
              <a:rPr lang="en-US" dirty="0" smtClean="0"/>
              <a:t>·4·1=16-16=0, 1 </a:t>
            </a:r>
            <a:r>
              <a:rPr lang="ru-RU" dirty="0" smtClean="0"/>
              <a:t>корень </a:t>
            </a:r>
            <a:r>
              <a:rPr lang="ru-RU" dirty="0" err="1" smtClean="0"/>
              <a:t>х=</a:t>
            </a:r>
            <a:r>
              <a:rPr lang="ru-RU" dirty="0" smtClean="0"/>
              <a:t>       ; </a:t>
            </a:r>
            <a:r>
              <a:rPr lang="ru-RU" dirty="0" err="1" smtClean="0"/>
              <a:t>х=</a:t>
            </a:r>
            <a:r>
              <a:rPr lang="ru-RU" dirty="0" smtClean="0"/>
              <a:t> -0,5.</a:t>
            </a:r>
          </a:p>
          <a:p>
            <a:r>
              <a:rPr lang="ru-RU" dirty="0" smtClean="0"/>
              <a:t>Ответ:-0,5.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786446" y="3000372"/>
          <a:ext cx="500066" cy="861225"/>
        </p:xfrm>
        <a:graphic>
          <a:graphicData uri="http://schemas.openxmlformats.org/presentationml/2006/ole">
            <p:oleObj spid="_x0000_s1029" name="Equation" r:id="rId3" imgW="228501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Правильное 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Франсуа Виет</a:t>
            </a:r>
            <a:r>
              <a:rPr lang="ru-RU" b="1" dirty="0" smtClean="0">
                <a:solidFill>
                  <a:srgbClr val="002060"/>
                </a:solidFill>
              </a:rPr>
              <a:t> –  основоположник квадратных уравнений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G:\ma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1325" y="1674019"/>
            <a:ext cx="333375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№5.40 (1;3)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be-BY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be-BY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be-BY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-5814053">
            <a:off x="931863" y="4189412"/>
            <a:ext cx="11191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1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57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247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78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3116"/>
            <a:ext cx="5910274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 </a:t>
            </a:r>
            <a:br>
              <a:rPr lang="ru-RU" b="1" dirty="0" smtClean="0"/>
            </a:br>
            <a:r>
              <a:rPr lang="ru-RU" b="1" dirty="0" smtClean="0"/>
              <a:t>№  5.38(чёт),5.40(чёт)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71546"/>
            <a:ext cx="6858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sz="4000" b="1" dirty="0" smtClean="0">
                <a:solidFill>
                  <a:srgbClr val="FF0000"/>
                </a:solidFill>
              </a:rPr>
              <a:t>З</a:t>
            </a:r>
            <a:r>
              <a:rPr lang="ru-RU" sz="4000" dirty="0" smtClean="0"/>
              <a:t>наю»</a:t>
            </a:r>
            <a:r>
              <a:rPr lang="en-US" sz="4000" dirty="0" smtClean="0"/>
              <a:t>		</a:t>
            </a:r>
          </a:p>
          <a:p>
            <a:r>
              <a:rPr lang="ru-RU" sz="4000" dirty="0" smtClean="0"/>
              <a:t>«</a:t>
            </a:r>
            <a:r>
              <a:rPr lang="ru-RU" sz="4000" b="1" dirty="0" smtClean="0">
                <a:solidFill>
                  <a:srgbClr val="FF0000"/>
                </a:solidFill>
              </a:rPr>
              <a:t>Х</a:t>
            </a:r>
            <a:r>
              <a:rPr lang="ru-RU" sz="4000" dirty="0" smtClean="0"/>
              <a:t>очу знать»</a:t>
            </a:r>
            <a:r>
              <a:rPr lang="en-US" sz="4000" dirty="0" smtClean="0"/>
              <a:t>		</a:t>
            </a:r>
          </a:p>
          <a:p>
            <a:r>
              <a:rPr lang="ru-RU" sz="4000" dirty="0" smtClean="0"/>
              <a:t>«</a:t>
            </a:r>
            <a:r>
              <a:rPr lang="ru-RU" sz="4000" b="1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знаю»	 </a:t>
            </a:r>
            <a:r>
              <a:rPr lang="en-US" sz="4000" dirty="0" smtClean="0"/>
              <a:t>		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цените свою деятельность на уроке</a:t>
            </a:r>
            <a:r>
              <a:rPr lang="en-US" sz="4000" dirty="0" smtClean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Проверка домашнего задания.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№5.36(</a:t>
            </a:r>
            <a:r>
              <a:rPr lang="ru-RU" dirty="0" smtClean="0"/>
              <a:t>чёт).</a:t>
            </a:r>
          </a:p>
          <a:p>
            <a:r>
              <a:rPr lang="en-US" dirty="0" smtClean="0"/>
              <a:t> 2)D=-4˂0,</a:t>
            </a:r>
            <a:r>
              <a:rPr lang="ru-RU" dirty="0" smtClean="0"/>
              <a:t>уравнение корней не имеет.</a:t>
            </a:r>
          </a:p>
          <a:p>
            <a:r>
              <a:rPr lang="en-US" dirty="0" smtClean="0"/>
              <a:t>4) D=145˃0, </a:t>
            </a:r>
            <a:r>
              <a:rPr lang="ru-RU" dirty="0" smtClean="0"/>
              <a:t>уравнение имеет 2 корня.</a:t>
            </a:r>
          </a:p>
          <a:p>
            <a:r>
              <a:rPr lang="en-US" dirty="0" smtClean="0"/>
              <a:t>6) D=81˃0, </a:t>
            </a:r>
            <a:r>
              <a:rPr lang="ru-RU" dirty="0" smtClean="0"/>
              <a:t>уравнение имеет 2 корня.</a:t>
            </a:r>
          </a:p>
          <a:p>
            <a:r>
              <a:rPr lang="en-US" dirty="0" smtClean="0"/>
              <a:t>8) D= - </a:t>
            </a:r>
            <a:r>
              <a:rPr lang="ru-RU" dirty="0" smtClean="0"/>
              <a:t>23</a:t>
            </a:r>
            <a:r>
              <a:rPr lang="en-US" dirty="0" smtClean="0"/>
              <a:t>˂</a:t>
            </a:r>
            <a:r>
              <a:rPr lang="ru-RU" dirty="0" smtClean="0"/>
              <a:t>0, уравнение корней не имеет.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21508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 №5.39.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4)5</a:t>
            </a:r>
            <a:r>
              <a:rPr lang="ru-RU" dirty="0" smtClean="0">
                <a:solidFill>
                  <a:schemeClr val="tx1"/>
                </a:solidFill>
              </a:rPr>
              <a:t>х</a:t>
            </a:r>
            <a:r>
              <a:rPr lang="ru-RU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-9х-2=0,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D=(-9)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4·5·(-2)=81+40=121=11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;    х</a:t>
            </a:r>
            <a:r>
              <a:rPr lang="ru-RU" sz="21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=-0,2;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;    х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 =2.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Ответ: -0,2;  2.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5)-2</a:t>
            </a:r>
            <a:r>
              <a:rPr lang="ru-RU" dirty="0" smtClean="0">
                <a:solidFill>
                  <a:schemeClr val="tx1"/>
                </a:solidFill>
              </a:rPr>
              <a:t>х</a:t>
            </a:r>
            <a:r>
              <a:rPr lang="ru-RU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+15х-7=0;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2х</a:t>
            </a:r>
            <a:r>
              <a:rPr lang="ru-RU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-15х+7=0;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D=(-15)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-4·2·7=225-56=169=13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</a:t>
            </a:r>
            <a:r>
              <a:rPr lang="ru-RU" sz="21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=0,5; </a:t>
            </a:r>
            <a:r>
              <a:rPr lang="ru-RU" dirty="0" smtClean="0">
                <a:solidFill>
                  <a:schemeClr val="tx1"/>
                </a:solidFill>
              </a:rPr>
              <a:t>х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=7.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Ответ: 0,5;  7.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28662" y="2214554"/>
          <a:ext cx="1357322" cy="793906"/>
        </p:xfrm>
        <a:graphic>
          <a:graphicData uri="http://schemas.openxmlformats.org/presentationml/2006/ole">
            <p:oleObj spid="_x0000_s5127" name="Equation" r:id="rId3" imgW="672808" imgH="393529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000100" y="3214686"/>
          <a:ext cx="1285884" cy="738193"/>
        </p:xfrm>
        <a:graphic>
          <a:graphicData uri="http://schemas.openxmlformats.org/presentationml/2006/ole">
            <p:oleObj spid="_x0000_s5128" name="Equation" r:id="rId4" imgW="685800" imgH="393700" progId="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29124" y="2197100"/>
          <a:ext cx="879476" cy="198438"/>
        </p:xfrm>
        <a:graphic>
          <a:graphicData uri="http://schemas.openxmlformats.org/presentationml/2006/ole">
            <p:oleObj spid="_x0000_s23568" name="Equation" r:id="rId3" imgW="435285" imgH="677109" progId="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928926" y="3857628"/>
          <a:ext cx="1143007" cy="822966"/>
        </p:xfrm>
        <a:graphic>
          <a:graphicData uri="http://schemas.openxmlformats.org/presentationml/2006/ole">
            <p:oleObj spid="_x0000_s23569" name="Equation" r:id="rId4" imgW="317362" imgH="228501" progId="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000364" y="1214422"/>
          <a:ext cx="928694" cy="830937"/>
        </p:xfrm>
        <a:graphic>
          <a:graphicData uri="http://schemas.openxmlformats.org/presentationml/2006/ole">
            <p:oleObj spid="_x0000_s23570" name="Equation" r:id="rId5" imgW="241091" imgH="215713" progId="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000364" y="4786322"/>
          <a:ext cx="1071570" cy="665112"/>
        </p:xfrm>
        <a:graphic>
          <a:graphicData uri="http://schemas.openxmlformats.org/presentationml/2006/ole">
            <p:oleObj spid="_x0000_s23571" name="Equation" r:id="rId6" imgW="368300" imgH="228600" progId="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071802" y="2000240"/>
          <a:ext cx="857256" cy="688662"/>
        </p:xfrm>
        <a:graphic>
          <a:graphicData uri="http://schemas.openxmlformats.org/presentationml/2006/ole">
            <p:oleObj spid="_x0000_s23572" name="Equation" r:id="rId7" imgW="317362" imgH="228501" progId="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000364" y="5643578"/>
          <a:ext cx="1218648" cy="714380"/>
        </p:xfrm>
        <a:graphic>
          <a:graphicData uri="http://schemas.openxmlformats.org/presentationml/2006/ole">
            <p:oleObj spid="_x0000_s23573" name="Equation" r:id="rId8" imgW="368140" imgH="215806" progId="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071802" y="2928934"/>
          <a:ext cx="785818" cy="740913"/>
        </p:xfrm>
        <a:graphic>
          <a:graphicData uri="http://schemas.openxmlformats.org/presentationml/2006/ole">
            <p:oleObj spid="_x0000_s23574" name="Equation" r:id="rId9" imgW="317362" imgH="22850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КАКОГО ВИДА УРАВНЕНИЕ НАЗЫВАЮТ КВАДРАТНЫМ?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ru-RU" b="1" dirty="0" smtClean="0">
                <a:solidFill>
                  <a:schemeClr val="tx1"/>
                </a:solidFill>
              </a:rPr>
              <a:t>Назовите </a:t>
            </a:r>
            <a:r>
              <a:rPr lang="ru-RU" b="1" i="1" dirty="0" smtClean="0">
                <a:solidFill>
                  <a:schemeClr val="tx1"/>
                </a:solidFill>
              </a:rPr>
              <a:t>а, </a:t>
            </a:r>
            <a:r>
              <a:rPr lang="ru-RU" b="1" i="1" dirty="0" err="1" smtClean="0">
                <a:solidFill>
                  <a:schemeClr val="tx1"/>
                </a:solidFill>
              </a:rPr>
              <a:t>b,с</a:t>
            </a:r>
            <a:r>
              <a:rPr lang="ru-RU" b="1" i="1" dirty="0" smtClean="0">
                <a:solidFill>
                  <a:schemeClr val="tx1"/>
                </a:solidFill>
              </a:rPr>
              <a:t>  в квадратном  уравнении   3x</a:t>
            </a:r>
            <a:r>
              <a:rPr lang="ru-RU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b="1" i="1" dirty="0" smtClean="0">
                <a:solidFill>
                  <a:schemeClr val="tx1"/>
                </a:solidFill>
              </a:rPr>
              <a:t> + 4x + 20 = 0,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x</a:t>
            </a:r>
            <a:r>
              <a:rPr lang="ru-RU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b="1" i="1" dirty="0" smtClean="0">
                <a:solidFill>
                  <a:schemeClr val="tx1"/>
                </a:solidFill>
              </a:rPr>
              <a:t> - 8x + 15 = 0,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2х</a:t>
            </a:r>
            <a:r>
              <a:rPr lang="ru-RU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b="1" i="1" dirty="0" smtClean="0">
                <a:solidFill>
                  <a:schemeClr val="tx1"/>
                </a:solidFill>
              </a:rPr>
              <a:t>-9=0,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9х</a:t>
            </a:r>
            <a:r>
              <a:rPr lang="ru-RU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b="1" i="1" dirty="0" smtClean="0">
                <a:solidFill>
                  <a:schemeClr val="tx1"/>
                </a:solidFill>
              </a:rPr>
              <a:t>=0,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6х</a:t>
            </a:r>
            <a:r>
              <a:rPr lang="ru-RU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b="1" i="1" dirty="0" smtClean="0">
                <a:solidFill>
                  <a:schemeClr val="tx1"/>
                </a:solidFill>
              </a:rPr>
              <a:t>-3х=0.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2.</a:t>
            </a:r>
            <a:r>
              <a:rPr lang="ru-RU" b="1" dirty="0" smtClean="0">
                <a:solidFill>
                  <a:schemeClr val="tx1"/>
                </a:solidFill>
              </a:rPr>
              <a:t>Назовите неполные квадратные уравнения.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Дискриминант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В  квадратном уравнении D  &lt; 0? Что можно сказать о корнях  этого уравнениях?</a:t>
            </a:r>
          </a:p>
          <a:p>
            <a:r>
              <a:rPr lang="en-US" dirty="0" smtClean="0"/>
              <a:t>4.  </a:t>
            </a:r>
            <a:r>
              <a:rPr lang="ru-RU" dirty="0" smtClean="0"/>
              <a:t>В  квадратном уравнении  D= 0?  Что можно сказать о корнях  этого уравнения?</a:t>
            </a:r>
          </a:p>
          <a:p>
            <a:r>
              <a:rPr lang="en-US" dirty="0" smtClean="0"/>
              <a:t>5. </a:t>
            </a:r>
            <a:r>
              <a:rPr lang="ru-RU" dirty="0" smtClean="0"/>
              <a:t>В  квадратном уравнении  D&gt; 0?  Что можно сказать о корнях  этого уравнения?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1) </a:t>
            </a:r>
            <a:r>
              <a:rPr lang="en-US" b="1" i="1" dirty="0" smtClean="0">
                <a:solidFill>
                  <a:schemeClr val="tx1"/>
                </a:solidFill>
              </a:rPr>
              <a:t>D&gt;0, 2</a:t>
            </a:r>
            <a:r>
              <a:rPr lang="ru-RU" b="1" i="1" dirty="0" smtClean="0">
                <a:solidFill>
                  <a:schemeClr val="tx1"/>
                </a:solidFill>
              </a:rPr>
              <a:t> корня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b="1" i="1" dirty="0" smtClean="0">
                <a:solidFill>
                  <a:schemeClr val="tx1"/>
                </a:solidFill>
              </a:rPr>
              <a:t>2)</a:t>
            </a:r>
            <a:r>
              <a:rPr lang="en-US" b="1" i="1" dirty="0" smtClean="0">
                <a:solidFill>
                  <a:schemeClr val="tx1"/>
                </a:solidFill>
              </a:rPr>
              <a:t> D</a:t>
            </a:r>
            <a:r>
              <a:rPr lang="ru-RU" b="1" i="1" dirty="0" smtClean="0">
                <a:solidFill>
                  <a:schemeClr val="tx1"/>
                </a:solidFill>
              </a:rPr>
              <a:t>=</a:t>
            </a:r>
            <a:r>
              <a:rPr lang="en-US" b="1" i="1" dirty="0" smtClean="0">
                <a:solidFill>
                  <a:schemeClr val="tx1"/>
                </a:solidFill>
              </a:rPr>
              <a:t>0</a:t>
            </a:r>
            <a:r>
              <a:rPr lang="ru-RU" b="1" i="1" dirty="0" smtClean="0">
                <a:solidFill>
                  <a:schemeClr val="tx1"/>
                </a:solidFill>
              </a:rPr>
              <a:t>, 1 корень</a:t>
            </a:r>
          </a:p>
          <a:p>
            <a:endParaRPr lang="ru-RU" i="1" dirty="0" smtClean="0"/>
          </a:p>
          <a:p>
            <a:r>
              <a:rPr lang="ru-RU" b="1" i="1" dirty="0" smtClean="0">
                <a:solidFill>
                  <a:schemeClr val="tx1"/>
                </a:solidFill>
              </a:rPr>
              <a:t>3) </a:t>
            </a:r>
            <a:r>
              <a:rPr lang="en-US" b="1" i="1" dirty="0" smtClean="0">
                <a:solidFill>
                  <a:schemeClr val="tx1"/>
                </a:solidFill>
              </a:rPr>
              <a:t>D&lt;0 </a:t>
            </a:r>
            <a:r>
              <a:rPr lang="ru-RU" b="1" i="1" dirty="0" smtClean="0">
                <a:solidFill>
                  <a:schemeClr val="tx1"/>
                </a:solidFill>
              </a:rPr>
              <a:t>корней нет</a:t>
            </a:r>
            <a:endParaRPr lang="ru-RU" b="1" i="1" dirty="0">
              <a:solidFill>
                <a:schemeClr val="tx1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4414" y="428604"/>
          <a:ext cx="5143536" cy="1285884"/>
        </p:xfrm>
        <a:graphic>
          <a:graphicData uri="http://schemas.openxmlformats.org/presentationml/2006/ole">
            <p:oleObj spid="_x0000_s2059" name="Equation" r:id="rId3" imgW="812447" imgH="203112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214414" y="2357430"/>
          <a:ext cx="2678925" cy="1214446"/>
        </p:xfrm>
        <a:graphic>
          <a:graphicData uri="http://schemas.openxmlformats.org/presentationml/2006/ole">
            <p:oleObj spid="_x0000_s2060" name="Equation" r:id="rId4" imgW="952087" imgH="431613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214810" y="3571876"/>
          <a:ext cx="1428760" cy="1326956"/>
        </p:xfrm>
        <a:graphic>
          <a:graphicData uri="http://schemas.openxmlformats.org/presentationml/2006/ole">
            <p:oleObj spid="_x0000_s2061" name="Equation" r:id="rId5" imgW="469696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344</Words>
  <Application>Microsoft Office PowerPoint</Application>
  <PresentationFormat>Экран (4:3)</PresentationFormat>
  <Paragraphs>63</Paragraphs>
  <Slides>18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Трек</vt:lpstr>
      <vt:lpstr>Equation</vt:lpstr>
      <vt:lpstr>Тема: Формула корней квадратного уравнения. </vt:lpstr>
      <vt:lpstr>Слайд 2</vt:lpstr>
      <vt:lpstr>Проверка домашнего задания.</vt:lpstr>
      <vt:lpstr>Слайд 4</vt:lpstr>
      <vt:lpstr>устно</vt:lpstr>
      <vt:lpstr>Слайд 6</vt:lpstr>
      <vt:lpstr>Устно</vt:lpstr>
      <vt:lpstr>Дискриминант</vt:lpstr>
      <vt:lpstr>Слайд 9</vt:lpstr>
      <vt:lpstr>Задание 1.</vt:lpstr>
      <vt:lpstr>Решение № 5.38(5,7)</vt:lpstr>
      <vt:lpstr>Слайд 12</vt:lpstr>
      <vt:lpstr>Правильное решение:</vt:lpstr>
      <vt:lpstr>Франсуа Виет –  основоположник квадратных уравнений</vt:lpstr>
      <vt:lpstr>Решение №5.40 (1;3)</vt:lpstr>
      <vt:lpstr>Слайд 16</vt:lpstr>
      <vt:lpstr>Работа в парах </vt:lpstr>
      <vt:lpstr>Домашнее задание  №  5.38(чёт),5.40(чёт)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Borbet</cp:lastModifiedBy>
  <cp:revision>22</cp:revision>
  <dcterms:created xsi:type="dcterms:W3CDTF">2014-02-17T16:13:54Z</dcterms:created>
  <dcterms:modified xsi:type="dcterms:W3CDTF">2014-03-05T07:32:53Z</dcterms:modified>
</cp:coreProperties>
</file>