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7" r:id="rId3"/>
    <p:sldId id="264" r:id="rId4"/>
    <p:sldId id="273" r:id="rId5"/>
    <p:sldId id="272" r:id="rId6"/>
    <p:sldId id="271" r:id="rId7"/>
    <p:sldId id="265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CC61-F0F3-45FF-B208-ACB21906871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82FFA-80A3-4B06-B57D-636B0B672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77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6B39-76A8-4B37-BF77-F07172EF3A6E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6F95-FF93-41F5-B5B4-D254F51FA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049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3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10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9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7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1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6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15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17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1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4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9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5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7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7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7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8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5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9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1663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notesSlide" Target="../notesSlides/notes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6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036" y="6174271"/>
            <a:ext cx="454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«Гимназия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г.Наровли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Цапко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Н.Н.,воспитатель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«Дорогами Великой Отечественной войны»</a:t>
            </a:r>
          </a:p>
          <a:p>
            <a:pPr algn="ctr"/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mi-pobedili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4392488" cy="3033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24736" cy="25202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Как называется последняя битва ВОВ?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724128" y="3140968"/>
            <a:ext cx="3067744" cy="8048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Берлинская операция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(битва за Берлин)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&amp;Mcy;&amp;ycy; &amp;pcy;&amp;ocy;&amp;mcy;&amp;ncy;&amp;icy;&amp;mcy; - 27 &amp;yacy;&amp;ncy;&amp;vcy;&amp;acy;&amp;rcy;&amp;yacy;, &amp;Dcy;&amp;iecy;&amp;ncy;&amp;softcy; &amp;pcy;&amp;ocy;&amp;lcy;&amp;ncy;&amp;ocy;&amp;gcy;&amp;ocy; &amp;scy;&amp;ncy;&amp;yacy;&amp;tcy;&amp;icy;&amp;yacy; &amp;bcy;&amp;lcy;&amp;ocy;&amp;kcy;&amp;acy;&amp;dcy;&amp;ycy; &amp;Lcy;&amp;iecy;&amp;ncy;&amp;icy;&amp;ncy;&amp;gcy;&amp;rcy;&amp;acy;&amp;dcy;&amp;acy; - &amp;Rcy;&amp;acy;&amp;zcy;&amp;vcy;&amp;lcy;&amp;iecy;&amp;kcy;&amp;acy;&amp;tcy;&amp;iecy;&amp;lcy;&amp;softcy;&amp;ncy;&amp;ycy;&amp;jcy; &amp;pcy;&amp;ocy;&amp;rcy;&amp;tcy;&amp;acy;&amp;lcy; &quot;&amp;Fcy;&amp;lcy;&amp;acy;&amp;gcy; &amp;vcy; &amp;rcy;&amp;ucy;&amp;kcy;&amp;icy;&quot; - &amp;Fcy;&amp;lcy;&amp;acy;&amp;gcy; &amp;vcy; &amp;Rcy;&amp;ucy;&amp;kcy;&amp;i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063" b="1063"/>
          <a:stretch>
            <a:fillRect/>
          </a:stretch>
        </p:blipFill>
        <p:spPr bwMode="auto">
          <a:xfrm>
            <a:off x="179512" y="2780928"/>
            <a:ext cx="5342760" cy="381649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560840" cy="32403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Осенью 1942 года началась величайшая битва под этим городом на юге нашей страны, в результате которой армия фельдмаршала Паулюса была окружена в кольцо и капитулировала. Около двух месяцев продолжалась героическая оборона города. Каждый его дом стал неприступной крепостью для гитлеровцев.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Как называлась эта битва?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88024" y="4149080"/>
            <a:ext cx="4032448" cy="8048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Сталинградская битва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0" name="Picture 2" descr="http://www.pomnivoinu.ru/img/reports/1580/img/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2135" r="2135"/>
          <a:stretch>
            <a:fillRect/>
          </a:stretch>
        </p:blipFill>
        <p:spPr bwMode="auto">
          <a:xfrm>
            <a:off x="250824" y="3763260"/>
            <a:ext cx="4177159" cy="290900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566520" cy="19442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Немецкий   план под названием «Цитадель»   предусматривал   «срезать»  этот город вместе с его окрестностями и ударами с севера и юга, окружить советские войска и </a:t>
            </a:r>
            <a:r>
              <a:rPr lang="ru-RU" sz="2400" smtClean="0">
                <a:latin typeface="Arial Black" pitchFamily="34" charset="0"/>
              </a:rPr>
              <a:t>уничтожить их. </a:t>
            </a:r>
            <a:r>
              <a:rPr lang="ru-RU" sz="2400" dirty="0" smtClean="0">
                <a:latin typeface="Arial Black" pitchFamily="34" charset="0"/>
              </a:rPr>
              <a:t>Как называлась битва по освобождению этого города?</a:t>
            </a:r>
            <a:r>
              <a:rPr lang="ru-RU" sz="2400" i="1" dirty="0" smtClean="0">
                <a:latin typeface="Arial Black" pitchFamily="34" charset="0"/>
              </a:rPr>
              <a:t/>
            </a:r>
            <a:br>
              <a:rPr lang="ru-RU" sz="2400" i="1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24128" y="3501008"/>
            <a:ext cx="3240360" cy="8048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Курская дуга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&amp;Icy;&amp;Tcy;&amp;Acy;&amp;Rcy;-&amp;Tcy;&amp;Acy;&amp;Scy;&amp;Scy;: &amp;Acy;&amp;rcy;&amp;khcy;&amp;icy;&amp;vcy; - &amp;Vcy; &amp;Kcy;&amp;ucy;&amp;rcy;&amp;scy;&amp;kcy;&amp;iecy; &amp;pcy;&amp;rcy;&amp;ocy;&amp;jcy;&amp;dcy;&amp;iecy;&amp;tcy; &amp;vcy;&amp;ocy;&amp;iecy;&amp;ncy;&amp;ncy;&amp;ycy;&amp;jcy; &amp;pcy;&amp;acy;&amp;rcy;&amp;acy;&amp;dcy; &amp;vcy; &amp;chcy;&amp;iecy;&amp;scy;&amp;tcy;&amp;softcy; 70-&amp;lcy;&amp;iecy;&amp;tcy;&amp;icy;&amp;yacy; &amp;rcy;&amp;acy;&amp;zcy;&amp;gcy;&amp;rcy;&amp;ocy;&amp;mcy;&amp;acy; &amp;fcy;&amp;acy;&amp;shcy;&amp;icy;&amp;scy;&amp;tcy;&amp;scy;&amp;kcy;&amp;icy;&amp;khcy; &amp;vcy;&amp;ocy;&amp;jcy;&amp;scy;&amp;kcy; &amp;ncy;&amp;acy; &amp;Kcy;&amp;ucy;&amp;rcy;&amp;scy;&amp;kcy;&amp;ocy;&amp;jcy; &amp;dcy;&amp;ucy;&amp;gcy;&amp;ie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7025" r="7025"/>
          <a:stretch>
            <a:fillRect/>
          </a:stretch>
        </p:blipFill>
        <p:spPr bwMode="auto">
          <a:xfrm>
            <a:off x="323850" y="3141663"/>
            <a:ext cx="5184775" cy="33940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836712"/>
            <a:ext cx="6696744" cy="230425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борьбе с врагами принимали участие подростки и даже дети. Многие из них за отвагу и мужество были награждены боевыми медалями и орденами. Этот подросток в двенадцать лет ушёл разведчиком в партизанский отряд. В четырнадцать лет за свои подвиги  стал самым юным Героем Советского Союза.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48064" y="3284984"/>
            <a:ext cx="3995936" cy="80486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Arial Black" pitchFamily="34" charset="0"/>
              </a:rPr>
              <a:t>Валя Котик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 Black" pitchFamily="34" charset="0"/>
              </a:rPr>
              <a:t>Зоя Космодемьянская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 Black" pitchFamily="34" charset="0"/>
              </a:rPr>
              <a:t>Зина Портнова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 Black" pitchFamily="34" charset="0"/>
              </a:rPr>
              <a:t>Леня Голиков</a:t>
            </a:r>
          </a:p>
          <a:p>
            <a:pPr marL="342900" indent="-342900">
              <a:buAutoNum type="arabicPeriod"/>
            </a:pPr>
            <a:endParaRPr lang="ru-RU" sz="1800" dirty="0"/>
          </a:p>
        </p:txBody>
      </p:sp>
      <p:pic>
        <p:nvPicPr>
          <p:cNvPr id="13314" name="Picture 2" descr="&amp;Kcy;&amp;ocy;&amp;ncy;&amp;tcy;&amp;iecy;&amp;ncy;&amp;tcy; &amp;Scy;&amp;ocy;&amp;vcy;&amp;iecy;&amp;tcy;&amp;scy;&amp;kcy;&amp;icy;&amp;jcy; &quot; Blog Archive &quot; &amp;Vcy;&amp;acy;&amp;lcy;&amp;iecy;&amp;ncy;&amp;tcy;&amp;icy;&amp;ncy; &amp;Kcy;&amp;ocy;&amp;tcy;&amp;icy;&amp;k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1886" b="11886"/>
          <a:stretch>
            <a:fillRect/>
          </a:stretch>
        </p:blipFill>
        <p:spPr bwMode="auto">
          <a:xfrm>
            <a:off x="179512" y="3068960"/>
            <a:ext cx="5040560" cy="35461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336704" cy="24482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Назовите фамилии участников штурма Берлина, водрузивших Красное знамя на рейхстаге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24128" y="2636912"/>
            <a:ext cx="3240360" cy="80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Егоров и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Кантария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&amp;Vcy;&amp;scy;&amp;lcy;&amp;iecy;&amp;dcy; &amp;zcy;&amp;acy; &amp;Bcy;&amp;acy;&amp;ncy;&amp;dcy;&amp;iecy;&amp;rcy;&amp;ocy;&amp;jcy; &amp;Gcy;&amp;iecy;&amp;rcy;&amp;ocy;&amp;yacy; &amp;Ucy;&amp;kcy;&amp;rcy;&amp;acy;&amp;icy;&amp;ncy;&amp;ycy; &amp;zcy;&amp;acy;&amp;bcy;&amp;icy;&amp;rcy;&amp;acy;&amp;yucy;&amp;tcy; &amp;ucy; &amp;Scy;&amp;ocy;&amp;lcy;&amp;dcy;&amp;acy;&amp;tcy;&amp;acy; &amp;Pcy;&amp;ocy;&amp;bcy;&amp;iecy;&amp;dcy;&amp;ycy; - &amp;Zcy;&amp;IEcy;&amp;Rcy;&amp;Kcy;&amp;Acy;&amp;Lcy;&amp;O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2190" r="2190"/>
          <a:stretch>
            <a:fillRect/>
          </a:stretch>
        </p:blipFill>
        <p:spPr bwMode="auto">
          <a:xfrm>
            <a:off x="251520" y="2708920"/>
            <a:ext cx="5280587" cy="396044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60840" cy="27363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Кто направил горящий </a:t>
            </a:r>
            <a:r>
              <a:rPr lang="ru-RU" sz="3600" dirty="0"/>
              <a:t>самолёт </a:t>
            </a:r>
            <a:r>
              <a:rPr lang="ru-RU" sz="3600" dirty="0" smtClean="0"/>
              <a:t>в механизированную колонну вражеской техники?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563888" y="3573016"/>
            <a:ext cx="5184576" cy="804862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0000"/>
                </a:solidFill>
              </a:rPr>
              <a:t>Никола́й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Фра́нцевич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Гасте́лло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51748"/>
            <a:ext cx="3167664" cy="3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Pcy;&amp;ucy;&amp;bcy;&amp;lcy;&amp;icy;&amp;kcy;&amp;acy;&amp;tscy;&amp;icy;&amp;icy; &amp;Dcy;&amp;mcy;&amp;icy;&amp;tcy;&amp;rcy;67 - &amp;Fcy;&amp;ocy;&amp;rcy;&amp;ucy;&amp;mcy; &amp;Scy;&amp;iecy;&amp;ncy;&amp;icy;&amp;tscy;&amp;acy;.&amp;rcy;&amp;ucy; - &amp;Scy;&amp;tcy;&amp;rcy;&amp;acy;&amp;ncy;&amp;icy;&amp;tscy;&amp;acy; 1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774" r="10774"/>
          <a:stretch>
            <a:fillRect/>
          </a:stretch>
        </p:blipFill>
        <p:spPr bwMode="auto">
          <a:xfrm>
            <a:off x="179512" y="2564904"/>
            <a:ext cx="3673103" cy="2953704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0"/>
            <a:ext cx="6840760" cy="223224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Во время боев за Сталинград этот человек командовал небольшой группой солдат, состоящий из 24 человек, которая смогла захватить четырехэтажный дом и удерживала его в течение 58 суток, превратив в крепость. После войны он стал почетным гражданином города, а дом до сих пор сохранился и носит его имя. Как его фамилия?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19672" y="5661248"/>
            <a:ext cx="4644008" cy="8048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Сержант Павлов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Елена\Desktop\Stalingrad-Pavlov-sergeant-yakov-hero-soviet.jpg"/>
          <p:cNvPicPr>
            <a:picLocks noChangeAspect="1" noChangeArrowheads="1"/>
          </p:cNvPicPr>
          <p:nvPr/>
        </p:nvPicPr>
        <p:blipFill>
          <a:blip r:embed="rId5" cstate="print"/>
          <a:srcRect r="1764"/>
          <a:stretch>
            <a:fillRect/>
          </a:stretch>
        </p:blipFill>
        <p:spPr bwMode="auto">
          <a:xfrm>
            <a:off x="4211960" y="2492896"/>
            <a:ext cx="3948087" cy="30518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04856" cy="321297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Black" pitchFamily="34" charset="0"/>
              </a:rPr>
              <a:t>Этот памятник возвели благодарные жители болгарского города, восхищаясь силой и волей солдат, воевавших за свободу болгарского народа, и назвали его простым русским именем. Прообразом памятника считается рядовой сводной роты 3-го Украинского фронта  </a:t>
            </a:r>
            <a:r>
              <a:rPr lang="ru-RU" dirty="0" err="1" smtClean="0">
                <a:latin typeface="Arial Black" pitchFamily="34" charset="0"/>
              </a:rPr>
              <a:t>Скурлатов</a:t>
            </a:r>
            <a:r>
              <a:rPr lang="ru-RU" dirty="0" smtClean="0">
                <a:latin typeface="Arial Black" pitchFamily="34" charset="0"/>
              </a:rPr>
              <a:t>, бывший стрелок, переведённый из-за тяжёлого ранения в связисты. Жители написали даже песню в 1966 году, которая 25 лет была гимном  города Пловдива.  Как называется этот 11-метровый монумент?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19872" y="4149080"/>
            <a:ext cx="4896544" cy="8048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Памятник Алеше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611560" y="3429000"/>
            <a:ext cx="1944216" cy="3168352"/>
          </a:xfrm>
        </p:spPr>
      </p:sp>
      <p:pic>
        <p:nvPicPr>
          <p:cNvPr id="5124" name="Picture 4" descr="&amp;Scy;&amp;tcy;&amp;ocy;&amp;icy;&amp;tcy; &amp;ncy;&amp;acy;&amp;dcy; &amp;gcy;&amp;ocy;&amp;rcy;&amp;ocy;&amp;yucy; &amp;Acy;&amp;lcy;&amp;iecy;&amp;shcy;&amp;acy;. &amp;Bcy;&amp;iecy;&amp;lcy;&amp;iecy;&amp;iecy;&amp;tcy; &amp;lcy;&amp;icy; &amp;vcy; &amp;pcy;&amp;ocy;&amp;lcy;&amp;iecy; &amp;pcy;&amp;ocy;&amp;rcy;&amp;ocy;&amp;shcy;&amp;acy;. &amp;Dcy;&amp;iecy;&amp;tcy;&amp;icy; &amp;pcy;&amp;ocy;&amp;yucy;&amp;tcy;. &amp;Lcy;&amp;ucy;&amp;chcy;&amp;shcy;&amp;icy;&amp;jcy; &amp;gcy;&amp;ocy;&amp;lcy;&amp;ocy;&amp;scy;."/>
          <p:cNvPicPr>
            <a:picLocks noChangeAspect="1" noChangeArrowheads="1"/>
          </p:cNvPicPr>
          <p:nvPr/>
        </p:nvPicPr>
        <p:blipFill>
          <a:blip r:embed="rId4" cstate="print"/>
          <a:srcRect l="23970" t="17049" r="28072" b="13018"/>
          <a:stretch>
            <a:fillRect/>
          </a:stretch>
        </p:blipFill>
        <p:spPr bwMode="auto">
          <a:xfrm>
            <a:off x="683568" y="3429000"/>
            <a:ext cx="1800200" cy="32052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500174"/>
            <a:ext cx="2571768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Война в цифрах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286256"/>
            <a:ext cx="2643206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«Вспомним всех поименно…»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928934"/>
            <a:ext cx="2643206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сраженьях былых времен»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857488" y="150017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00364" y="435769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292893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50017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29256" y="292893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58148" y="435769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43702" y="435769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>
            <a:hlinkClick r:id="rId10" action="ppaction://hlinksldjump"/>
          </p:cNvPr>
          <p:cNvSpPr/>
          <p:nvPr/>
        </p:nvSpPr>
        <p:spPr>
          <a:xfrm>
            <a:off x="5429256" y="435769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14810" y="435769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14810" y="292893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86380" y="150017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00826" y="150017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15272" y="150017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8148" y="292893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43702" y="2928934"/>
            <a:ext cx="1143008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noaction"/>
          </p:cNvPr>
          <p:cNvSpPr/>
          <p:nvPr/>
        </p:nvSpPr>
        <p:spPr>
          <a:xfrm>
            <a:off x="7786710" y="5857892"/>
            <a:ext cx="1071570" cy="7143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696744" cy="566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Начало Великой Отечественной войны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7" name="Picture 2" descr="C:\Users\Елена\Downloads\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1833" b="21833"/>
          <a:stretch>
            <a:fillRect/>
          </a:stretch>
        </p:blipFill>
        <p:spPr bwMode="auto">
          <a:xfrm>
            <a:off x="251520" y="2420888"/>
            <a:ext cx="4800533" cy="36004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20072" y="3212976"/>
            <a:ext cx="3528392" cy="80486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22 июня 1941 года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59224" y="836712"/>
            <a:ext cx="6984776" cy="1440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День Победы, дата окончания Великой Отечественной войны?</a:t>
            </a: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796136" y="2852936"/>
            <a:ext cx="2995736" cy="8048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9 мая 1945 года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1746" name="Picture 2" descr="sdfgj - &amp;Ucy;&amp;bcy;&amp;iecy;&amp;rcy;&amp;icy;&amp;tcy;&amp;iecy; &amp;pcy;&amp;acy;&amp;lcy;&amp;acy;&amp;tcy;&amp;kcy;&amp;icy; &amp;Kcy;&amp;ucy;&amp;scy;&amp;ncy;&amp;icy;&amp;rcy;&amp;ocy;&amp;vcy;&amp;icy;&amp;chcy;&amp;acy; &amp;scy; &amp;Kcy;&amp;rcy;&amp;acy;&amp;scy;&amp;ncy;&amp;ocy;&amp;jcy; &amp;pcy;&amp;lcy;&amp;ocy;&amp;shchcy;&amp;acy;&amp;dcy;&amp;icy; &amp;scy;&amp;tcy;&amp;ocy;&amp;lcy;&amp;icy;&amp;tscy;&amp;ycy; &amp;Rcy;&amp;Fcy;!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2309" r="2309"/>
          <a:stretch>
            <a:fillRect/>
          </a:stretch>
        </p:blipFill>
        <p:spPr bwMode="auto">
          <a:xfrm>
            <a:off x="539749" y="2276474"/>
            <a:ext cx="5021881" cy="352878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696744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В каком году началась и когда закончилась блокада Ленинграда?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Сколько дней она длилась?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40152" y="2996952"/>
            <a:ext cx="4003848" cy="8048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 1941  года по 1944 год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900 дней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698" name="Picture 2" descr="&amp;Mcy;&amp;ocy;&amp;rcy;&amp;iecy;&amp;vcy;&amp;acy; &amp;Ncy;.&amp;YUcy;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3560" r="13560"/>
          <a:stretch>
            <a:fillRect/>
          </a:stretch>
        </p:blipFill>
        <p:spPr bwMode="auto">
          <a:xfrm>
            <a:off x="179388" y="2420888"/>
            <a:ext cx="4798041" cy="397038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&amp;Kcy; 65-&amp;lcy;&amp;iecy;&amp;tcy;&amp;icy;&amp;yucy; &amp;Kcy;&amp;ucy;&amp;rcy;&amp;scy;&amp;kcy;&amp;ocy;&amp;jcy; &amp;bcy;&amp;icy;&amp;tcy;&amp;vcy;&amp;y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147" r="9147"/>
          <a:stretch>
            <a:fillRect/>
          </a:stretch>
        </p:blipFill>
        <p:spPr bwMode="auto">
          <a:xfrm>
            <a:off x="179512" y="2780928"/>
            <a:ext cx="5231535" cy="374441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8619" y="449398"/>
            <a:ext cx="7704856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Сколько военнослужащих СССР участвовало в войне?</a:t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8104" y="2996952"/>
            <a:ext cx="3419872" cy="80486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15млн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25млн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35млн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45млн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locolams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334" b="4334"/>
          <a:stretch>
            <a:fillRect/>
          </a:stretch>
        </p:blipFill>
        <p:spPr bwMode="auto">
          <a:xfrm>
            <a:off x="251520" y="2852936"/>
            <a:ext cx="5256584" cy="3839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63" y="381688"/>
            <a:ext cx="6624736" cy="19557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Сколько женщин было призвано на службу в годы ВОВ?</a:t>
            </a:r>
            <a:r>
              <a:rPr lang="ru-RU" sz="2800" i="1" dirty="0" smtClean="0">
                <a:latin typeface="Arial Black" pitchFamily="34" charset="0"/>
              </a:rPr>
              <a:t/>
            </a:r>
            <a:br>
              <a:rPr lang="ru-RU" sz="2800" i="1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940152" y="3429000"/>
            <a:ext cx="2880320" cy="80486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latin typeface="Arial Black" pitchFamily="34" charset="0"/>
              </a:rPr>
              <a:t>2</a:t>
            </a:r>
            <a:r>
              <a:rPr lang="ru-RU" sz="2400" b="1" dirty="0" smtClean="0">
                <a:latin typeface="Arial Black" pitchFamily="34" charset="0"/>
              </a:rPr>
              <a:t>00тыс</a:t>
            </a:r>
          </a:p>
          <a:p>
            <a:pPr marL="342900" indent="-342900">
              <a:buAutoNum type="arabicPeriod"/>
            </a:pPr>
            <a:r>
              <a:rPr lang="ru-RU" sz="2400" b="1" dirty="0">
                <a:latin typeface="Arial Black" pitchFamily="34" charset="0"/>
              </a:rPr>
              <a:t>3</a:t>
            </a:r>
            <a:r>
              <a:rPr lang="ru-RU" sz="2400" b="1" dirty="0" smtClean="0">
                <a:latin typeface="Arial Black" pitchFamily="34" charset="0"/>
              </a:rPr>
              <a:t>00тыс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Arial Black" pitchFamily="34" charset="0"/>
              </a:rPr>
              <a:t>400тыс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Arial Black" pitchFamily="34" charset="0"/>
              </a:rPr>
              <a:t>500тыс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704856" cy="2592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Эта крепость стояла на самой границе. Атаковали её фашисты в первый же день войны. Думали: день — и крепость у них в руках. Целый месяц держались наши солдаты. А когда сил не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осталось и фашисты ворвались в крепость, последний её защитник написал штыком на стене: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«Я умираю, но не сдаюсь».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60032" y="4221088"/>
            <a:ext cx="3995936" cy="8048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Брестская крепость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3554" name="Picture 2" descr="&amp;Ecy;&amp;kcy;&amp;scy;&amp;kcy;&amp;ucy;&amp;rcy;&amp;scy;&amp;icy;&amp;i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654" r="3654"/>
          <a:stretch>
            <a:fillRect/>
          </a:stretch>
        </p:blipFill>
        <p:spPr bwMode="auto">
          <a:xfrm>
            <a:off x="323850" y="3573463"/>
            <a:ext cx="4319588" cy="310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52728" cy="20162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Первое крупное поражение фашистских войск произошло…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В каком году это было?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436096" y="2636912"/>
            <a:ext cx="3456384" cy="280831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 </a:t>
            </a:r>
            <a:r>
              <a:rPr lang="ru-RU" sz="2000" b="1" dirty="0" smtClean="0">
                <a:latin typeface="Arial Black" pitchFamily="34" charset="0"/>
              </a:rPr>
              <a:t>Под Брестом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Arial Black" pitchFamily="34" charset="0"/>
              </a:rPr>
              <a:t>Под Москвой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Arial Black" pitchFamily="34" charset="0"/>
              </a:rPr>
              <a:t>Под Киевом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Arial Black" pitchFamily="34" charset="0"/>
              </a:rPr>
              <a:t>Под Ленинградом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endParaRPr lang="ru-RU" sz="2000" b="1" dirty="0" smtClean="0">
              <a:latin typeface="Arial Black" pitchFamily="34" charset="0"/>
            </a:endParaRPr>
          </a:p>
          <a:p>
            <a:pPr marL="342900" indent="-342900"/>
            <a:r>
              <a:rPr lang="ru-RU" sz="3000" dirty="0" smtClean="0">
                <a:solidFill>
                  <a:srgbClr val="FF0000"/>
                </a:solidFill>
                <a:latin typeface="Arial Black" pitchFamily="34" charset="0"/>
              </a:rPr>
              <a:t>осень 1941 –начало 1942 года</a:t>
            </a:r>
            <a:endParaRPr lang="ru-RU" sz="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506" name="Picture 2" descr="&amp;Bcy;&amp;icy;&amp;tcy;&amp;vcy;&amp;acy; &amp;pcy;&amp;ocy;&amp;dcy; &amp;Mcy;&amp;ocy;&amp;scy;&amp;kcy;&amp;vcy;&amp;ocy;&amp;jcy; 1941&amp;gcy;&amp;ocy;&amp;dcy;&amp;a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6494" r="6494"/>
          <a:stretch>
            <a:fillRect/>
          </a:stretch>
        </p:blipFill>
        <p:spPr bwMode="auto">
          <a:xfrm>
            <a:off x="251520" y="2420888"/>
            <a:ext cx="4897239" cy="422117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620</Words>
  <Application>Microsoft Office PowerPoint</Application>
  <PresentationFormat>Экран 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Начало Великой Отечественной войны</vt:lpstr>
      <vt:lpstr>  День Победы, дата окончания Великой Отечественной войны? </vt:lpstr>
      <vt:lpstr>В каком году началась и когда закончилась блокада Ленинграда?  Сколько дней она длилась?</vt:lpstr>
      <vt:lpstr>Сколько военнослужащих СССР участвовало в войне? </vt:lpstr>
      <vt:lpstr>Сколько женщин было призвано на службу в годы ВОВ? </vt:lpstr>
      <vt:lpstr>Эта крепость стояла на самой границе. Атаковали её фашисты в первый же день войны. Думали: день — и крепость у них в руках. Целый месяц держались наши солдаты. А когда сил не  осталось и фашисты ворвались в крепость, последний её защитник написал штыком на стене:  «Я умираю, но не сдаюсь».</vt:lpstr>
      <vt:lpstr>Первое крупное поражение фашистских войск произошло… В каком году это было?</vt:lpstr>
      <vt:lpstr>Как называется последняя битва ВОВ?</vt:lpstr>
      <vt:lpstr>Осенью 1942 года началась величайшая битва под этим городом на юге нашей страны, в результате которой армия фельдмаршала Паулюса была окружена в кольцо и капитулировала. Около двух месяцев продолжалась героическая оборона города. Каждый его дом стал неприступной крепостью для гитлеровцев. Как называлась эта битва?</vt:lpstr>
      <vt:lpstr>Немецкий   план под названием «Цитадель»   предусматривал   «срезать»  этот город вместе с его окрестностями и ударами с севера и юга, окружить советские войска и уничтожить их. Как называлась битва по освобождению этого города? </vt:lpstr>
      <vt:lpstr>В борьбе с врагами принимали участие подростки и даже дети. Многие из них за отвагу и мужество были награждены боевыми медалями и орденами. Этот подросток в двенадцать лет ушёл разведчиком в партизанский отряд. В четырнадцать лет за свои подвиги  стал самым юным Героем Советского Союза.</vt:lpstr>
      <vt:lpstr>Назовите фамилии участников штурма Берлина, водрузивших Красное знамя на рейхстаге </vt:lpstr>
      <vt:lpstr>Кто направил горящий самолёт в механизированную колонну вражеской техники?</vt:lpstr>
      <vt:lpstr>Во время боев за Сталинград этот человек командовал небольшой группой солдат, состоящий из 24 человек, которая смогла захватить четырехэтажный дом и удерживала его в течение 58 суток, превратив в крепость. После войны он стал почетным гражданином города, а дом до сих пор сохранился и носит его имя. Как его фамилия?</vt:lpstr>
      <vt:lpstr>Этот памятник возвели благодарные жители болгарского города, восхищаясь силой и волей солдат, воевавших за свободу болгарского народа, и назвали его простым русским именем. Прообразом памятника считается рядовой сводной роты 3-го Украинского фронта  Скурлатов, бывший стрелок, переведённый из-за тяжёлого ранения в связисты. Жители написали даже песню в 1966 году, которая 25 лет была гимном  города Пловдива.  Как называется этот 11-метровый монумент?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80</cp:revision>
  <dcterms:created xsi:type="dcterms:W3CDTF">2015-02-21T19:33:28Z</dcterms:created>
  <dcterms:modified xsi:type="dcterms:W3CDTF">2024-04-23T05:37:14Z</dcterms:modified>
</cp:coreProperties>
</file>