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9" r:id="rId3"/>
    <p:sldId id="285" r:id="rId4"/>
    <p:sldId id="280" r:id="rId5"/>
    <p:sldId id="286" r:id="rId6"/>
    <p:sldId id="287" r:id="rId7"/>
    <p:sldId id="294" r:id="rId8"/>
    <p:sldId id="292" r:id="rId9"/>
  </p:sldIdLst>
  <p:sldSz cx="9144000" cy="6858000" type="screen4x3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24" autoAdjust="0"/>
  </p:normalViewPr>
  <p:slideViewPr>
    <p:cSldViewPr>
      <p:cViewPr varScale="1">
        <p:scale>
          <a:sx n="83" d="100"/>
          <a:sy n="83" d="100"/>
        </p:scale>
        <p:origin x="-4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41D964-D725-424B-8A5E-A49623F426D9}" type="doc">
      <dgm:prSet loTypeId="urn:microsoft.com/office/officeart/2005/8/layout/vList2" loCatId="list" qsTypeId="urn:microsoft.com/office/officeart/2005/8/quickstyle/simple1#1" qsCatId="simple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3401773C-5D05-4B8B-88AF-3619E5862AEE}">
      <dgm:prSet custT="1"/>
      <dgm:spPr/>
      <dgm:t>
        <a:bodyPr/>
        <a:lstStyle/>
        <a:p>
          <a:pPr algn="just" rtl="0"/>
          <a:r>
            <a:rPr lang="ru-RU" sz="2500" b="1" i="0" dirty="0" smtClean="0">
              <a:solidFill>
                <a:schemeClr val="tx1"/>
              </a:solidFill>
            </a:rPr>
            <a:t>Повышение эффективности хозяйствования, обеспечение надлежащих условий труда в организациях государственной и частной форм собственности, повышение качества продукции (работ, услуг), совершенствование работы по подбору и расстановке руководящих кадров</a:t>
          </a:r>
        </a:p>
      </dgm:t>
    </dgm:pt>
    <dgm:pt modelId="{55B05222-E69A-460F-B78D-F63755018AF6}" type="parTrans" cxnId="{346B2273-913C-46AF-B9C2-662FDEB3011A}">
      <dgm:prSet/>
      <dgm:spPr/>
      <dgm:t>
        <a:bodyPr/>
        <a:lstStyle/>
        <a:p>
          <a:endParaRPr lang="ru-RU"/>
        </a:p>
      </dgm:t>
    </dgm:pt>
    <dgm:pt modelId="{2C70C097-9023-4E1D-9FB3-AA40E3BF898C}" type="sibTrans" cxnId="{346B2273-913C-46AF-B9C2-662FDEB3011A}">
      <dgm:prSet/>
      <dgm:spPr/>
      <dgm:t>
        <a:bodyPr/>
        <a:lstStyle/>
        <a:p>
          <a:endParaRPr lang="ru-RU"/>
        </a:p>
      </dgm:t>
    </dgm:pt>
    <dgm:pt modelId="{2A1AFC16-0772-4108-8F34-A25E51A8C17C}" type="pres">
      <dgm:prSet presAssocID="{0841D964-D725-424B-8A5E-A49623F426D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5DB4B06-C68A-4EF8-AB2A-B27D609B0130}" type="pres">
      <dgm:prSet presAssocID="{3401773C-5D05-4B8B-88AF-3619E5862AEE}" presName="parentText" presStyleLbl="node1" presStyleIdx="0" presStyleCnt="1" custScaleY="113357" custLinFactNeighborX="383" custLinFactNeighborY="23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9E6276-5878-4623-9ED7-C27C1749F658}" type="presOf" srcId="{0841D964-D725-424B-8A5E-A49623F426D9}" destId="{2A1AFC16-0772-4108-8F34-A25E51A8C17C}" srcOrd="0" destOrd="0" presId="urn:microsoft.com/office/officeart/2005/8/layout/vList2"/>
    <dgm:cxn modelId="{29665DB1-C387-4953-BF8D-81939E94A3FC}" type="presOf" srcId="{3401773C-5D05-4B8B-88AF-3619E5862AEE}" destId="{C5DB4B06-C68A-4EF8-AB2A-B27D609B0130}" srcOrd="0" destOrd="0" presId="urn:microsoft.com/office/officeart/2005/8/layout/vList2"/>
    <dgm:cxn modelId="{346B2273-913C-46AF-B9C2-662FDEB3011A}" srcId="{0841D964-D725-424B-8A5E-A49623F426D9}" destId="{3401773C-5D05-4B8B-88AF-3619E5862AEE}" srcOrd="0" destOrd="0" parTransId="{55B05222-E69A-460F-B78D-F63755018AF6}" sibTransId="{2C70C097-9023-4E1D-9FB3-AA40E3BF898C}"/>
    <dgm:cxn modelId="{6E51B1EA-C2E7-45C9-8774-4168511E04AC}" type="presParOf" srcId="{2A1AFC16-0772-4108-8F34-A25E51A8C17C}" destId="{C5DB4B06-C68A-4EF8-AB2A-B27D609B013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776839-6473-4AB9-88C8-3D5240BD2817}" type="doc">
      <dgm:prSet loTypeId="urn:microsoft.com/office/officeart/2005/8/layout/vList2" loCatId="list" qsTypeId="urn:microsoft.com/office/officeart/2005/8/quickstyle/simple1#3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B30FC5C2-5995-47F8-854E-1F61F2A893B1}">
      <dgm:prSet custT="1"/>
      <dgm:spPr/>
      <dgm:t>
        <a:bodyPr/>
        <a:lstStyle/>
        <a:p>
          <a:pPr algn="ctr" rtl="0"/>
          <a:r>
            <a:rPr lang="ru-RU" sz="2000" b="1" dirty="0" smtClean="0">
              <a:solidFill>
                <a:schemeClr val="tx1"/>
              </a:solidFill>
            </a:rPr>
            <a:t>производственно-технологическую, исполнительскую и трудовую дисциплину;</a:t>
          </a:r>
          <a:endParaRPr lang="ru-RU" sz="2000" b="1" dirty="0">
            <a:solidFill>
              <a:schemeClr val="tx1"/>
            </a:solidFill>
          </a:endParaRPr>
        </a:p>
      </dgm:t>
    </dgm:pt>
    <dgm:pt modelId="{C59F3C4E-1773-4F1A-84A3-722FFF8A3A77}" type="parTrans" cxnId="{DC37782A-334B-4140-8140-D03C79F2AF45}">
      <dgm:prSet/>
      <dgm:spPr/>
      <dgm:t>
        <a:bodyPr/>
        <a:lstStyle/>
        <a:p>
          <a:endParaRPr lang="ru-RU"/>
        </a:p>
      </dgm:t>
    </dgm:pt>
    <dgm:pt modelId="{BE859077-F1E1-4D34-9A73-9CBB6CC88248}" type="sibTrans" cxnId="{DC37782A-334B-4140-8140-D03C79F2AF45}">
      <dgm:prSet/>
      <dgm:spPr/>
      <dgm:t>
        <a:bodyPr/>
        <a:lstStyle/>
        <a:p>
          <a:endParaRPr lang="ru-RU"/>
        </a:p>
      </dgm:t>
    </dgm:pt>
    <dgm:pt modelId="{5A84AF80-3921-44CD-96D2-C0016FD624DE}">
      <dgm:prSet custT="1"/>
      <dgm:spPr/>
      <dgm:t>
        <a:bodyPr/>
        <a:lstStyle/>
        <a:p>
          <a:pPr algn="just"/>
          <a:r>
            <a:rPr lang="ru-RU" sz="2000" b="1" dirty="0" smtClean="0">
              <a:solidFill>
                <a:schemeClr val="tx1"/>
              </a:solidFill>
            </a:rPr>
            <a:t>надлежащие условия труда работников;</a:t>
          </a:r>
          <a:endParaRPr lang="ru-RU" sz="2000" b="1" dirty="0">
            <a:solidFill>
              <a:schemeClr val="tx1"/>
            </a:solidFill>
          </a:endParaRPr>
        </a:p>
      </dgm:t>
    </dgm:pt>
    <dgm:pt modelId="{CC6D7626-1C32-4C44-B3A9-A0CDDB4732C7}" type="parTrans" cxnId="{01AC5791-13B5-4F78-9089-6D4BCAE0A362}">
      <dgm:prSet/>
      <dgm:spPr/>
      <dgm:t>
        <a:bodyPr/>
        <a:lstStyle/>
        <a:p>
          <a:endParaRPr lang="ru-RU"/>
        </a:p>
      </dgm:t>
    </dgm:pt>
    <dgm:pt modelId="{A5E8372B-626B-4499-AC09-E9039CDFD9BF}" type="sibTrans" cxnId="{01AC5791-13B5-4F78-9089-6D4BCAE0A362}">
      <dgm:prSet/>
      <dgm:spPr/>
      <dgm:t>
        <a:bodyPr/>
        <a:lstStyle/>
        <a:p>
          <a:endParaRPr lang="ru-RU"/>
        </a:p>
      </dgm:t>
    </dgm:pt>
    <dgm:pt modelId="{6E85209B-2BCB-4A16-BB08-EB66AF3E6114}">
      <dgm:prSet custT="1"/>
      <dgm:spPr/>
      <dgm:t>
        <a:bodyPr/>
        <a:lstStyle/>
        <a:p>
          <a:pPr algn="ctr"/>
          <a:r>
            <a:rPr lang="ru-RU" sz="2000" b="1" dirty="0" smtClean="0">
              <a:solidFill>
                <a:schemeClr val="tx1"/>
              </a:solidFill>
            </a:rPr>
            <a:t>содержание производственных зданий (помещений), оборудования и приспособлений в соответствии с установленными требованиями; </a:t>
          </a:r>
          <a:endParaRPr lang="ru-RU" sz="2000" b="1" dirty="0">
            <a:solidFill>
              <a:schemeClr val="tx1"/>
            </a:solidFill>
          </a:endParaRPr>
        </a:p>
      </dgm:t>
    </dgm:pt>
    <dgm:pt modelId="{BC3C4586-603D-4034-B689-2DFB6CF7CE3F}" type="parTrans" cxnId="{B21B467F-ECE5-47A0-AC3F-04CA18D8F73B}">
      <dgm:prSet/>
      <dgm:spPr/>
      <dgm:t>
        <a:bodyPr/>
        <a:lstStyle/>
        <a:p>
          <a:endParaRPr lang="ru-RU"/>
        </a:p>
      </dgm:t>
    </dgm:pt>
    <dgm:pt modelId="{6D08AE39-5FC5-4939-83E5-454CAB18DE58}" type="sibTrans" cxnId="{B21B467F-ECE5-47A0-AC3F-04CA18D8F73B}">
      <dgm:prSet/>
      <dgm:spPr/>
      <dgm:t>
        <a:bodyPr/>
        <a:lstStyle/>
        <a:p>
          <a:endParaRPr lang="ru-RU"/>
        </a:p>
      </dgm:t>
    </dgm:pt>
    <dgm:pt modelId="{9C8CD75B-0491-46AF-B809-452CC86AA65D}">
      <dgm:prSet custT="1"/>
      <dgm:spPr/>
      <dgm:t>
        <a:bodyPr/>
        <a:lstStyle/>
        <a:p>
          <a:pPr algn="just"/>
          <a:r>
            <a:rPr lang="ru-RU" sz="2000" b="1" dirty="0" smtClean="0">
              <a:solidFill>
                <a:schemeClr val="tx1"/>
              </a:solidFill>
            </a:rPr>
            <a:t>закрепление в должностных (рабочих) инструкциях работников с учетом специфики их трудовых функций обязанности по соблюдению технологических регламентов и нормативов при производстве продукции (выполнении работ, оказании услуг), требований производственного процесса, технологии изготовления продукции (работ, услуг), а также по поддержанию чистоты и порядка на территории организации и непосредственно на рабочем месте работника;</a:t>
          </a:r>
          <a:endParaRPr lang="ru-RU" sz="2000" b="1" dirty="0">
            <a:solidFill>
              <a:schemeClr val="tx1"/>
            </a:solidFill>
          </a:endParaRPr>
        </a:p>
      </dgm:t>
    </dgm:pt>
    <dgm:pt modelId="{71994AF5-2475-44C2-A2DF-05F91C437978}" type="parTrans" cxnId="{5331A7C0-43D7-454B-B62C-0C23445B5126}">
      <dgm:prSet/>
      <dgm:spPr/>
      <dgm:t>
        <a:bodyPr/>
        <a:lstStyle/>
        <a:p>
          <a:endParaRPr lang="ru-RU"/>
        </a:p>
      </dgm:t>
    </dgm:pt>
    <dgm:pt modelId="{B573B1DE-8033-49B2-B091-3AE67B6EDE97}" type="sibTrans" cxnId="{5331A7C0-43D7-454B-B62C-0C23445B5126}">
      <dgm:prSet/>
      <dgm:spPr/>
      <dgm:t>
        <a:bodyPr/>
        <a:lstStyle/>
        <a:p>
          <a:endParaRPr lang="ru-RU"/>
        </a:p>
      </dgm:t>
    </dgm:pt>
    <dgm:pt modelId="{4419CE68-2BFA-4AE9-8183-D43383AFC8BE}" type="pres">
      <dgm:prSet presAssocID="{DD776839-6473-4AB9-88C8-3D5240BD281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AEA7501-ADA3-4CCD-B620-EDCCF353A7D5}" type="pres">
      <dgm:prSet presAssocID="{B30FC5C2-5995-47F8-854E-1F61F2A893B1}" presName="parentText" presStyleLbl="node1" presStyleIdx="0" presStyleCnt="4" custScaleY="31556" custLinFactNeighborY="2264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7E3AA6-3705-4907-983A-0FCD690A295E}" type="pres">
      <dgm:prSet presAssocID="{BE859077-F1E1-4D34-9A73-9CBB6CC88248}" presName="spacer" presStyleCnt="0"/>
      <dgm:spPr/>
      <dgm:t>
        <a:bodyPr/>
        <a:lstStyle/>
        <a:p>
          <a:endParaRPr lang="ru-RU"/>
        </a:p>
      </dgm:t>
    </dgm:pt>
    <dgm:pt modelId="{18B8CA8C-D62E-4883-9054-FF1EBD8809EA}" type="pres">
      <dgm:prSet presAssocID="{6E85209B-2BCB-4A16-BB08-EB66AF3E6114}" presName="parentText" presStyleLbl="node1" presStyleIdx="1" presStyleCnt="4" custScaleY="38101" custLinFactNeighborX="-406" custLinFactNeighborY="1803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EBB5ED-ED48-4219-BA8F-0A398AAA2516}" type="pres">
      <dgm:prSet presAssocID="{6D08AE39-5FC5-4939-83E5-454CAB18DE58}" presName="spacer" presStyleCnt="0"/>
      <dgm:spPr/>
    </dgm:pt>
    <dgm:pt modelId="{BEDEF65A-3197-49A1-8677-4B1A6B60A660}" type="pres">
      <dgm:prSet presAssocID="{5A84AF80-3921-44CD-96D2-C0016FD624DE}" presName="parentText" presStyleLbl="node1" presStyleIdx="2" presStyleCnt="4" custScaleY="34260" custLinFactNeighborY="1646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7B1014-60DC-4148-A70C-ADB8FCD248BC}" type="pres">
      <dgm:prSet presAssocID="{A5E8372B-626B-4499-AC09-E9039CDFD9BF}" presName="spacer" presStyleCnt="0"/>
      <dgm:spPr/>
    </dgm:pt>
    <dgm:pt modelId="{1F17F728-46C7-47A8-B92A-3A9C8D60EC8C}" type="pres">
      <dgm:prSet presAssocID="{9C8CD75B-0491-46AF-B809-452CC86AA65D}" presName="parentText" presStyleLbl="node1" presStyleIdx="3" presStyleCnt="4" custScaleY="100301" custLinFactNeighborY="548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21B467F-ECE5-47A0-AC3F-04CA18D8F73B}" srcId="{DD776839-6473-4AB9-88C8-3D5240BD2817}" destId="{6E85209B-2BCB-4A16-BB08-EB66AF3E6114}" srcOrd="1" destOrd="0" parTransId="{BC3C4586-603D-4034-B689-2DFB6CF7CE3F}" sibTransId="{6D08AE39-5FC5-4939-83E5-454CAB18DE58}"/>
    <dgm:cxn modelId="{3B44218E-5096-44F7-BA76-0F7D9CC0FCD0}" type="presOf" srcId="{6E85209B-2BCB-4A16-BB08-EB66AF3E6114}" destId="{18B8CA8C-D62E-4883-9054-FF1EBD8809EA}" srcOrd="0" destOrd="0" presId="urn:microsoft.com/office/officeart/2005/8/layout/vList2"/>
    <dgm:cxn modelId="{7181ED07-23A3-4A94-A4C9-977E54C6B4F9}" type="presOf" srcId="{B30FC5C2-5995-47F8-854E-1F61F2A893B1}" destId="{9AEA7501-ADA3-4CCD-B620-EDCCF353A7D5}" srcOrd="0" destOrd="0" presId="urn:microsoft.com/office/officeart/2005/8/layout/vList2"/>
    <dgm:cxn modelId="{01AC5791-13B5-4F78-9089-6D4BCAE0A362}" srcId="{DD776839-6473-4AB9-88C8-3D5240BD2817}" destId="{5A84AF80-3921-44CD-96D2-C0016FD624DE}" srcOrd="2" destOrd="0" parTransId="{CC6D7626-1C32-4C44-B3A9-A0CDDB4732C7}" sibTransId="{A5E8372B-626B-4499-AC09-E9039CDFD9BF}"/>
    <dgm:cxn modelId="{7DDA4D06-5242-4A10-BCC4-BAD7EBD09F13}" type="presOf" srcId="{5A84AF80-3921-44CD-96D2-C0016FD624DE}" destId="{BEDEF65A-3197-49A1-8677-4B1A6B60A660}" srcOrd="0" destOrd="0" presId="urn:microsoft.com/office/officeart/2005/8/layout/vList2"/>
    <dgm:cxn modelId="{DC37782A-334B-4140-8140-D03C79F2AF45}" srcId="{DD776839-6473-4AB9-88C8-3D5240BD2817}" destId="{B30FC5C2-5995-47F8-854E-1F61F2A893B1}" srcOrd="0" destOrd="0" parTransId="{C59F3C4E-1773-4F1A-84A3-722FFF8A3A77}" sibTransId="{BE859077-F1E1-4D34-9A73-9CBB6CC88248}"/>
    <dgm:cxn modelId="{33D1B356-8F88-4766-A87C-6586E88DD017}" type="presOf" srcId="{DD776839-6473-4AB9-88C8-3D5240BD2817}" destId="{4419CE68-2BFA-4AE9-8183-D43383AFC8BE}" srcOrd="0" destOrd="0" presId="urn:microsoft.com/office/officeart/2005/8/layout/vList2"/>
    <dgm:cxn modelId="{5331A7C0-43D7-454B-B62C-0C23445B5126}" srcId="{DD776839-6473-4AB9-88C8-3D5240BD2817}" destId="{9C8CD75B-0491-46AF-B809-452CC86AA65D}" srcOrd="3" destOrd="0" parTransId="{71994AF5-2475-44C2-A2DF-05F91C437978}" sibTransId="{B573B1DE-8033-49B2-B091-3AE67B6EDE97}"/>
    <dgm:cxn modelId="{73D02D56-4C17-48DC-99CA-2E17D79E328E}" type="presOf" srcId="{9C8CD75B-0491-46AF-B809-452CC86AA65D}" destId="{1F17F728-46C7-47A8-B92A-3A9C8D60EC8C}" srcOrd="0" destOrd="0" presId="urn:microsoft.com/office/officeart/2005/8/layout/vList2"/>
    <dgm:cxn modelId="{FDC2307F-B373-46F6-9F0B-428B1B045251}" type="presParOf" srcId="{4419CE68-2BFA-4AE9-8183-D43383AFC8BE}" destId="{9AEA7501-ADA3-4CCD-B620-EDCCF353A7D5}" srcOrd="0" destOrd="0" presId="urn:microsoft.com/office/officeart/2005/8/layout/vList2"/>
    <dgm:cxn modelId="{62B376DC-12D5-4DB3-A877-BBAA056D9A1C}" type="presParOf" srcId="{4419CE68-2BFA-4AE9-8183-D43383AFC8BE}" destId="{BD7E3AA6-3705-4907-983A-0FCD690A295E}" srcOrd="1" destOrd="0" presId="urn:microsoft.com/office/officeart/2005/8/layout/vList2"/>
    <dgm:cxn modelId="{B4DDCBD6-3609-4D59-9871-EBA311369A39}" type="presParOf" srcId="{4419CE68-2BFA-4AE9-8183-D43383AFC8BE}" destId="{18B8CA8C-D62E-4883-9054-FF1EBD8809EA}" srcOrd="2" destOrd="0" presId="urn:microsoft.com/office/officeart/2005/8/layout/vList2"/>
    <dgm:cxn modelId="{F5A65767-03E5-4979-87BD-9F17B7F11FC8}" type="presParOf" srcId="{4419CE68-2BFA-4AE9-8183-D43383AFC8BE}" destId="{29EBB5ED-ED48-4219-BA8F-0A398AAA2516}" srcOrd="3" destOrd="0" presId="urn:microsoft.com/office/officeart/2005/8/layout/vList2"/>
    <dgm:cxn modelId="{AFE67841-5ABE-46AC-BF5D-C804B02CD236}" type="presParOf" srcId="{4419CE68-2BFA-4AE9-8183-D43383AFC8BE}" destId="{BEDEF65A-3197-49A1-8677-4B1A6B60A660}" srcOrd="4" destOrd="0" presId="urn:microsoft.com/office/officeart/2005/8/layout/vList2"/>
    <dgm:cxn modelId="{233D149D-1870-4A14-A40B-5A3F91B0A904}" type="presParOf" srcId="{4419CE68-2BFA-4AE9-8183-D43383AFC8BE}" destId="{B37B1014-60DC-4148-A70C-ADB8FCD248BC}" srcOrd="5" destOrd="0" presId="urn:microsoft.com/office/officeart/2005/8/layout/vList2"/>
    <dgm:cxn modelId="{E01024F8-CC4A-4805-BFFD-8E4E0E03460A}" type="presParOf" srcId="{4419CE68-2BFA-4AE9-8183-D43383AFC8BE}" destId="{1F17F728-46C7-47A8-B92A-3A9C8D60EC8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90CC67-C0D8-46A7-BDBF-3B14751948FD}" type="doc">
      <dgm:prSet loTypeId="urn:microsoft.com/office/officeart/2005/8/layout/vList3#1" loCatId="list" qsTypeId="urn:microsoft.com/office/officeart/2005/8/quickstyle/simple1#2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3FB79E37-0A5D-4932-BDE6-563D6D7B37AE}">
      <dgm:prSet custT="1"/>
      <dgm:spPr/>
      <dgm:t>
        <a:bodyPr/>
        <a:lstStyle/>
        <a:p>
          <a:pPr algn="just" rtl="0"/>
          <a:r>
            <a:rPr lang="ru-RU" sz="1200" b="1" dirty="0" smtClean="0"/>
            <a:t>устанавливать дополнительные выплаты стимулирующего характера без ограничения их размера за счет прибыли, средств от приносящей доходы деятельности, остающихся в распоряжении организаций после уплаты обязательных платежей в бюджет</a:t>
          </a:r>
          <a:endParaRPr lang="ru-RU" sz="1200" b="1" dirty="0"/>
        </a:p>
      </dgm:t>
    </dgm:pt>
    <dgm:pt modelId="{6D0E77A6-1A93-4321-A5A4-91DCC45409E4}" type="parTrans" cxnId="{F99211F7-8C76-4FF5-BCAC-115586182245}">
      <dgm:prSet/>
      <dgm:spPr/>
      <dgm:t>
        <a:bodyPr/>
        <a:lstStyle/>
        <a:p>
          <a:endParaRPr lang="ru-RU"/>
        </a:p>
      </dgm:t>
    </dgm:pt>
    <dgm:pt modelId="{C9EFC303-5F3C-42AC-9710-0E6757E2C146}" type="sibTrans" cxnId="{F99211F7-8C76-4FF5-BCAC-115586182245}">
      <dgm:prSet/>
      <dgm:spPr/>
      <dgm:t>
        <a:bodyPr/>
        <a:lstStyle/>
        <a:p>
          <a:endParaRPr lang="ru-RU"/>
        </a:p>
      </dgm:t>
    </dgm:pt>
    <dgm:pt modelId="{A56012B0-2CE6-48DE-BBD0-0ED6DEC10BFD}">
      <dgm:prSet custT="1"/>
      <dgm:spPr/>
      <dgm:t>
        <a:bodyPr/>
        <a:lstStyle/>
        <a:p>
          <a:pPr algn="just" rtl="0"/>
          <a:r>
            <a:rPr lang="ru-RU" sz="1200" b="1" dirty="0" smtClean="0"/>
            <a:t>изменять существенные условия труда работника в связи с обоснованными производственными, организационными или экономическими причинами, предупредив об этом его письменно не позднее чем за семь календарных дней</a:t>
          </a:r>
          <a:endParaRPr lang="ru-RU" sz="1200" b="1" dirty="0"/>
        </a:p>
      </dgm:t>
    </dgm:pt>
    <dgm:pt modelId="{B68E91D4-A7BF-4BC5-A1F2-68CE645F028C}" type="parTrans" cxnId="{04B42B3D-68A2-4572-AA42-7C31EBEA2E18}">
      <dgm:prSet/>
      <dgm:spPr/>
      <dgm:t>
        <a:bodyPr/>
        <a:lstStyle/>
        <a:p>
          <a:endParaRPr lang="ru-RU"/>
        </a:p>
      </dgm:t>
    </dgm:pt>
    <dgm:pt modelId="{86A03EE0-8A69-419C-8495-F713DE8A558F}" type="sibTrans" cxnId="{04B42B3D-68A2-4572-AA42-7C31EBEA2E18}">
      <dgm:prSet/>
      <dgm:spPr/>
      <dgm:t>
        <a:bodyPr/>
        <a:lstStyle/>
        <a:p>
          <a:endParaRPr lang="ru-RU"/>
        </a:p>
      </dgm:t>
    </dgm:pt>
    <dgm:pt modelId="{13983251-96A4-4BB8-A7E9-E7D19846D8BE}">
      <dgm:prSet custT="1"/>
      <dgm:spPr/>
      <dgm:t>
        <a:bodyPr/>
        <a:lstStyle/>
        <a:p>
          <a:pPr algn="just" rtl="0"/>
          <a:r>
            <a:rPr lang="ru-RU" sz="1200" b="1" dirty="0" smtClean="0"/>
            <a:t>применять к работникам, нарушившим производственно-технологическую, исполнительскую или трудовую дисциплину, в качестве меры дисциплинарного взыскания лишение полностью или частично дополнительных выплат стимулирующего характера на срок до 12 месяцев</a:t>
          </a:r>
          <a:endParaRPr lang="ru-RU" sz="1200" b="1" dirty="0"/>
        </a:p>
      </dgm:t>
    </dgm:pt>
    <dgm:pt modelId="{E3108CE3-2C6E-48D1-A417-8B80FC737E63}" type="parTrans" cxnId="{89E68451-2D69-4569-8C5C-E186752EE3D9}">
      <dgm:prSet/>
      <dgm:spPr/>
      <dgm:t>
        <a:bodyPr/>
        <a:lstStyle/>
        <a:p>
          <a:endParaRPr lang="ru-RU"/>
        </a:p>
      </dgm:t>
    </dgm:pt>
    <dgm:pt modelId="{7190CC49-81C7-48F8-B49B-3CC83B5CF453}" type="sibTrans" cxnId="{89E68451-2D69-4569-8C5C-E186752EE3D9}">
      <dgm:prSet/>
      <dgm:spPr/>
      <dgm:t>
        <a:bodyPr/>
        <a:lstStyle/>
        <a:p>
          <a:endParaRPr lang="ru-RU"/>
        </a:p>
      </dgm:t>
    </dgm:pt>
    <dgm:pt modelId="{D17F9A0E-4704-409B-95D3-FE24F1735918}">
      <dgm:prSet custT="1"/>
      <dgm:spPr/>
      <dgm:t>
        <a:bodyPr/>
        <a:lstStyle/>
        <a:p>
          <a:pPr algn="just" rtl="0"/>
          <a:r>
            <a:rPr lang="ru-RU" sz="1200" b="1" dirty="0" smtClean="0"/>
            <a:t>незамедлительно отстранять работника от работы при выявлении допущенных им нарушений производственно-технологической, исполнительской или трудовой дисциплины, повлекших или способных повлечь причинение организации ущерба</a:t>
          </a:r>
          <a:endParaRPr lang="ru-RU" sz="1200" b="1" dirty="0"/>
        </a:p>
      </dgm:t>
    </dgm:pt>
    <dgm:pt modelId="{E20AB283-245E-4861-AFE0-EED5917008A2}" type="parTrans" cxnId="{9C9CB179-A637-4717-BCDE-05C28735FD3D}">
      <dgm:prSet/>
      <dgm:spPr/>
      <dgm:t>
        <a:bodyPr/>
        <a:lstStyle/>
        <a:p>
          <a:endParaRPr lang="ru-RU"/>
        </a:p>
      </dgm:t>
    </dgm:pt>
    <dgm:pt modelId="{5F936A0F-21CF-4777-9B29-9CFE4FEE2E3C}" type="sibTrans" cxnId="{9C9CB179-A637-4717-BCDE-05C28735FD3D}">
      <dgm:prSet/>
      <dgm:spPr/>
      <dgm:t>
        <a:bodyPr/>
        <a:lstStyle/>
        <a:p>
          <a:endParaRPr lang="ru-RU"/>
        </a:p>
      </dgm:t>
    </dgm:pt>
    <dgm:pt modelId="{C0187D51-0544-4C11-8BB3-D771CB1A9993}">
      <dgm:prSet custT="1"/>
      <dgm:spPr/>
      <dgm:t>
        <a:bodyPr/>
        <a:lstStyle/>
        <a:p>
          <a:pPr algn="just" rtl="0"/>
          <a:r>
            <a:rPr lang="ru-RU" sz="1200" b="1" dirty="0" smtClean="0"/>
            <a:t>Расторгать трудовой договор (контракт) с работником, допустившим нарушение производственно-технологической, исполнительской или трудовой дисциплины, повлекшее причинение организации ущерба в размере, превышающем  три начисленные среднемесячные заработные платы работников Республики Беларусь. </a:t>
          </a:r>
          <a:endParaRPr lang="ru-RU" sz="1200" b="1" dirty="0"/>
        </a:p>
      </dgm:t>
    </dgm:pt>
    <dgm:pt modelId="{B918CB22-0445-411D-A240-DCF4B793756B}" type="parTrans" cxnId="{4F29C42B-CD7F-4F70-BEF3-DF364177C867}">
      <dgm:prSet/>
      <dgm:spPr/>
      <dgm:t>
        <a:bodyPr/>
        <a:lstStyle/>
        <a:p>
          <a:endParaRPr lang="ru-RU"/>
        </a:p>
      </dgm:t>
    </dgm:pt>
    <dgm:pt modelId="{D6276C01-FAFC-4397-907C-E55DD1397589}" type="sibTrans" cxnId="{4F29C42B-CD7F-4F70-BEF3-DF364177C867}">
      <dgm:prSet/>
      <dgm:spPr/>
      <dgm:t>
        <a:bodyPr/>
        <a:lstStyle/>
        <a:p>
          <a:endParaRPr lang="ru-RU"/>
        </a:p>
      </dgm:t>
    </dgm:pt>
    <dgm:pt modelId="{0C97090A-CFE0-404C-BF62-F2A6B513118F}">
      <dgm:prSet custT="1"/>
      <dgm:spPr/>
      <dgm:t>
        <a:bodyPr/>
        <a:lstStyle/>
        <a:p>
          <a:pPr algn="just"/>
          <a:r>
            <a:rPr lang="ru-RU" sz="1200" b="1" dirty="0" smtClean="0"/>
            <a:t>удерживать из заработной платы работника по распоряжению нанимателя ущерб, причиненный нанимателю по вине работника, в размере до трех его среднемесячных заработных плат, но не более 50 процентов заработной платы, причитающейся к выплате работнику</a:t>
          </a:r>
          <a:endParaRPr lang="ru-RU" sz="1200" b="1" dirty="0"/>
        </a:p>
      </dgm:t>
    </dgm:pt>
    <dgm:pt modelId="{DB654C32-0863-4F13-9F84-C72DD084DB0E}" type="parTrans" cxnId="{7211AEA6-B68F-4E0C-9A23-E1F9B261200A}">
      <dgm:prSet/>
      <dgm:spPr/>
      <dgm:t>
        <a:bodyPr/>
        <a:lstStyle/>
        <a:p>
          <a:endParaRPr lang="ru-RU"/>
        </a:p>
      </dgm:t>
    </dgm:pt>
    <dgm:pt modelId="{726A92A7-2D93-4592-AF8B-9AFD8E032A30}" type="sibTrans" cxnId="{7211AEA6-B68F-4E0C-9A23-E1F9B261200A}">
      <dgm:prSet/>
      <dgm:spPr/>
      <dgm:t>
        <a:bodyPr/>
        <a:lstStyle/>
        <a:p>
          <a:endParaRPr lang="ru-RU"/>
        </a:p>
      </dgm:t>
    </dgm:pt>
    <dgm:pt modelId="{F71E3D87-2229-44EB-BA00-9E83C8D09571}" type="pres">
      <dgm:prSet presAssocID="{CB90CC67-C0D8-46A7-BDBF-3B14751948FD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2D9A739-A8D7-4A88-AD71-C88820F50316}" type="pres">
      <dgm:prSet presAssocID="{3FB79E37-0A5D-4932-BDE6-563D6D7B37AE}" presName="composite" presStyleCnt="0"/>
      <dgm:spPr/>
      <dgm:t>
        <a:bodyPr/>
        <a:lstStyle/>
        <a:p>
          <a:endParaRPr lang="ru-RU"/>
        </a:p>
      </dgm:t>
    </dgm:pt>
    <dgm:pt modelId="{A8A7F289-E179-4EAA-86F1-C0311E10594C}" type="pres">
      <dgm:prSet presAssocID="{3FB79E37-0A5D-4932-BDE6-563D6D7B37AE}" presName="imgShp" presStyleLbl="fgImgPlace1" presStyleIdx="0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C7632757-FB02-43EA-A87D-5666251E1AFC}" type="pres">
      <dgm:prSet presAssocID="{3FB79E37-0A5D-4932-BDE6-563D6D7B37AE}" presName="tx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3F8556-73D5-48B7-9E3B-5E52504E99DF}" type="pres">
      <dgm:prSet presAssocID="{C9EFC303-5F3C-42AC-9710-0E6757E2C146}" presName="spacing" presStyleCnt="0"/>
      <dgm:spPr/>
      <dgm:t>
        <a:bodyPr/>
        <a:lstStyle/>
        <a:p>
          <a:endParaRPr lang="ru-RU"/>
        </a:p>
      </dgm:t>
    </dgm:pt>
    <dgm:pt modelId="{7C66C773-D029-4781-8C1A-CD8ABE1BA8F8}" type="pres">
      <dgm:prSet presAssocID="{A56012B0-2CE6-48DE-BBD0-0ED6DEC10BFD}" presName="composite" presStyleCnt="0"/>
      <dgm:spPr/>
      <dgm:t>
        <a:bodyPr/>
        <a:lstStyle/>
        <a:p>
          <a:endParaRPr lang="ru-RU"/>
        </a:p>
      </dgm:t>
    </dgm:pt>
    <dgm:pt modelId="{1E0A5D58-4E91-453D-94A3-CA661BE5C4E6}" type="pres">
      <dgm:prSet presAssocID="{A56012B0-2CE6-48DE-BBD0-0ED6DEC10BFD}" presName="imgShp" presStyleLbl="fgImgPlace1" presStyleIdx="1" presStyleCnt="6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3AF7A7C6-7F67-40DC-BCF1-ADC0775F1837}" type="pres">
      <dgm:prSet presAssocID="{A56012B0-2CE6-48DE-BBD0-0ED6DEC10BFD}" presName="tx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D19430-90FA-468E-8CDE-B6EF1B5A661A}" type="pres">
      <dgm:prSet presAssocID="{86A03EE0-8A69-419C-8495-F713DE8A558F}" presName="spacing" presStyleCnt="0"/>
      <dgm:spPr/>
      <dgm:t>
        <a:bodyPr/>
        <a:lstStyle/>
        <a:p>
          <a:endParaRPr lang="ru-RU"/>
        </a:p>
      </dgm:t>
    </dgm:pt>
    <dgm:pt modelId="{FF508F80-3521-44B8-80BE-C86DE677BC55}" type="pres">
      <dgm:prSet presAssocID="{13983251-96A4-4BB8-A7E9-E7D19846D8BE}" presName="composite" presStyleCnt="0"/>
      <dgm:spPr/>
      <dgm:t>
        <a:bodyPr/>
        <a:lstStyle/>
        <a:p>
          <a:endParaRPr lang="ru-RU"/>
        </a:p>
      </dgm:t>
    </dgm:pt>
    <dgm:pt modelId="{E24E0D96-9F2C-44A9-8FE9-280DD0C07392}" type="pres">
      <dgm:prSet presAssocID="{13983251-96A4-4BB8-A7E9-E7D19846D8BE}" presName="imgShp" presStyleLbl="fgImgPlace1" presStyleIdx="2" presStyleCnt="6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6D5AEA1D-12E2-480E-8719-05846819BBDE}" type="pres">
      <dgm:prSet presAssocID="{13983251-96A4-4BB8-A7E9-E7D19846D8BE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A0CAAA-EE7F-4A8C-A0E1-CD8058BEEAC7}" type="pres">
      <dgm:prSet presAssocID="{7190CC49-81C7-48F8-B49B-3CC83B5CF453}" presName="spacing" presStyleCnt="0"/>
      <dgm:spPr/>
      <dgm:t>
        <a:bodyPr/>
        <a:lstStyle/>
        <a:p>
          <a:endParaRPr lang="ru-RU"/>
        </a:p>
      </dgm:t>
    </dgm:pt>
    <dgm:pt modelId="{F1F85A8C-62AC-41FC-BEFD-89E2FF1047F4}" type="pres">
      <dgm:prSet presAssocID="{D17F9A0E-4704-409B-95D3-FE24F1735918}" presName="composite" presStyleCnt="0"/>
      <dgm:spPr/>
      <dgm:t>
        <a:bodyPr/>
        <a:lstStyle/>
        <a:p>
          <a:endParaRPr lang="ru-RU"/>
        </a:p>
      </dgm:t>
    </dgm:pt>
    <dgm:pt modelId="{918C179D-D74A-468F-915D-3D22FDB5234A}" type="pres">
      <dgm:prSet presAssocID="{D17F9A0E-4704-409B-95D3-FE24F1735918}" presName="imgShp" presStyleLbl="fgImgPlace1" presStyleIdx="3" presStyleCnt="6" custLinFactNeighborX="1335" custLinFactNeighborY="-1811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91464BFD-8DC9-4F08-92FF-D7ECA3C08B2D}" type="pres">
      <dgm:prSet presAssocID="{D17F9A0E-4704-409B-95D3-FE24F1735918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545080-5A07-4CC8-A5DD-A518FF8A8278}" type="pres">
      <dgm:prSet presAssocID="{5F936A0F-21CF-4777-9B29-9CFE4FEE2E3C}" presName="spacing" presStyleCnt="0"/>
      <dgm:spPr/>
      <dgm:t>
        <a:bodyPr/>
        <a:lstStyle/>
        <a:p>
          <a:endParaRPr lang="ru-RU"/>
        </a:p>
      </dgm:t>
    </dgm:pt>
    <dgm:pt modelId="{18986F05-61CC-4D1E-BEA5-C8C26D99F6F8}" type="pres">
      <dgm:prSet presAssocID="{C0187D51-0544-4C11-8BB3-D771CB1A9993}" presName="composite" presStyleCnt="0"/>
      <dgm:spPr/>
      <dgm:t>
        <a:bodyPr/>
        <a:lstStyle/>
        <a:p>
          <a:endParaRPr lang="ru-RU"/>
        </a:p>
      </dgm:t>
    </dgm:pt>
    <dgm:pt modelId="{C7E0CCBD-BCBD-440F-BEA1-CCD2DBD38570}" type="pres">
      <dgm:prSet presAssocID="{C0187D51-0544-4C11-8BB3-D771CB1A9993}" presName="imgShp" presStyleLbl="fgImgPlace1" presStyleIdx="4" presStyleCnt="6" custScaleY="110213" custLinFactNeighborX="-8006" custLinFactNeighborY="950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023FB1EE-2DC6-4587-84E9-4829B9170CC9}" type="pres">
      <dgm:prSet presAssocID="{C0187D51-0544-4C11-8BB3-D771CB1A9993}" presName="txShp" presStyleLbl="node1" presStyleIdx="4" presStyleCnt="6" custScaleX="100173" custScaleY="116528" custLinFactNeighborX="108" custLinFactNeighborY="-55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C7D419-FDC6-43E7-997E-D79B3F5AD7A0}" type="pres">
      <dgm:prSet presAssocID="{D6276C01-FAFC-4397-907C-E55DD1397589}" presName="spacing" presStyleCnt="0"/>
      <dgm:spPr/>
      <dgm:t>
        <a:bodyPr/>
        <a:lstStyle/>
        <a:p>
          <a:endParaRPr lang="ru-RU"/>
        </a:p>
      </dgm:t>
    </dgm:pt>
    <dgm:pt modelId="{F329F441-38A9-4E28-9BAB-78A0997AF848}" type="pres">
      <dgm:prSet presAssocID="{0C97090A-CFE0-404C-BF62-F2A6B513118F}" presName="composite" presStyleCnt="0"/>
      <dgm:spPr/>
    </dgm:pt>
    <dgm:pt modelId="{1D6C9145-88F4-4F39-8D31-6126C33EC6DB}" type="pres">
      <dgm:prSet presAssocID="{0C97090A-CFE0-404C-BF62-F2A6B513118F}" presName="imgShp" presStyleLbl="fgImgPlace1" presStyleIdx="5" presStyleCnt="6" custScaleX="116726" custLinFactNeighborX="-4182" custLinFactNeighborY="169"/>
      <dgm:spPr/>
    </dgm:pt>
    <dgm:pt modelId="{540CCFB1-1223-4E60-88F1-32917423284D}" type="pres">
      <dgm:prSet presAssocID="{0C97090A-CFE0-404C-BF62-F2A6B513118F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F29C42B-CD7F-4F70-BEF3-DF364177C867}" srcId="{CB90CC67-C0D8-46A7-BDBF-3B14751948FD}" destId="{C0187D51-0544-4C11-8BB3-D771CB1A9993}" srcOrd="4" destOrd="0" parTransId="{B918CB22-0445-411D-A240-DCF4B793756B}" sibTransId="{D6276C01-FAFC-4397-907C-E55DD1397589}"/>
    <dgm:cxn modelId="{9C9CB179-A637-4717-BCDE-05C28735FD3D}" srcId="{CB90CC67-C0D8-46A7-BDBF-3B14751948FD}" destId="{D17F9A0E-4704-409B-95D3-FE24F1735918}" srcOrd="3" destOrd="0" parTransId="{E20AB283-245E-4861-AFE0-EED5917008A2}" sibTransId="{5F936A0F-21CF-4777-9B29-9CFE4FEE2E3C}"/>
    <dgm:cxn modelId="{FCE139CA-15B1-4EF4-9E58-26C8217021EF}" type="presOf" srcId="{13983251-96A4-4BB8-A7E9-E7D19846D8BE}" destId="{6D5AEA1D-12E2-480E-8719-05846819BBDE}" srcOrd="0" destOrd="0" presId="urn:microsoft.com/office/officeart/2005/8/layout/vList3#1"/>
    <dgm:cxn modelId="{7211AEA6-B68F-4E0C-9A23-E1F9B261200A}" srcId="{CB90CC67-C0D8-46A7-BDBF-3B14751948FD}" destId="{0C97090A-CFE0-404C-BF62-F2A6B513118F}" srcOrd="5" destOrd="0" parTransId="{DB654C32-0863-4F13-9F84-C72DD084DB0E}" sibTransId="{726A92A7-2D93-4592-AF8B-9AFD8E032A30}"/>
    <dgm:cxn modelId="{E9FE9853-9B4E-4315-8CFA-B2879B9873D2}" type="presOf" srcId="{A56012B0-2CE6-48DE-BBD0-0ED6DEC10BFD}" destId="{3AF7A7C6-7F67-40DC-BCF1-ADC0775F1837}" srcOrd="0" destOrd="0" presId="urn:microsoft.com/office/officeart/2005/8/layout/vList3#1"/>
    <dgm:cxn modelId="{F99211F7-8C76-4FF5-BCAC-115586182245}" srcId="{CB90CC67-C0D8-46A7-BDBF-3B14751948FD}" destId="{3FB79E37-0A5D-4932-BDE6-563D6D7B37AE}" srcOrd="0" destOrd="0" parTransId="{6D0E77A6-1A93-4321-A5A4-91DCC45409E4}" sibTransId="{C9EFC303-5F3C-42AC-9710-0E6757E2C146}"/>
    <dgm:cxn modelId="{04B42B3D-68A2-4572-AA42-7C31EBEA2E18}" srcId="{CB90CC67-C0D8-46A7-BDBF-3B14751948FD}" destId="{A56012B0-2CE6-48DE-BBD0-0ED6DEC10BFD}" srcOrd="1" destOrd="0" parTransId="{B68E91D4-A7BF-4BC5-A1F2-68CE645F028C}" sibTransId="{86A03EE0-8A69-419C-8495-F713DE8A558F}"/>
    <dgm:cxn modelId="{67377426-759E-49C2-89BD-E47A7E8D6054}" type="presOf" srcId="{C0187D51-0544-4C11-8BB3-D771CB1A9993}" destId="{023FB1EE-2DC6-4587-84E9-4829B9170CC9}" srcOrd="0" destOrd="0" presId="urn:microsoft.com/office/officeart/2005/8/layout/vList3#1"/>
    <dgm:cxn modelId="{3126CA16-7A56-4516-91AD-FEECE9B80855}" type="presOf" srcId="{0C97090A-CFE0-404C-BF62-F2A6B513118F}" destId="{540CCFB1-1223-4E60-88F1-32917423284D}" srcOrd="0" destOrd="0" presId="urn:microsoft.com/office/officeart/2005/8/layout/vList3#1"/>
    <dgm:cxn modelId="{0289ABDE-27A5-4723-B737-6B9884D85DB0}" type="presOf" srcId="{CB90CC67-C0D8-46A7-BDBF-3B14751948FD}" destId="{F71E3D87-2229-44EB-BA00-9E83C8D09571}" srcOrd="0" destOrd="0" presId="urn:microsoft.com/office/officeart/2005/8/layout/vList3#1"/>
    <dgm:cxn modelId="{89E68451-2D69-4569-8C5C-E186752EE3D9}" srcId="{CB90CC67-C0D8-46A7-BDBF-3B14751948FD}" destId="{13983251-96A4-4BB8-A7E9-E7D19846D8BE}" srcOrd="2" destOrd="0" parTransId="{E3108CE3-2C6E-48D1-A417-8B80FC737E63}" sibTransId="{7190CC49-81C7-48F8-B49B-3CC83B5CF453}"/>
    <dgm:cxn modelId="{0DB7450D-3721-492F-A120-FC2907C5BBCF}" type="presOf" srcId="{D17F9A0E-4704-409B-95D3-FE24F1735918}" destId="{91464BFD-8DC9-4F08-92FF-D7ECA3C08B2D}" srcOrd="0" destOrd="0" presId="urn:microsoft.com/office/officeart/2005/8/layout/vList3#1"/>
    <dgm:cxn modelId="{D45E2609-86F4-4F78-AF49-683AA53114B4}" type="presOf" srcId="{3FB79E37-0A5D-4932-BDE6-563D6D7B37AE}" destId="{C7632757-FB02-43EA-A87D-5666251E1AFC}" srcOrd="0" destOrd="0" presId="urn:microsoft.com/office/officeart/2005/8/layout/vList3#1"/>
    <dgm:cxn modelId="{E17C3FAA-4247-41E3-9FC8-0D2C87C805A2}" type="presParOf" srcId="{F71E3D87-2229-44EB-BA00-9E83C8D09571}" destId="{02D9A739-A8D7-4A88-AD71-C88820F50316}" srcOrd="0" destOrd="0" presId="urn:microsoft.com/office/officeart/2005/8/layout/vList3#1"/>
    <dgm:cxn modelId="{D6825FD0-12CB-41FF-931A-E6CD98C2B587}" type="presParOf" srcId="{02D9A739-A8D7-4A88-AD71-C88820F50316}" destId="{A8A7F289-E179-4EAA-86F1-C0311E10594C}" srcOrd="0" destOrd="0" presId="urn:microsoft.com/office/officeart/2005/8/layout/vList3#1"/>
    <dgm:cxn modelId="{C60178B3-022A-4E54-BC79-D2665DF33FD4}" type="presParOf" srcId="{02D9A739-A8D7-4A88-AD71-C88820F50316}" destId="{C7632757-FB02-43EA-A87D-5666251E1AFC}" srcOrd="1" destOrd="0" presId="urn:microsoft.com/office/officeart/2005/8/layout/vList3#1"/>
    <dgm:cxn modelId="{8D3FF3A0-2531-47CE-9D6B-877E9A1E8D76}" type="presParOf" srcId="{F71E3D87-2229-44EB-BA00-9E83C8D09571}" destId="{A63F8556-73D5-48B7-9E3B-5E52504E99DF}" srcOrd="1" destOrd="0" presId="urn:microsoft.com/office/officeart/2005/8/layout/vList3#1"/>
    <dgm:cxn modelId="{20EB3CB1-5C2E-4CCE-B09D-EB33F6B0B487}" type="presParOf" srcId="{F71E3D87-2229-44EB-BA00-9E83C8D09571}" destId="{7C66C773-D029-4781-8C1A-CD8ABE1BA8F8}" srcOrd="2" destOrd="0" presId="urn:microsoft.com/office/officeart/2005/8/layout/vList3#1"/>
    <dgm:cxn modelId="{897092F2-CC1A-4A44-A4ED-AFE1C3AB88EA}" type="presParOf" srcId="{7C66C773-D029-4781-8C1A-CD8ABE1BA8F8}" destId="{1E0A5D58-4E91-453D-94A3-CA661BE5C4E6}" srcOrd="0" destOrd="0" presId="urn:microsoft.com/office/officeart/2005/8/layout/vList3#1"/>
    <dgm:cxn modelId="{97178831-901A-49A3-B4DC-1AA8D7CDA74C}" type="presParOf" srcId="{7C66C773-D029-4781-8C1A-CD8ABE1BA8F8}" destId="{3AF7A7C6-7F67-40DC-BCF1-ADC0775F1837}" srcOrd="1" destOrd="0" presId="urn:microsoft.com/office/officeart/2005/8/layout/vList3#1"/>
    <dgm:cxn modelId="{D75B84D9-FE4A-4C68-9970-04CA214716F6}" type="presParOf" srcId="{F71E3D87-2229-44EB-BA00-9E83C8D09571}" destId="{C7D19430-90FA-468E-8CDE-B6EF1B5A661A}" srcOrd="3" destOrd="0" presId="urn:microsoft.com/office/officeart/2005/8/layout/vList3#1"/>
    <dgm:cxn modelId="{DC016027-44BA-4B34-93E8-DE59CB8146D5}" type="presParOf" srcId="{F71E3D87-2229-44EB-BA00-9E83C8D09571}" destId="{FF508F80-3521-44B8-80BE-C86DE677BC55}" srcOrd="4" destOrd="0" presId="urn:microsoft.com/office/officeart/2005/8/layout/vList3#1"/>
    <dgm:cxn modelId="{7EA89F7F-13FB-4A88-BEA1-ADFF462439E9}" type="presParOf" srcId="{FF508F80-3521-44B8-80BE-C86DE677BC55}" destId="{E24E0D96-9F2C-44A9-8FE9-280DD0C07392}" srcOrd="0" destOrd="0" presId="urn:microsoft.com/office/officeart/2005/8/layout/vList3#1"/>
    <dgm:cxn modelId="{24EE8331-140A-47C4-B786-4A458F59F13B}" type="presParOf" srcId="{FF508F80-3521-44B8-80BE-C86DE677BC55}" destId="{6D5AEA1D-12E2-480E-8719-05846819BBDE}" srcOrd="1" destOrd="0" presId="urn:microsoft.com/office/officeart/2005/8/layout/vList3#1"/>
    <dgm:cxn modelId="{60763849-AF0D-4905-9431-938BD31FB8A5}" type="presParOf" srcId="{F71E3D87-2229-44EB-BA00-9E83C8D09571}" destId="{C8A0CAAA-EE7F-4A8C-A0E1-CD8058BEEAC7}" srcOrd="5" destOrd="0" presId="urn:microsoft.com/office/officeart/2005/8/layout/vList3#1"/>
    <dgm:cxn modelId="{FCF2BDFF-0BC6-4DAA-A554-8988E63DE978}" type="presParOf" srcId="{F71E3D87-2229-44EB-BA00-9E83C8D09571}" destId="{F1F85A8C-62AC-41FC-BEFD-89E2FF1047F4}" srcOrd="6" destOrd="0" presId="urn:microsoft.com/office/officeart/2005/8/layout/vList3#1"/>
    <dgm:cxn modelId="{D2C5AE3A-878E-44AD-8488-F06B3C369A70}" type="presParOf" srcId="{F1F85A8C-62AC-41FC-BEFD-89E2FF1047F4}" destId="{918C179D-D74A-468F-915D-3D22FDB5234A}" srcOrd="0" destOrd="0" presId="urn:microsoft.com/office/officeart/2005/8/layout/vList3#1"/>
    <dgm:cxn modelId="{AA0AC027-AB81-41C1-BADB-DADADD84C307}" type="presParOf" srcId="{F1F85A8C-62AC-41FC-BEFD-89E2FF1047F4}" destId="{91464BFD-8DC9-4F08-92FF-D7ECA3C08B2D}" srcOrd="1" destOrd="0" presId="urn:microsoft.com/office/officeart/2005/8/layout/vList3#1"/>
    <dgm:cxn modelId="{E6323DD4-F07D-4DFF-A379-5DC81DBFE3CE}" type="presParOf" srcId="{F71E3D87-2229-44EB-BA00-9E83C8D09571}" destId="{F7545080-5A07-4CC8-A5DD-A518FF8A8278}" srcOrd="7" destOrd="0" presId="urn:microsoft.com/office/officeart/2005/8/layout/vList3#1"/>
    <dgm:cxn modelId="{1D232E26-6D17-4025-AE5E-7B808FE32D06}" type="presParOf" srcId="{F71E3D87-2229-44EB-BA00-9E83C8D09571}" destId="{18986F05-61CC-4D1E-BEA5-C8C26D99F6F8}" srcOrd="8" destOrd="0" presId="urn:microsoft.com/office/officeart/2005/8/layout/vList3#1"/>
    <dgm:cxn modelId="{AAF4B253-2F6D-4A5A-8EAA-4BB65CDC2141}" type="presParOf" srcId="{18986F05-61CC-4D1E-BEA5-C8C26D99F6F8}" destId="{C7E0CCBD-BCBD-440F-BEA1-CCD2DBD38570}" srcOrd="0" destOrd="0" presId="urn:microsoft.com/office/officeart/2005/8/layout/vList3#1"/>
    <dgm:cxn modelId="{78F743BF-207E-403F-B0C5-DAAADB346004}" type="presParOf" srcId="{18986F05-61CC-4D1E-BEA5-C8C26D99F6F8}" destId="{023FB1EE-2DC6-4587-84E9-4829B9170CC9}" srcOrd="1" destOrd="0" presId="urn:microsoft.com/office/officeart/2005/8/layout/vList3#1"/>
    <dgm:cxn modelId="{89D8CC31-E430-450F-9A04-22A6C8CF8E47}" type="presParOf" srcId="{F71E3D87-2229-44EB-BA00-9E83C8D09571}" destId="{85C7D419-FDC6-43E7-997E-D79B3F5AD7A0}" srcOrd="9" destOrd="0" presId="urn:microsoft.com/office/officeart/2005/8/layout/vList3#1"/>
    <dgm:cxn modelId="{6C39B79F-2F52-4FE9-96CC-B5D4C2CFCF19}" type="presParOf" srcId="{F71E3D87-2229-44EB-BA00-9E83C8D09571}" destId="{F329F441-38A9-4E28-9BAB-78A0997AF848}" srcOrd="10" destOrd="0" presId="urn:microsoft.com/office/officeart/2005/8/layout/vList3#1"/>
    <dgm:cxn modelId="{34D05C7D-DFDA-49B4-92C5-7AE487045930}" type="presParOf" srcId="{F329F441-38A9-4E28-9BAB-78A0997AF848}" destId="{1D6C9145-88F4-4F39-8D31-6126C33EC6DB}" srcOrd="0" destOrd="0" presId="urn:microsoft.com/office/officeart/2005/8/layout/vList3#1"/>
    <dgm:cxn modelId="{1B0D6009-0241-4E03-ABB9-F918418D5FBC}" type="presParOf" srcId="{F329F441-38A9-4E28-9BAB-78A0997AF848}" destId="{540CCFB1-1223-4E60-88F1-32917423284D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D776839-6473-4AB9-88C8-3D5240BD2817}" type="doc">
      <dgm:prSet loTypeId="urn:microsoft.com/office/officeart/2005/8/layout/vList2" loCatId="list" qsTypeId="urn:microsoft.com/office/officeart/2005/8/quickstyle/simple1#4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6E85209B-2BCB-4A16-BB08-EB66AF3E6114}">
      <dgm:prSet custT="1"/>
      <dgm:spPr/>
      <dgm:t>
        <a:bodyPr/>
        <a:lstStyle/>
        <a:p>
          <a:pPr algn="just"/>
          <a:r>
            <a:rPr lang="ru-RU" sz="1600" b="1" dirty="0" smtClean="0">
              <a:solidFill>
                <a:schemeClr val="tx1"/>
              </a:solidFill>
            </a:rPr>
            <a:t>необеспечение выполнения требований по содержанию производственных зданий (помещений), оборудования и приспособлений в соответствии с установленными требованиями;</a:t>
          </a:r>
        </a:p>
        <a:p>
          <a:pPr algn="just"/>
          <a:r>
            <a:rPr lang="ru-RU" sz="1600" b="1" dirty="0" smtClean="0">
              <a:solidFill>
                <a:schemeClr val="tx1"/>
              </a:solidFill>
            </a:rPr>
            <a:t>не закрепление в должностных (рабочих) инструкциях работников с учетом специфики их трудовых функций  обязанностей по соблюдению технологических регламентов и нормативов при производстве продукции (выполнении работ, оказании услуг), требований производственного процесса, технологий изготовления продукции (работ, услуг), а также по поддержанию чистоты и порядка на территории организации и непосредственно на рабочем месте работника</a:t>
          </a:r>
          <a:endParaRPr lang="ru-RU" sz="1600" b="1" dirty="0">
            <a:solidFill>
              <a:schemeClr val="tx1"/>
            </a:solidFill>
          </a:endParaRPr>
        </a:p>
      </dgm:t>
    </dgm:pt>
    <dgm:pt modelId="{BC3C4586-603D-4034-B689-2DFB6CF7CE3F}" type="parTrans" cxnId="{B21B467F-ECE5-47A0-AC3F-04CA18D8F73B}">
      <dgm:prSet/>
      <dgm:spPr/>
      <dgm:t>
        <a:bodyPr/>
        <a:lstStyle/>
        <a:p>
          <a:endParaRPr lang="ru-RU"/>
        </a:p>
      </dgm:t>
    </dgm:pt>
    <dgm:pt modelId="{6D08AE39-5FC5-4939-83E5-454CAB18DE58}" type="sibTrans" cxnId="{B21B467F-ECE5-47A0-AC3F-04CA18D8F73B}">
      <dgm:prSet/>
      <dgm:spPr/>
      <dgm:t>
        <a:bodyPr/>
        <a:lstStyle/>
        <a:p>
          <a:endParaRPr lang="ru-RU"/>
        </a:p>
      </dgm:t>
    </dgm:pt>
    <dgm:pt modelId="{9C8CD75B-0491-46AF-B809-452CC86AA65D}">
      <dgm:prSet custT="1"/>
      <dgm:spPr/>
      <dgm:t>
        <a:bodyPr/>
        <a:lstStyle/>
        <a:p>
          <a:pPr algn="just"/>
          <a:r>
            <a:rPr lang="ru-RU" sz="1600" b="1" dirty="0" smtClean="0">
              <a:solidFill>
                <a:schemeClr val="tx1"/>
              </a:solidFill>
            </a:rPr>
            <a:t>сокрытие (подмена) основания увольнения работника при наличии основания для его увольнения за совершение виновных действий;</a:t>
          </a:r>
        </a:p>
        <a:p>
          <a:pPr algn="just"/>
          <a:r>
            <a:rPr lang="ru-RU" sz="1600" b="1" dirty="0" smtClean="0">
              <a:solidFill>
                <a:schemeClr val="tx1"/>
              </a:solidFill>
            </a:rPr>
            <a:t>нарушение порядка назначения на должность, предусмотренного Декретом, выдача кандидатам на руководящую должность характеристик, содержащих заведомо недостоверную информацию;</a:t>
          </a:r>
          <a:endParaRPr lang="ru-RU" sz="1600" b="1" dirty="0">
            <a:solidFill>
              <a:schemeClr val="tx1"/>
            </a:solidFill>
          </a:endParaRPr>
        </a:p>
      </dgm:t>
    </dgm:pt>
    <dgm:pt modelId="{71994AF5-2475-44C2-A2DF-05F91C437978}" type="parTrans" cxnId="{5331A7C0-43D7-454B-B62C-0C23445B5126}">
      <dgm:prSet/>
      <dgm:spPr/>
      <dgm:t>
        <a:bodyPr/>
        <a:lstStyle/>
        <a:p>
          <a:endParaRPr lang="ru-RU"/>
        </a:p>
      </dgm:t>
    </dgm:pt>
    <dgm:pt modelId="{B573B1DE-8033-49B2-B091-3AE67B6EDE97}" type="sibTrans" cxnId="{5331A7C0-43D7-454B-B62C-0C23445B5126}">
      <dgm:prSet/>
      <dgm:spPr/>
      <dgm:t>
        <a:bodyPr/>
        <a:lstStyle/>
        <a:p>
          <a:endParaRPr lang="ru-RU"/>
        </a:p>
      </dgm:t>
    </dgm:pt>
    <dgm:pt modelId="{2BEC071D-842B-47D1-910C-239E20F874EA}">
      <dgm:prSet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иные противоправные действия (бездействие) руководителя организации, установленные законодательными актами.</a:t>
          </a:r>
          <a:endParaRPr lang="ru-RU" sz="1600" b="1" dirty="0">
            <a:solidFill>
              <a:schemeClr val="tx1"/>
            </a:solidFill>
          </a:endParaRPr>
        </a:p>
      </dgm:t>
    </dgm:pt>
    <dgm:pt modelId="{D36296F2-C128-4355-AC2F-43A36145E086}" type="parTrans" cxnId="{A95E4C57-A4AF-475A-B104-7437F25D3EF1}">
      <dgm:prSet/>
      <dgm:spPr/>
      <dgm:t>
        <a:bodyPr/>
        <a:lstStyle/>
        <a:p>
          <a:endParaRPr lang="ru-RU"/>
        </a:p>
      </dgm:t>
    </dgm:pt>
    <dgm:pt modelId="{CF0E9B53-516F-415D-A4E3-B2ACE8E78028}" type="sibTrans" cxnId="{A95E4C57-A4AF-475A-B104-7437F25D3EF1}">
      <dgm:prSet/>
      <dgm:spPr/>
      <dgm:t>
        <a:bodyPr/>
        <a:lstStyle/>
        <a:p>
          <a:endParaRPr lang="ru-RU"/>
        </a:p>
      </dgm:t>
    </dgm:pt>
    <dgm:pt modelId="{4419CE68-2BFA-4AE9-8183-D43383AFC8BE}" type="pres">
      <dgm:prSet presAssocID="{DD776839-6473-4AB9-88C8-3D5240BD281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B8CA8C-D62E-4883-9054-FF1EBD8809EA}" type="pres">
      <dgm:prSet presAssocID="{6E85209B-2BCB-4A16-BB08-EB66AF3E6114}" presName="parentText" presStyleLbl="node1" presStyleIdx="0" presStyleCnt="3" custScaleY="119573" custLinFactY="-7743" custLinFactNeighborX="43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EBB5ED-ED48-4219-BA8F-0A398AAA2516}" type="pres">
      <dgm:prSet presAssocID="{6D08AE39-5FC5-4939-83E5-454CAB18DE58}" presName="spacer" presStyleCnt="0"/>
      <dgm:spPr/>
    </dgm:pt>
    <dgm:pt modelId="{1F17F728-46C7-47A8-B92A-3A9C8D60EC8C}" type="pres">
      <dgm:prSet presAssocID="{9C8CD75B-0491-46AF-B809-452CC86AA65D}" presName="parentText" presStyleLbl="node1" presStyleIdx="1" presStyleCnt="3" custScaleY="79850" custLinFactNeighborY="-9451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E39086-93D5-46F0-BD52-42AB5CFBB3F4}" type="pres">
      <dgm:prSet presAssocID="{B573B1DE-8033-49B2-B091-3AE67B6EDE97}" presName="spacer" presStyleCnt="0"/>
      <dgm:spPr/>
    </dgm:pt>
    <dgm:pt modelId="{DDC7F460-995C-4DAF-842C-4887AD16594E}" type="pres">
      <dgm:prSet presAssocID="{2BEC071D-842B-47D1-910C-239E20F874EA}" presName="parentText" presStyleLbl="node1" presStyleIdx="2" presStyleCnt="3" custScaleY="53242" custLinFactNeighborY="-851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28182C-5CE2-4427-859C-B97809DC8776}" type="presOf" srcId="{9C8CD75B-0491-46AF-B809-452CC86AA65D}" destId="{1F17F728-46C7-47A8-B92A-3A9C8D60EC8C}" srcOrd="0" destOrd="0" presId="urn:microsoft.com/office/officeart/2005/8/layout/vList2"/>
    <dgm:cxn modelId="{EE874992-C7A4-4632-8E92-F64DCE4F4693}" type="presOf" srcId="{2BEC071D-842B-47D1-910C-239E20F874EA}" destId="{DDC7F460-995C-4DAF-842C-4887AD16594E}" srcOrd="0" destOrd="0" presId="urn:microsoft.com/office/officeart/2005/8/layout/vList2"/>
    <dgm:cxn modelId="{B21B467F-ECE5-47A0-AC3F-04CA18D8F73B}" srcId="{DD776839-6473-4AB9-88C8-3D5240BD2817}" destId="{6E85209B-2BCB-4A16-BB08-EB66AF3E6114}" srcOrd="0" destOrd="0" parTransId="{BC3C4586-603D-4034-B689-2DFB6CF7CE3F}" sibTransId="{6D08AE39-5FC5-4939-83E5-454CAB18DE58}"/>
    <dgm:cxn modelId="{A850B98B-694E-4D46-ACAF-3525FED9F0B5}" type="presOf" srcId="{DD776839-6473-4AB9-88C8-3D5240BD2817}" destId="{4419CE68-2BFA-4AE9-8183-D43383AFC8BE}" srcOrd="0" destOrd="0" presId="urn:microsoft.com/office/officeart/2005/8/layout/vList2"/>
    <dgm:cxn modelId="{5331A7C0-43D7-454B-B62C-0C23445B5126}" srcId="{DD776839-6473-4AB9-88C8-3D5240BD2817}" destId="{9C8CD75B-0491-46AF-B809-452CC86AA65D}" srcOrd="1" destOrd="0" parTransId="{71994AF5-2475-44C2-A2DF-05F91C437978}" sibTransId="{B573B1DE-8033-49B2-B091-3AE67B6EDE97}"/>
    <dgm:cxn modelId="{3657E725-4CDB-4F62-9DCB-925911138A14}" type="presOf" srcId="{6E85209B-2BCB-4A16-BB08-EB66AF3E6114}" destId="{18B8CA8C-D62E-4883-9054-FF1EBD8809EA}" srcOrd="0" destOrd="0" presId="urn:microsoft.com/office/officeart/2005/8/layout/vList2"/>
    <dgm:cxn modelId="{A95E4C57-A4AF-475A-B104-7437F25D3EF1}" srcId="{DD776839-6473-4AB9-88C8-3D5240BD2817}" destId="{2BEC071D-842B-47D1-910C-239E20F874EA}" srcOrd="2" destOrd="0" parTransId="{D36296F2-C128-4355-AC2F-43A36145E086}" sibTransId="{CF0E9B53-516F-415D-A4E3-B2ACE8E78028}"/>
    <dgm:cxn modelId="{2CF12DA6-C0DB-4DC9-8DFF-D73430BA1BF9}" type="presParOf" srcId="{4419CE68-2BFA-4AE9-8183-D43383AFC8BE}" destId="{18B8CA8C-D62E-4883-9054-FF1EBD8809EA}" srcOrd="0" destOrd="0" presId="urn:microsoft.com/office/officeart/2005/8/layout/vList2"/>
    <dgm:cxn modelId="{E6C23153-1A56-4DD1-AC6C-5E5B2D8C3D61}" type="presParOf" srcId="{4419CE68-2BFA-4AE9-8183-D43383AFC8BE}" destId="{29EBB5ED-ED48-4219-BA8F-0A398AAA2516}" srcOrd="1" destOrd="0" presId="urn:microsoft.com/office/officeart/2005/8/layout/vList2"/>
    <dgm:cxn modelId="{9B5359B8-78F0-4C50-BC71-E1F17E463DF7}" type="presParOf" srcId="{4419CE68-2BFA-4AE9-8183-D43383AFC8BE}" destId="{1F17F728-46C7-47A8-B92A-3A9C8D60EC8C}" srcOrd="2" destOrd="0" presId="urn:microsoft.com/office/officeart/2005/8/layout/vList2"/>
    <dgm:cxn modelId="{B98EF796-4705-42CB-B867-24495581E09D}" type="presParOf" srcId="{4419CE68-2BFA-4AE9-8183-D43383AFC8BE}" destId="{1EE39086-93D5-46F0-BD52-42AB5CFBB3F4}" srcOrd="3" destOrd="0" presId="urn:microsoft.com/office/officeart/2005/8/layout/vList2"/>
    <dgm:cxn modelId="{952A0F39-FDBF-4DA4-8306-7008E516F41E}" type="presParOf" srcId="{4419CE68-2BFA-4AE9-8183-D43383AFC8BE}" destId="{DDC7F460-995C-4DAF-842C-4887AD16594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B05ED5A-D21F-42BE-A222-9BE850BB4B3A}" type="doc">
      <dgm:prSet loTypeId="urn:microsoft.com/office/officeart/2005/8/layout/vList2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2E8CEAD0-3FB1-4E44-8FD3-F3591262B790}">
      <dgm:prSet custT="1"/>
      <dgm:spPr/>
      <dgm:t>
        <a:bodyPr/>
        <a:lstStyle/>
        <a:p>
          <a:pPr algn="just" rtl="0"/>
          <a:r>
            <a:rPr lang="ru-RU" sz="2000" dirty="0" smtClean="0"/>
            <a:t>Назначение лиц, уволенных по дискредитирующим обстоятельствам, на руководящие должности (должность руководителя либо заместителя руководителя организации, иного работника, осуществляющего организационно-распорядительные (руководящие, организующие, направляющие, координирующие и контролирующие) функции применительно к организации, ее структурным подразделениям, работникам и направлениям деятельности) в организации государственной и частной форм собственности в течение </a:t>
          </a:r>
          <a:r>
            <a:rPr lang="ru-RU" sz="2000" b="1" i="1" u="sng" dirty="0" smtClean="0"/>
            <a:t>пяти лет </a:t>
          </a:r>
          <a:r>
            <a:rPr lang="ru-RU" sz="2000" dirty="0" smtClean="0"/>
            <a:t>после такого увольнения осуществляется при условии согласования этого назначения с председателем районного, городского (города областного подчинения) исполкома, главой администрации района г.Минска (города областного подчинения) (далее - председатель исполкома), на территории которого расположена данная организация либо ее соответствующее структурное подразделение, в порядке, предусмотренном Советом Министров Республики Беларусь.</a:t>
          </a:r>
          <a:endParaRPr lang="ru-RU" sz="2000" dirty="0">
            <a:solidFill>
              <a:schemeClr val="tx1"/>
            </a:solidFill>
          </a:endParaRPr>
        </a:p>
      </dgm:t>
    </dgm:pt>
    <dgm:pt modelId="{7181EE83-8EFC-4138-9FFE-3EF8FB76213A}" type="parTrans" cxnId="{AB766651-F5D5-492A-95F2-45FFC50F7F92}">
      <dgm:prSet/>
      <dgm:spPr/>
      <dgm:t>
        <a:bodyPr/>
        <a:lstStyle/>
        <a:p>
          <a:endParaRPr lang="ru-RU"/>
        </a:p>
      </dgm:t>
    </dgm:pt>
    <dgm:pt modelId="{180084C4-17BF-48FC-BF51-0701925F90EF}" type="sibTrans" cxnId="{AB766651-F5D5-492A-95F2-45FFC50F7F92}">
      <dgm:prSet/>
      <dgm:spPr/>
      <dgm:t>
        <a:bodyPr/>
        <a:lstStyle/>
        <a:p>
          <a:endParaRPr lang="ru-RU"/>
        </a:p>
      </dgm:t>
    </dgm:pt>
    <dgm:pt modelId="{86E328AB-69FF-4CC9-813C-39D645B312F1}" type="pres">
      <dgm:prSet presAssocID="{AB05ED5A-D21F-42BE-A222-9BE850BB4B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CA81E25-BD43-4F7F-9A55-0078A39E2FE0}" type="pres">
      <dgm:prSet presAssocID="{2E8CEAD0-3FB1-4E44-8FD3-F3591262B79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766651-F5D5-492A-95F2-45FFC50F7F92}" srcId="{AB05ED5A-D21F-42BE-A222-9BE850BB4B3A}" destId="{2E8CEAD0-3FB1-4E44-8FD3-F3591262B790}" srcOrd="0" destOrd="0" parTransId="{7181EE83-8EFC-4138-9FFE-3EF8FB76213A}" sibTransId="{180084C4-17BF-48FC-BF51-0701925F90EF}"/>
    <dgm:cxn modelId="{93479B1E-0020-4285-8AFA-A6C8F104A8BF}" type="presOf" srcId="{AB05ED5A-D21F-42BE-A222-9BE850BB4B3A}" destId="{86E328AB-69FF-4CC9-813C-39D645B312F1}" srcOrd="0" destOrd="0" presId="urn:microsoft.com/office/officeart/2005/8/layout/vList2"/>
    <dgm:cxn modelId="{C208F94D-358D-4488-81AF-D40C11CA953E}" type="presOf" srcId="{2E8CEAD0-3FB1-4E44-8FD3-F3591262B790}" destId="{8CA81E25-BD43-4F7F-9A55-0078A39E2FE0}" srcOrd="0" destOrd="0" presId="urn:microsoft.com/office/officeart/2005/8/layout/vList2"/>
    <dgm:cxn modelId="{EF1092CF-F283-4E1F-8E02-FAC2920067A9}" type="presParOf" srcId="{86E328AB-69FF-4CC9-813C-39D645B312F1}" destId="{8CA81E25-BD43-4F7F-9A55-0078A39E2FE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DB4B06-C68A-4EF8-AB2A-B27D609B0130}">
      <dsp:nvSpPr>
        <dsp:cNvPr id="0" name=""/>
        <dsp:cNvSpPr/>
      </dsp:nvSpPr>
      <dsp:spPr>
        <a:xfrm>
          <a:off x="0" y="143606"/>
          <a:ext cx="7311756" cy="2931071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just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i="0" kern="1200" dirty="0" smtClean="0">
              <a:solidFill>
                <a:schemeClr val="tx1"/>
              </a:solidFill>
            </a:rPr>
            <a:t>Повышение эффективности хозяйствования, обеспечение надлежащих условий труда в организациях государственной и частной форм собственности, повышение качества продукции (работ, услуг), совершенствование работы по подбору и расстановке руководящих кадров</a:t>
          </a:r>
        </a:p>
      </dsp:txBody>
      <dsp:txXfrm>
        <a:off x="143083" y="286689"/>
        <a:ext cx="7025590" cy="26449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EA7501-ADA3-4CCD-B620-EDCCF353A7D5}">
      <dsp:nvSpPr>
        <dsp:cNvPr id="0" name=""/>
        <dsp:cNvSpPr/>
      </dsp:nvSpPr>
      <dsp:spPr>
        <a:xfrm>
          <a:off x="0" y="71437"/>
          <a:ext cx="8712968" cy="744317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производственно-технологическую, исполнительскую и трудовую дисциплину;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36335" y="107772"/>
        <a:ext cx="8640298" cy="671647"/>
      </dsp:txXfrm>
    </dsp:sp>
    <dsp:sp modelId="{18B8CA8C-D62E-4883-9054-FF1EBD8809EA}">
      <dsp:nvSpPr>
        <dsp:cNvPr id="0" name=""/>
        <dsp:cNvSpPr/>
      </dsp:nvSpPr>
      <dsp:spPr>
        <a:xfrm>
          <a:off x="0" y="991582"/>
          <a:ext cx="8712968" cy="898695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1333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содержание производственных зданий (помещений), оборудования и приспособлений в соответствии с установленными требованиями; 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43871" y="1035453"/>
        <a:ext cx="8625226" cy="810953"/>
      </dsp:txXfrm>
    </dsp:sp>
    <dsp:sp modelId="{BEDEF65A-3197-49A1-8677-4B1A6B60A660}">
      <dsp:nvSpPr>
        <dsp:cNvPr id="0" name=""/>
        <dsp:cNvSpPr/>
      </dsp:nvSpPr>
      <dsp:spPr>
        <a:xfrm>
          <a:off x="0" y="2071702"/>
          <a:ext cx="8712968" cy="808097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2666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надлежащие условия труда работников;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39448" y="2111150"/>
        <a:ext cx="8634072" cy="729201"/>
      </dsp:txXfrm>
    </dsp:sp>
    <dsp:sp modelId="{1F17F728-46C7-47A8-B92A-3A9C8D60EC8C}">
      <dsp:nvSpPr>
        <dsp:cNvPr id="0" name=""/>
        <dsp:cNvSpPr/>
      </dsp:nvSpPr>
      <dsp:spPr>
        <a:xfrm>
          <a:off x="0" y="3063468"/>
          <a:ext cx="8712968" cy="2365819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закрепление в должностных (рабочих) инструкциях работников с учетом специфики их трудовых функций обязанности по соблюдению технологических регламентов и нормативов при производстве продукции (выполнении работ, оказании услуг), требований производственного процесса, технологии изготовления продукции (работ, услуг), а также по поддержанию чистоты и порядка на территории организации и непосредственно на рабочем месте работника;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115490" y="3178958"/>
        <a:ext cx="8481988" cy="21348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632757-FB02-43EA-A87D-5666251E1AFC}">
      <dsp:nvSpPr>
        <dsp:cNvPr id="0" name=""/>
        <dsp:cNvSpPr/>
      </dsp:nvSpPr>
      <dsp:spPr>
        <a:xfrm rot="10800000">
          <a:off x="1715780" y="1248"/>
          <a:ext cx="6080760" cy="736643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4839" tIns="45720" rIns="85344" bIns="45720" numCol="1" spcCol="1270" anchor="ctr" anchorCtr="0">
          <a:noAutofit/>
        </a:bodyPr>
        <a:lstStyle/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устанавливать дополнительные выплаты стимулирующего характера без ограничения их размера за счет прибыли, средств от приносящей доходы деятельности, остающихся в распоряжении организаций после уплаты обязательных платежей в бюджет</a:t>
          </a:r>
          <a:endParaRPr lang="ru-RU" sz="1200" b="1" kern="1200" dirty="0"/>
        </a:p>
      </dsp:txBody>
      <dsp:txXfrm rot="10800000">
        <a:off x="1899941" y="1248"/>
        <a:ext cx="5896599" cy="736643"/>
      </dsp:txXfrm>
    </dsp:sp>
    <dsp:sp modelId="{A8A7F289-E179-4EAA-86F1-C0311E10594C}">
      <dsp:nvSpPr>
        <dsp:cNvPr id="0" name=""/>
        <dsp:cNvSpPr/>
      </dsp:nvSpPr>
      <dsp:spPr>
        <a:xfrm>
          <a:off x="1347459" y="1248"/>
          <a:ext cx="736643" cy="736643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F7A7C6-7F67-40DC-BCF1-ADC0775F1837}">
      <dsp:nvSpPr>
        <dsp:cNvPr id="0" name=""/>
        <dsp:cNvSpPr/>
      </dsp:nvSpPr>
      <dsp:spPr>
        <a:xfrm rot="10800000">
          <a:off x="1715780" y="957785"/>
          <a:ext cx="6080760" cy="736643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4839" tIns="45720" rIns="85344" bIns="45720" numCol="1" spcCol="1270" anchor="ctr" anchorCtr="0">
          <a:noAutofit/>
        </a:bodyPr>
        <a:lstStyle/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изменять существенные условия труда работника в связи с обоснованными производственными, организационными или экономическими причинами, предупредив об этом его письменно не позднее чем за семь календарных дней</a:t>
          </a:r>
          <a:endParaRPr lang="ru-RU" sz="1200" b="1" kern="1200" dirty="0"/>
        </a:p>
      </dsp:txBody>
      <dsp:txXfrm rot="10800000">
        <a:off x="1899941" y="957785"/>
        <a:ext cx="5896599" cy="736643"/>
      </dsp:txXfrm>
    </dsp:sp>
    <dsp:sp modelId="{1E0A5D58-4E91-453D-94A3-CA661BE5C4E6}">
      <dsp:nvSpPr>
        <dsp:cNvPr id="0" name=""/>
        <dsp:cNvSpPr/>
      </dsp:nvSpPr>
      <dsp:spPr>
        <a:xfrm>
          <a:off x="1347459" y="957785"/>
          <a:ext cx="736643" cy="736643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5AEA1D-12E2-480E-8719-05846819BBDE}">
      <dsp:nvSpPr>
        <dsp:cNvPr id="0" name=""/>
        <dsp:cNvSpPr/>
      </dsp:nvSpPr>
      <dsp:spPr>
        <a:xfrm rot="10800000">
          <a:off x="1715780" y="1914322"/>
          <a:ext cx="6080760" cy="736643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4839" tIns="45720" rIns="85344" bIns="45720" numCol="1" spcCol="1270" anchor="ctr" anchorCtr="0">
          <a:noAutofit/>
        </a:bodyPr>
        <a:lstStyle/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применять к работникам, нарушившим производственно-технологическую, исполнительскую или трудовую дисциплину, в качестве меры дисциплинарного взыскания лишение полностью или частично дополнительных выплат стимулирующего характера на срок до 12 месяцев</a:t>
          </a:r>
          <a:endParaRPr lang="ru-RU" sz="1200" b="1" kern="1200" dirty="0"/>
        </a:p>
      </dsp:txBody>
      <dsp:txXfrm rot="10800000">
        <a:off x="1899941" y="1914322"/>
        <a:ext cx="5896599" cy="736643"/>
      </dsp:txXfrm>
    </dsp:sp>
    <dsp:sp modelId="{E24E0D96-9F2C-44A9-8FE9-280DD0C07392}">
      <dsp:nvSpPr>
        <dsp:cNvPr id="0" name=""/>
        <dsp:cNvSpPr/>
      </dsp:nvSpPr>
      <dsp:spPr>
        <a:xfrm>
          <a:off x="1347459" y="1914322"/>
          <a:ext cx="736643" cy="736643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464BFD-8DC9-4F08-92FF-D7ECA3C08B2D}">
      <dsp:nvSpPr>
        <dsp:cNvPr id="0" name=""/>
        <dsp:cNvSpPr/>
      </dsp:nvSpPr>
      <dsp:spPr>
        <a:xfrm rot="10800000">
          <a:off x="1715780" y="2870859"/>
          <a:ext cx="6080760" cy="736643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4839" tIns="45720" rIns="85344" bIns="45720" numCol="1" spcCol="1270" anchor="ctr" anchorCtr="0">
          <a:noAutofit/>
        </a:bodyPr>
        <a:lstStyle/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незамедлительно отстранять работника от работы при выявлении допущенных им нарушений производственно-технологической, исполнительской или трудовой дисциплины, повлекших или способных повлечь причинение организации ущерба</a:t>
          </a:r>
          <a:endParaRPr lang="ru-RU" sz="1200" b="1" kern="1200" dirty="0"/>
        </a:p>
      </dsp:txBody>
      <dsp:txXfrm rot="10800000">
        <a:off x="1899941" y="2870859"/>
        <a:ext cx="5896599" cy="736643"/>
      </dsp:txXfrm>
    </dsp:sp>
    <dsp:sp modelId="{918C179D-D74A-468F-915D-3D22FDB5234A}">
      <dsp:nvSpPr>
        <dsp:cNvPr id="0" name=""/>
        <dsp:cNvSpPr/>
      </dsp:nvSpPr>
      <dsp:spPr>
        <a:xfrm>
          <a:off x="1357293" y="2857518"/>
          <a:ext cx="736643" cy="736643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3FB1EE-2DC6-4587-84E9-4829B9170CC9}">
      <dsp:nvSpPr>
        <dsp:cNvPr id="0" name=""/>
        <dsp:cNvSpPr/>
      </dsp:nvSpPr>
      <dsp:spPr>
        <a:xfrm rot="10800000">
          <a:off x="1714458" y="3786210"/>
          <a:ext cx="6091279" cy="858395"/>
        </a:xfrm>
        <a:prstGeom prst="homePlat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4839" tIns="45720" rIns="85344" bIns="45720" numCol="1" spcCol="1270" anchor="ctr" anchorCtr="0">
          <a:noAutofit/>
        </a:bodyPr>
        <a:lstStyle/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Расторгать трудовой договор (контракт) с работником, допустившим нарушение производственно-технологической, исполнительской или трудовой дисциплины, повлекшее причинение организации ущерба в размере, превышающем  три начисленные среднемесячные заработные платы работников Республики Беларусь. </a:t>
          </a:r>
          <a:endParaRPr lang="ru-RU" sz="1200" b="1" kern="1200" dirty="0"/>
        </a:p>
      </dsp:txBody>
      <dsp:txXfrm rot="10800000">
        <a:off x="1929057" y="3786210"/>
        <a:ext cx="5876680" cy="858395"/>
      </dsp:txXfrm>
    </dsp:sp>
    <dsp:sp modelId="{C7E0CCBD-BCBD-440F-BEA1-CCD2DBD38570}">
      <dsp:nvSpPr>
        <dsp:cNvPr id="0" name=""/>
        <dsp:cNvSpPr/>
      </dsp:nvSpPr>
      <dsp:spPr>
        <a:xfrm>
          <a:off x="1285853" y="3857654"/>
          <a:ext cx="736643" cy="811876"/>
        </a:xfrm>
        <a:prstGeom prst="ellipse">
          <a:avLst/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0CCFB1-1223-4E60-88F1-32917423284D}">
      <dsp:nvSpPr>
        <dsp:cNvPr id="0" name=""/>
        <dsp:cNvSpPr/>
      </dsp:nvSpPr>
      <dsp:spPr>
        <a:xfrm rot="10800000">
          <a:off x="1746583" y="4905685"/>
          <a:ext cx="6080760" cy="736643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4839" tIns="45720" rIns="85344" bIns="4572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удерживать из заработной платы работника по распоряжению нанимателя ущерб, причиненный нанимателю по вине работника, в размере до трех его среднемесячных заработных плат, но не более 50 процентов заработной платы, причитающейся к выплате работнику</a:t>
          </a:r>
          <a:endParaRPr lang="ru-RU" sz="1200" b="1" kern="1200" dirty="0"/>
        </a:p>
      </dsp:txBody>
      <dsp:txXfrm rot="10800000">
        <a:off x="1930744" y="4905685"/>
        <a:ext cx="5896599" cy="736643"/>
      </dsp:txXfrm>
    </dsp:sp>
    <dsp:sp modelId="{1D6C9145-88F4-4F39-8D31-6126C33EC6DB}">
      <dsp:nvSpPr>
        <dsp:cNvPr id="0" name=""/>
        <dsp:cNvSpPr/>
      </dsp:nvSpPr>
      <dsp:spPr>
        <a:xfrm>
          <a:off x="1285849" y="4906930"/>
          <a:ext cx="859854" cy="736643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B8CA8C-D62E-4883-9054-FF1EBD8809EA}">
      <dsp:nvSpPr>
        <dsp:cNvPr id="0" name=""/>
        <dsp:cNvSpPr/>
      </dsp:nvSpPr>
      <dsp:spPr>
        <a:xfrm>
          <a:off x="0" y="0"/>
          <a:ext cx="8712968" cy="2361024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необеспечение выполнения требований по содержанию производственных зданий (помещений), оборудования и приспособлений в соответствии с установленными требованиями;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не закрепление в должностных (рабочих) инструкциях работников с учетом специфики их трудовых функций  обязанностей по соблюдению технологических регламентов и нормативов при производстве продукции (выполнении работ, оказании услуг), требований производственного процесса, технологий изготовления продукции (работ, услуг), а также по поддержанию чистоты и порядка на территории организации и непосредственно на рабочем месте работника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115256" y="115256"/>
        <a:ext cx="8482456" cy="2130512"/>
      </dsp:txXfrm>
    </dsp:sp>
    <dsp:sp modelId="{1F17F728-46C7-47A8-B92A-3A9C8D60EC8C}">
      <dsp:nvSpPr>
        <dsp:cNvPr id="0" name=""/>
        <dsp:cNvSpPr/>
      </dsp:nvSpPr>
      <dsp:spPr>
        <a:xfrm>
          <a:off x="0" y="2362254"/>
          <a:ext cx="8712968" cy="1576675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сокрытие (подмена) основания увольнения работника при наличии основания для его увольнения за совершение виновных действий;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нарушение порядка назначения на должность, предусмотренного Декретом, выдача кандидатам на руководящую должность характеристик, содержащих заведомо недостоверную информацию;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76967" y="2439221"/>
        <a:ext cx="8559034" cy="1422741"/>
      </dsp:txXfrm>
    </dsp:sp>
    <dsp:sp modelId="{DDC7F460-995C-4DAF-842C-4887AD16594E}">
      <dsp:nvSpPr>
        <dsp:cNvPr id="0" name=""/>
        <dsp:cNvSpPr/>
      </dsp:nvSpPr>
      <dsp:spPr>
        <a:xfrm>
          <a:off x="0" y="3947994"/>
          <a:ext cx="8712968" cy="1051287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иные противоправные действия (бездействие) руководителя организации, установленные законодательными актами.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51320" y="3999314"/>
        <a:ext cx="8610328" cy="94864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A81E25-BD43-4F7F-9A55-0078A39E2FE0}">
      <dsp:nvSpPr>
        <dsp:cNvPr id="0" name=""/>
        <dsp:cNvSpPr/>
      </dsp:nvSpPr>
      <dsp:spPr>
        <a:xfrm>
          <a:off x="0" y="325015"/>
          <a:ext cx="8750206" cy="48672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Назначение лиц, уволенных по дискредитирующим обстоятельствам, на руководящие должности (должность руководителя либо заместителя руководителя организации, иного работника, осуществляющего организационно-распорядительные (руководящие, организующие, направляющие, координирующие и контролирующие) функции применительно к организации, ее структурным подразделениям, работникам и направлениям деятельности) в организации государственной и частной форм собственности в течение </a:t>
          </a:r>
          <a:r>
            <a:rPr lang="ru-RU" sz="2000" b="1" i="1" u="sng" kern="1200" dirty="0" smtClean="0"/>
            <a:t>пяти лет </a:t>
          </a:r>
          <a:r>
            <a:rPr lang="ru-RU" sz="2000" kern="1200" dirty="0" smtClean="0"/>
            <a:t>после такого увольнения осуществляется при условии согласования этого назначения с председателем районного, городского (города областного подчинения) исполкома, главой администрации района г.Минска (города областного подчинения) (далее - председатель исполкома), на территории которого расположена данная организация либо ее соответствующее структурное подразделение, в порядке, предусмотренном Советом Министров Республики Беларусь.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237597" y="562612"/>
        <a:ext cx="8275012" cy="43920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12D48-D46D-4D92-A667-0E32CCF2D6EC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FCBBD-DF39-4961-8914-58DE5913EB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E9-50AD-436A-ACC5-DF9B6CFF2101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DE0C6-30EB-43D4-BAAE-F2B6200E44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69F96-87A9-4EE9-A2BC-533BE68F308E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A3679-FDA9-4754-B328-C131278476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37AD3-BF78-431A-825D-E9EAF07C0F00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D208F-CD12-4C14-9374-CBC9B81C13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EB482-1B21-470C-A9C0-72213C3D8498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01774-50F2-49F7-9FD3-6B0331C05B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52F3D-847C-4A85-8390-8E7292D6CF7E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B5E0E-0988-4E19-9784-167256399F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1023B-0658-4DCC-9E11-836A9BCB0DA1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B81DB-DA54-41D0-AECC-EBF16ED466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7411D-D016-4F22-AA1E-78ABF6EF5116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D4A74-3D73-48BB-B060-597E1F595B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3AD71-11A9-480E-B908-50F441B5583A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E5BB-A1D4-4E7C-A1AB-2AED5BEDDF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0B013-7396-40C0-B7DF-0FAEDC9A6798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0213C-0BA6-48F8-B00C-8F0435354A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0A02C-CB97-4032-A392-472FD95C7758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3D04-D831-4E4C-8653-3BD0B343C8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7BC40A8-B2E0-41F9-8DA6-3266B9A70849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4A705F-076E-40D9-B3F9-ECBFAB4C89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4" r:id="rId2"/>
    <p:sldLayoutId id="214748367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400" b="1" kern="1200">
          <a:ln w="19050">
            <a:solidFill>
              <a:schemeClr val="tx2">
                <a:tint val="1000"/>
              </a:schemeClr>
            </a:solidFill>
            <a:prstDash val="solid"/>
          </a:ln>
          <a:solidFill>
            <a:srgbClr val="EABC33"/>
          </a:solidFill>
          <a:effectLst>
            <a:outerShdw blurRad="50000" dist="50800" dir="7500000" algn="tl">
              <a:srgbClr val="000000">
                <a:shade val="5000"/>
                <a:alpha val="35000"/>
              </a:srgbClr>
            </a:outerShdw>
          </a:effectLst>
          <a:latin typeface="Constantia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400" b="1">
          <a:solidFill>
            <a:srgbClr val="EABC33"/>
          </a:solidFill>
          <a:latin typeface="Constant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400" b="1">
          <a:solidFill>
            <a:srgbClr val="EABC33"/>
          </a:solidFill>
          <a:latin typeface="Constant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400" b="1">
          <a:solidFill>
            <a:srgbClr val="EABC33"/>
          </a:solidFill>
          <a:latin typeface="Constant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400" b="1">
          <a:solidFill>
            <a:srgbClr val="EABC33"/>
          </a:solidFill>
          <a:latin typeface="Constanti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EABC33"/>
          </a:solidFill>
          <a:latin typeface="Constanti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EABC33"/>
          </a:solidFill>
          <a:latin typeface="Constanti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EABC33"/>
          </a:solidFill>
          <a:latin typeface="Constanti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EABC33"/>
          </a:solidFill>
          <a:latin typeface="Constant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b="1" i="1" kern="1200">
          <a:solidFill>
            <a:srgbClr val="81640D"/>
          </a:solidFill>
          <a:latin typeface="Constantia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b="1" i="1" kern="1200">
          <a:solidFill>
            <a:srgbClr val="81640D"/>
          </a:solidFill>
          <a:latin typeface="Constantia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 i="1" kern="1200">
          <a:solidFill>
            <a:srgbClr val="81640D"/>
          </a:solidFill>
          <a:latin typeface="Constantia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b="1" i="1" kern="1200">
          <a:solidFill>
            <a:srgbClr val="81640D"/>
          </a:solidFill>
          <a:latin typeface="Constantia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b="1" i="1" kern="1200">
          <a:solidFill>
            <a:srgbClr val="81640D"/>
          </a:solidFill>
          <a:latin typeface="Constant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 anchor="t">
            <a:normAutofit fontScale="90000"/>
          </a:bodyPr>
          <a:lstStyle/>
          <a:p>
            <a:pPr eaLnBrk="1" hangingPunct="1">
              <a:defRPr/>
            </a:pP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3100" dirty="0" smtClean="0">
                <a:latin typeface="Cambria" pitchFamily="18" charset="0"/>
              </a:rPr>
              <a:t/>
            </a:r>
            <a:br>
              <a:rPr lang="ru-RU" sz="3100" dirty="0" smtClean="0">
                <a:latin typeface="Cambria" pitchFamily="18" charset="0"/>
              </a:rPr>
            </a:br>
            <a:r>
              <a:rPr lang="ru-RU" sz="31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31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sz="31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> </a:t>
            </a: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с одним скругленным углом 2"/>
          <p:cNvSpPr/>
          <p:nvPr/>
        </p:nvSpPr>
        <p:spPr>
          <a:xfrm>
            <a:off x="500063" y="857250"/>
            <a:ext cx="1579562" cy="1416050"/>
          </a:xfrm>
          <a:prstGeom prst="round1Rect">
            <a:avLst/>
          </a:prstGeom>
          <a:blipFill rotWithShape="0">
            <a:blip r:embed="rId2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4100" name="Группа 3"/>
          <p:cNvGrpSpPr>
            <a:grpSpLocks/>
          </p:cNvGrpSpPr>
          <p:nvPr/>
        </p:nvGrpSpPr>
        <p:grpSpPr bwMode="auto">
          <a:xfrm>
            <a:off x="285750" y="428625"/>
            <a:ext cx="8496300" cy="5880100"/>
            <a:chOff x="0" y="0"/>
            <a:chExt cx="8496944" cy="5880716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0" y="0"/>
              <a:ext cx="8496944" cy="588071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Скругленный прямоугольник 4"/>
            <p:cNvSpPr/>
            <p:nvPr/>
          </p:nvSpPr>
          <p:spPr>
            <a:xfrm>
              <a:off x="2287761" y="0"/>
              <a:ext cx="6209183" cy="58807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2870" tIns="102870" rIns="102870" bIns="102870" spcCol="1270" anchor="ctr"/>
            <a:lstStyle/>
            <a:p>
              <a:pPr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700" b="1" dirty="0"/>
                <a:t>     </a:t>
              </a:r>
            </a:p>
          </p:txBody>
        </p:sp>
      </p:grpSp>
      <p:sp>
        <p:nvSpPr>
          <p:cNvPr id="7" name="Прямоугольник с одним скругленным углом 6"/>
          <p:cNvSpPr/>
          <p:nvPr/>
        </p:nvSpPr>
        <p:spPr>
          <a:xfrm>
            <a:off x="571500" y="928688"/>
            <a:ext cx="1579563" cy="1416050"/>
          </a:xfrm>
          <a:prstGeom prst="round1Rect">
            <a:avLst/>
          </a:prstGeom>
          <a:blipFill rotWithShape="0">
            <a:blip r:embed="rId2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Прямоугольник 7"/>
          <p:cNvSpPr/>
          <p:nvPr/>
        </p:nvSpPr>
        <p:spPr>
          <a:xfrm>
            <a:off x="2286000" y="857250"/>
            <a:ext cx="6143625" cy="46720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rgbClr val="FFFFFF"/>
                </a:solidFill>
                <a:latin typeface="Cambria" pitchFamily="18" charset="0"/>
                <a:cs typeface="Arial" charset="0"/>
              </a:rPr>
              <a:t>Декрет </a:t>
            </a:r>
            <a:br>
              <a:rPr lang="ru-RU" sz="2800" b="1" dirty="0">
                <a:solidFill>
                  <a:srgbClr val="FFFFFF"/>
                </a:solidFill>
                <a:latin typeface="Cambria" pitchFamily="18" charset="0"/>
                <a:cs typeface="Arial" charset="0"/>
              </a:rPr>
            </a:br>
            <a:r>
              <a:rPr lang="ru-RU" sz="2800" b="1" dirty="0">
                <a:solidFill>
                  <a:srgbClr val="FFFFFF"/>
                </a:solidFill>
                <a:latin typeface="Cambria" pitchFamily="18" charset="0"/>
                <a:cs typeface="Arial" charset="0"/>
              </a:rPr>
              <a:t>Президента Республики Беларусь №5</a:t>
            </a:r>
            <a:r>
              <a:rPr lang="ru-RU" dirty="0">
                <a:solidFill>
                  <a:srgbClr val="F2D785"/>
                </a:solidFill>
                <a:latin typeface="Cambria" pitchFamily="18" charset="0"/>
                <a:cs typeface="Arial" charset="0"/>
              </a:rPr>
              <a:t/>
            </a:r>
            <a:br>
              <a:rPr lang="ru-RU" dirty="0">
                <a:solidFill>
                  <a:srgbClr val="F2D785"/>
                </a:solidFill>
                <a:latin typeface="Cambria" pitchFamily="18" charset="0"/>
                <a:cs typeface="Arial" charset="0"/>
              </a:rPr>
            </a:br>
            <a:r>
              <a:rPr lang="ru-RU" sz="2400" b="1" dirty="0">
                <a:solidFill>
                  <a:srgbClr val="F2D785"/>
                </a:solidFill>
                <a:latin typeface="Cambria" pitchFamily="18" charset="0"/>
                <a:cs typeface="Arial" charset="0"/>
              </a:rPr>
              <a:t> </a:t>
            </a:r>
            <a:r>
              <a:rPr lang="ru-RU" sz="2400" b="1" dirty="0">
                <a:solidFill>
                  <a:srgbClr val="FFFFFF"/>
                </a:solidFill>
                <a:latin typeface="Cambria" pitchFamily="18" charset="0"/>
                <a:cs typeface="Arial" charset="0"/>
              </a:rPr>
              <a:t>«Об усилении требований</a:t>
            </a:r>
            <a:br>
              <a:rPr lang="ru-RU" sz="2400" b="1" dirty="0">
                <a:solidFill>
                  <a:srgbClr val="FFFFFF"/>
                </a:solidFill>
                <a:latin typeface="Cambria" pitchFamily="18" charset="0"/>
                <a:cs typeface="Arial" charset="0"/>
              </a:rPr>
            </a:br>
            <a:r>
              <a:rPr lang="ru-RU" sz="2400" b="1" dirty="0">
                <a:solidFill>
                  <a:srgbClr val="FFFFFF"/>
                </a:solidFill>
                <a:latin typeface="Cambria" pitchFamily="18" charset="0"/>
                <a:cs typeface="Arial" charset="0"/>
              </a:rPr>
              <a:t>к руководящим кадрам и работникам организаций»,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FFFFFF"/>
                </a:solidFill>
                <a:latin typeface="Cambria" pitchFamily="18" charset="0"/>
                <a:cs typeface="Arial" charset="0"/>
              </a:rPr>
              <a:t>подписан Президентом Республики Беларусь 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FFFFFF"/>
                </a:solidFill>
                <a:latin typeface="Cambria" pitchFamily="18" charset="0"/>
                <a:cs typeface="Arial" charset="0"/>
              </a:rPr>
              <a:t>Александром Григорьевичем Лукашенко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FFFFFF"/>
                </a:solidFill>
                <a:latin typeface="Cambria" pitchFamily="18" charset="0"/>
                <a:cs typeface="Arial" charset="0"/>
              </a:rPr>
              <a:t> 15 декабря 2014 года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FFFFFF"/>
                </a:solidFill>
                <a:latin typeface="Cambria" pitchFamily="18" charset="0"/>
                <a:cs typeface="Arial" charset="0"/>
              </a:rPr>
              <a:t> </a:t>
            </a:r>
          </a:p>
          <a:p>
            <a:pPr algn="ctr">
              <a:defRPr/>
            </a:pPr>
            <a:endParaRPr lang="ru-RU" sz="2000" b="1" dirty="0">
              <a:solidFill>
                <a:srgbClr val="FFFFFF"/>
              </a:solidFill>
              <a:latin typeface="Cambria" pitchFamily="18" charset="0"/>
              <a:cs typeface="Arial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rgbClr val="FFFFFF"/>
                </a:solidFill>
                <a:latin typeface="Cambria" pitchFamily="18" charset="0"/>
                <a:cs typeface="Arial" charset="0"/>
              </a:rPr>
              <a:t>вступил </a:t>
            </a:r>
            <a:r>
              <a:rPr lang="ru-RU" sz="2000" b="1" dirty="0">
                <a:solidFill>
                  <a:srgbClr val="FFFFFF"/>
                </a:solidFill>
                <a:latin typeface="Cambria" pitchFamily="18" charset="0"/>
                <a:cs typeface="Arial" charset="0"/>
              </a:rPr>
              <a:t>в силу с 1 января 2015 года.</a:t>
            </a:r>
          </a:p>
          <a:p>
            <a:pPr algn="ctr">
              <a:defRPr/>
            </a:pPr>
            <a:endParaRPr lang="ru-RU" sz="2400" b="1" dirty="0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15495041"/>
              </p:ext>
            </p:extLst>
          </p:nvPr>
        </p:nvGraphicFramePr>
        <p:xfrm>
          <a:off x="1403648" y="3068960"/>
          <a:ext cx="7311756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123" name="Picture 16" descr="LB_circle00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987675" y="476250"/>
            <a:ext cx="3600450" cy="261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059832" y="836712"/>
            <a:ext cx="3292988" cy="1857388"/>
          </a:xfrm>
          <a:prstGeom prst="rect">
            <a:avLst/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cap="small" dirty="0">
                <a:latin typeface="+mj-lt"/>
                <a:ea typeface="+mj-ea"/>
                <a:cs typeface="+mj-cs"/>
              </a:rPr>
              <a:t>ЦЕЛЬ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400" b="1" cap="small" dirty="0">
                <a:latin typeface="+mj-lt"/>
                <a:ea typeface="+mj-ea"/>
                <a:cs typeface="+mj-cs"/>
              </a:rPr>
              <a:t>                Декрета</a:t>
            </a: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14290"/>
            <a:ext cx="7703748" cy="1285884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2700" dirty="0" smtClean="0">
                <a:effectLst/>
              </a:rPr>
              <a:t>Руководитель под свою персональную ответственность обязан обеспечить: </a:t>
            </a:r>
            <a:br>
              <a:rPr lang="ru-RU" sz="2700" dirty="0" smtClean="0">
                <a:effectLst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229564795"/>
              </p:ext>
            </p:extLst>
          </p:nvPr>
        </p:nvGraphicFramePr>
        <p:xfrm>
          <a:off x="142844" y="1357298"/>
          <a:ext cx="8712968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714348" y="142852"/>
            <a:ext cx="7703748" cy="1285884"/>
          </a:xfrm>
          <a:prstGeom prst="rect">
            <a:avLst/>
          </a:prstGeom>
        </p:spPr>
        <p:txBody>
          <a:bodyPr anchor="ctr">
            <a:normAutofit fontScale="45000" lnSpcReduction="20000"/>
          </a:bodyPr>
          <a:lstStyle/>
          <a:p>
            <a:pPr algn="ctr">
              <a:defRPr/>
            </a:pPr>
            <a:r>
              <a:rPr lang="ru-RU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EABC3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  <a:t/>
            </a:r>
            <a:br>
              <a:rPr lang="ru-RU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EABC3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</a:br>
            <a:r>
              <a:rPr lang="ru-RU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EABC3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  <a:t/>
            </a:r>
            <a:br>
              <a:rPr lang="ru-RU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EABC3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</a:br>
            <a:r>
              <a:rPr lang="ru-RU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EABC3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  <a:t/>
            </a:r>
            <a:br>
              <a:rPr lang="ru-RU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EABC3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</a:br>
            <a:endParaRPr lang="ru-RU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EABC3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onstant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000924" cy="596584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3600" dirty="0" smtClean="0"/>
              <a:t>Руководитель вправе:</a:t>
            </a:r>
            <a:endParaRPr lang="ru-RU" sz="3600" dirty="0"/>
          </a:p>
        </p:txBody>
      </p:sp>
      <p:graphicFrame>
        <p:nvGraphicFramePr>
          <p:cNvPr id="4" name="Схема 3">
            <a:hlinkClick r:id="" action="ppaction://noaction" highlightClick="1"/>
          </p:cNvPr>
          <p:cNvGraphicFramePr/>
          <p:nvPr/>
        </p:nvGraphicFramePr>
        <p:xfrm>
          <a:off x="0" y="1214422"/>
          <a:ext cx="9144000" cy="5643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00166" y="6143644"/>
            <a:ext cx="428628" cy="707886"/>
          </a:xfrm>
          <a:prstGeom prst="rect">
            <a:avLst/>
          </a:prstGeom>
          <a:noFill/>
        </p:spPr>
        <p:txBody>
          <a:bodyPr anchor="ctr" anchorCtr="1">
            <a:spAutoFit/>
          </a:bodyPr>
          <a:lstStyle/>
          <a:p>
            <a:pPr>
              <a:defRPr/>
            </a:pPr>
            <a:r>
              <a:rPr lang="ru-RU" sz="4000" dirty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tx2"/>
                </a:solidFill>
              </a:rPr>
              <a:t>!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42910" y="357166"/>
            <a:ext cx="7429536" cy="92869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pc="100" dirty="0">
                <a:ln w="19050">
                  <a:solidFill>
                    <a:schemeClr val="tx2">
                      <a:tint val="1000"/>
                    </a:schemeClr>
                  </a:solidFill>
                </a:ln>
                <a:effectLst>
                  <a:outerShdw blurRad="50038" dist="50800" dir="7500000" algn="ctr" rotWithShape="0">
                    <a:srgbClr val="000000">
                      <a:alpha val="35000"/>
                    </a:srgbClr>
                  </a:outerShdw>
                </a:effectLst>
                <a:latin typeface="Constantia" pitchFamily="18" charset="0"/>
              </a:rPr>
              <a:t>Грубым нарушениям трудовых обязанностей, влекущим безусловное привлечение руководителя к дисциплинарной ответственности вплоть до увольнения с занимаемой должности, признаются : </a:t>
            </a:r>
            <a:r>
              <a:rPr lang="ru-RU" sz="2400" spc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/>
            </a:r>
            <a:br>
              <a:rPr lang="ru-RU" sz="2400" spc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</a:br>
            <a:endParaRPr lang="ru-RU" sz="2400" spc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4236243427"/>
              </p:ext>
            </p:extLst>
          </p:nvPr>
        </p:nvGraphicFramePr>
        <p:xfrm>
          <a:off x="285720" y="1714488"/>
          <a:ext cx="8712968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18B8CA8C-D62E-4883-9054-FF1EBD8809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graphicEl>
                                              <a:dgm id="{18B8CA8C-D62E-4883-9054-FF1EBD8809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1F17F728-46C7-47A8-B92A-3A9C8D60EC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>
                                            <p:graphicEl>
                                              <a:dgm id="{1F17F728-46C7-47A8-B92A-3A9C8D60EC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DC7F460-995C-4DAF-842C-4887AD1659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>
                                            <p:graphicEl>
                                              <a:dgm id="{DDC7F460-995C-4DAF-842C-4887AD1659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Graphic spid="11" grpId="0">
        <p:bldSub>
          <a:bldDgm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6048672" cy="393305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  <p:grpSp>
        <p:nvGrpSpPr>
          <p:cNvPr id="9219" name="Группа 5"/>
          <p:cNvGrpSpPr>
            <a:grpSpLocks/>
          </p:cNvGrpSpPr>
          <p:nvPr/>
        </p:nvGrpSpPr>
        <p:grpSpPr bwMode="auto">
          <a:xfrm>
            <a:off x="500063" y="-1154113"/>
            <a:ext cx="8497887" cy="7239001"/>
            <a:chOff x="71438" y="-269756"/>
            <a:chExt cx="8497513" cy="6833432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71438" y="1348689"/>
              <a:ext cx="8211776" cy="521498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Скругленный прямоугольник 4"/>
            <p:cNvSpPr/>
            <p:nvPr/>
          </p:nvSpPr>
          <p:spPr>
            <a:xfrm>
              <a:off x="2316064" y="-269756"/>
              <a:ext cx="6252887" cy="20904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060" tIns="99060" rIns="99060" bIns="99060" spcCol="1270" anchor="ctr"/>
            <a:lstStyle/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600" b="1" dirty="0">
                  <a:solidFill>
                    <a:schemeClr val="tx1"/>
                  </a:solidFill>
                </a:rPr>
                <a:t>    </a:t>
              </a: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9" name="Скругленный прямоугольник 8"/>
          <p:cNvSpPr/>
          <p:nvPr/>
        </p:nvSpPr>
        <p:spPr>
          <a:xfrm>
            <a:off x="571500" y="857250"/>
            <a:ext cx="1714500" cy="1608138"/>
          </a:xfrm>
          <a:prstGeom prst="roundRect">
            <a:avLst>
              <a:gd name="adj" fmla="val 10000"/>
            </a:avLst>
          </a:prstGeom>
          <a:blipFill rotWithShape="0">
            <a:blip r:embed="rId2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221" name="Прямоугольник 9"/>
          <p:cNvSpPr>
            <a:spLocks noChangeArrowheads="1"/>
          </p:cNvSpPr>
          <p:nvPr/>
        </p:nvSpPr>
        <p:spPr bwMode="auto">
          <a:xfrm>
            <a:off x="2357438" y="1571625"/>
            <a:ext cx="614362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1155700">
              <a:lnSpc>
                <a:spcPct val="90000"/>
              </a:lnSpc>
              <a:spcAft>
                <a:spcPct val="35000"/>
              </a:spcAft>
            </a:pPr>
            <a:r>
              <a:rPr lang="ru-RU" sz="3200" b="1" dirty="0">
                <a:latin typeface="Calibri" pitchFamily="34" charset="0"/>
              </a:rPr>
              <a:t>Трудовые договоры (контракты) </a:t>
            </a:r>
          </a:p>
          <a:p>
            <a:pPr algn="ctr" defTabSz="1155700">
              <a:lnSpc>
                <a:spcPct val="90000"/>
              </a:lnSpc>
              <a:spcAft>
                <a:spcPct val="35000"/>
              </a:spcAft>
            </a:pPr>
            <a:r>
              <a:rPr lang="ru-RU" sz="3200" b="1" dirty="0">
                <a:latin typeface="Calibri" pitchFamily="34" charset="0"/>
              </a:rPr>
              <a:t>до истечения срока их действия могут быть расторгнуты нанимателем</a:t>
            </a:r>
          </a:p>
          <a:p>
            <a:pPr algn="ctr" defTabSz="1155700">
              <a:lnSpc>
                <a:spcPct val="90000"/>
              </a:lnSpc>
              <a:spcAft>
                <a:spcPct val="35000"/>
              </a:spcAft>
            </a:pPr>
            <a:r>
              <a:rPr lang="ru-RU" sz="3200" b="1" u="sng" dirty="0">
                <a:latin typeface="Calibri" pitchFamily="34" charset="0"/>
              </a:rPr>
              <a:t>по дискредитирующим обстоятельствам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6048672" cy="393305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  <p:grpSp>
        <p:nvGrpSpPr>
          <p:cNvPr id="10243" name="Группа 5"/>
          <p:cNvGrpSpPr>
            <a:grpSpLocks/>
          </p:cNvGrpSpPr>
          <p:nvPr/>
        </p:nvGrpSpPr>
        <p:grpSpPr bwMode="auto">
          <a:xfrm>
            <a:off x="500063" y="-1357313"/>
            <a:ext cx="8497887" cy="7786688"/>
            <a:chOff x="71438" y="-269756"/>
            <a:chExt cx="8497513" cy="6833432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71438" y="1349092"/>
              <a:ext cx="8211776" cy="521458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Скругленный прямоугольник 4"/>
            <p:cNvSpPr/>
            <p:nvPr/>
          </p:nvSpPr>
          <p:spPr>
            <a:xfrm>
              <a:off x="2316064" y="-269756"/>
              <a:ext cx="6252887" cy="20911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060" tIns="99060" rIns="99060" bIns="99060" spcCol="1270" anchor="ctr"/>
            <a:lstStyle/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600" b="1" dirty="0">
                  <a:solidFill>
                    <a:schemeClr val="tx1"/>
                  </a:solidFill>
                </a:rPr>
                <a:t>    </a:t>
              </a: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0244" name="Rectangle 1"/>
          <p:cNvSpPr>
            <a:spLocks noChangeArrowheads="1"/>
          </p:cNvSpPr>
          <p:nvPr/>
        </p:nvSpPr>
        <p:spPr bwMode="auto">
          <a:xfrm>
            <a:off x="2643188" y="642938"/>
            <a:ext cx="5500687" cy="598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42900" algn="ctr"/>
            <a:r>
              <a:rPr lang="ru-RU" b="1" dirty="0">
                <a:latin typeface="Calibri" pitchFamily="34" charset="0"/>
                <a:cs typeface="Times New Roman" pitchFamily="18" charset="0"/>
              </a:rPr>
              <a:t>К ДИСКРЕДИТИРУЮЩИМ ОБСТОЯТЕЛЬСТВАМ ОТНОСЯТСЯ:</a:t>
            </a:r>
          </a:p>
          <a:p>
            <a:pPr indent="342900"/>
            <a:endParaRPr lang="ru-RU" sz="1400" b="1" dirty="0">
              <a:latin typeface="Calibri" pitchFamily="34" charset="0"/>
            </a:endParaRPr>
          </a:p>
          <a:p>
            <a:pPr indent="342900" algn="just" eaLnBrk="0" hangingPunct="0"/>
            <a:r>
              <a:rPr lang="ru-RU" sz="1500" b="1" dirty="0">
                <a:latin typeface="Calibri" pitchFamily="34" charset="0"/>
                <a:cs typeface="Times New Roman" pitchFamily="18" charset="0"/>
              </a:rPr>
              <a:t>- неисполнение без уважительных причин трудовых обязанностей работником, имеющим неснятое (непогашенное) дисциплинарное взыскание;</a:t>
            </a:r>
            <a:endParaRPr lang="ru-RU" sz="1500" b="1" dirty="0">
              <a:latin typeface="Calibri" pitchFamily="34" charset="0"/>
            </a:endParaRPr>
          </a:p>
          <a:p>
            <a:pPr indent="342900" algn="just" eaLnBrk="0" hangingPunct="0"/>
            <a:r>
              <a:rPr lang="ru-RU" sz="1500" b="1" dirty="0">
                <a:latin typeface="Calibri" pitchFamily="34" charset="0"/>
                <a:cs typeface="Times New Roman" pitchFamily="18" charset="0"/>
              </a:rPr>
              <a:t>- однократное грубое нарушение работником своих трудовых обязанностей:</a:t>
            </a:r>
            <a:endParaRPr lang="ru-RU" sz="1500" b="1" dirty="0">
              <a:latin typeface="Calibri" pitchFamily="34" charset="0"/>
            </a:endParaRPr>
          </a:p>
          <a:p>
            <a:pPr indent="342900" algn="just" eaLnBrk="0" hangingPunct="0"/>
            <a:r>
              <a:rPr lang="ru-RU" sz="1500" b="1" dirty="0">
                <a:latin typeface="Calibri" pitchFamily="34" charset="0"/>
                <a:cs typeface="Times New Roman" pitchFamily="18" charset="0"/>
              </a:rPr>
              <a:t>- прогул (в том числе отсутствие на работе более трех часов в течение рабочего дня) без уважительных причин;</a:t>
            </a:r>
            <a:endParaRPr lang="ru-RU" sz="1500" b="1" dirty="0">
              <a:latin typeface="Calibri" pitchFamily="34" charset="0"/>
            </a:endParaRPr>
          </a:p>
          <a:p>
            <a:pPr indent="342900" algn="just" eaLnBrk="0" hangingPunct="0"/>
            <a:r>
              <a:rPr lang="ru-RU" sz="1500" b="1" dirty="0">
                <a:latin typeface="Calibri" pitchFamily="34" charset="0"/>
                <a:cs typeface="Times New Roman" pitchFamily="18" charset="0"/>
              </a:rPr>
              <a:t>- появление на работе в состоянии алкогольного, наркотического или токсического опьянения, а также распитие спиртных напитков, употребление наркотических средств, психотропных веществ, их аналогов, токсических веществ в рабочее время или по месту работы;</a:t>
            </a:r>
            <a:endParaRPr lang="ru-RU" sz="1500" b="1" dirty="0">
              <a:latin typeface="Calibri" pitchFamily="34" charset="0"/>
            </a:endParaRPr>
          </a:p>
          <a:p>
            <a:pPr indent="342900" algn="just" eaLnBrk="0" hangingPunct="0"/>
            <a:r>
              <a:rPr lang="ru-RU" sz="1500" b="1" dirty="0">
                <a:latin typeface="Calibri" pitchFamily="34" charset="0"/>
                <a:cs typeface="Times New Roman" pitchFamily="18" charset="0"/>
              </a:rPr>
              <a:t>- совершение по месту работы хищения имущества нанимателя, установленного вступившим в законную силу приговором суда или постановлением органа, в компетенцию которого входит наложение административного взыскания;</a:t>
            </a:r>
            <a:endParaRPr lang="ru-RU" sz="1500" b="1" dirty="0">
              <a:latin typeface="Calibri" pitchFamily="34" charset="0"/>
            </a:endParaRPr>
          </a:p>
          <a:p>
            <a:pPr indent="342900" algn="just" eaLnBrk="0" hangingPunct="0"/>
            <a:r>
              <a:rPr lang="ru-RU" sz="1500" b="1" dirty="0">
                <a:latin typeface="Calibri" pitchFamily="34" charset="0"/>
                <a:cs typeface="Times New Roman" pitchFamily="18" charset="0"/>
              </a:rPr>
              <a:t>- нарушение требований по охране труда, повлекшее увечье или смерть других работников;</a:t>
            </a:r>
            <a:endParaRPr lang="ru-RU" sz="1500" b="1" dirty="0">
              <a:latin typeface="Calibri" pitchFamily="34" charset="0"/>
            </a:endParaRPr>
          </a:p>
          <a:p>
            <a:pPr indent="342900" algn="just" eaLnBrk="0" hangingPunct="0"/>
            <a:r>
              <a:rPr lang="ru-RU" sz="1500" b="1" dirty="0">
                <a:latin typeface="Calibri" pitchFamily="34" charset="0"/>
                <a:cs typeface="Times New Roman" pitchFamily="18" charset="0"/>
              </a:rPr>
              <a:t>- иное грубое нарушение работником трудовых обязанностей, признаваемое таковым в соответствии с настоящим Декретом и иными законодательными актами.</a:t>
            </a:r>
            <a:endParaRPr lang="ru-RU" sz="1500" b="1" dirty="0">
              <a:latin typeface="Calibri" pitchFamily="34" charset="0"/>
            </a:endParaRPr>
          </a:p>
          <a:p>
            <a:pPr indent="342900" eaLnBrk="0" hangingPunct="0"/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14375" y="714375"/>
            <a:ext cx="1620838" cy="2143125"/>
          </a:xfrm>
          <a:prstGeom prst="roundRect">
            <a:avLst>
              <a:gd name="adj" fmla="val 10000"/>
            </a:avLst>
          </a:prstGeom>
          <a:blipFill rotWithShape="0">
            <a:blip r:embed="rId2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357298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dirty="0" smtClean="0"/>
              <a:t>Последствия увольнения по дискредитирующим обстоятельствам:</a:t>
            </a:r>
            <a:endParaRPr lang="ru-RU" sz="24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79512" y="1340768"/>
          <a:ext cx="8750206" cy="551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CA81E25-BD43-4F7F-9A55-0078A39E2F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8CA81E25-BD43-4F7F-9A55-0078A39E2F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4" grpId="0">
        <p:bldSub>
          <a:bldDgm/>
        </p:bldSub>
      </p:bldGraphic>
    </p:bldLst>
  </p:timing>
</p:sld>
</file>

<file path=ppt/theme/theme1.xml><?xml version="1.0" encoding="utf-8"?>
<a:theme xmlns:a="http://schemas.openxmlformats.org/drawingml/2006/main" name="svet">
  <a:themeElements>
    <a:clrScheme name="Lucky Tie">
      <a:dk1>
        <a:sysClr val="windowText" lastClr="000000"/>
      </a:dk1>
      <a:lt1>
        <a:sysClr val="window" lastClr="FFFFFF"/>
      </a:lt1>
      <a:dk2>
        <a:srgbClr val="C80000"/>
      </a:dk2>
      <a:lt2>
        <a:srgbClr val="FFECEC"/>
      </a:lt2>
      <a:accent1>
        <a:srgbClr val="C93131"/>
      </a:accent1>
      <a:accent2>
        <a:srgbClr val="F58C5D"/>
      </a:accent2>
      <a:accent3>
        <a:srgbClr val="EABC33"/>
      </a:accent3>
      <a:accent4>
        <a:srgbClr val="698F9B"/>
      </a:accent4>
      <a:accent5>
        <a:srgbClr val="825397"/>
      </a:accent5>
      <a:accent6>
        <a:srgbClr val="814359"/>
      </a:accent6>
      <a:hlink>
        <a:srgbClr val="03AEC5"/>
      </a:hlink>
      <a:folHlink>
        <a:srgbClr val="8D9B0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svet</Template>
  <TotalTime>399</TotalTime>
  <Words>758</Words>
  <Application>Microsoft Office PowerPoint</Application>
  <PresentationFormat>Экран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svet</vt:lpstr>
      <vt:lpstr>                                              </vt:lpstr>
      <vt:lpstr>Презентация PowerPoint</vt:lpstr>
      <vt:lpstr>  Руководитель под свою персональную ответственность обязан обеспечить:   </vt:lpstr>
      <vt:lpstr>Руководитель вправе:</vt:lpstr>
      <vt:lpstr>Презентация PowerPoint</vt:lpstr>
      <vt:lpstr>                       </vt:lpstr>
      <vt:lpstr>                       </vt:lpstr>
      <vt:lpstr>Последствия увольнения по дискредитирующим обстоятельствам: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аа</dc:creator>
  <cp:lastModifiedBy>Admin</cp:lastModifiedBy>
  <cp:revision>58</cp:revision>
  <cp:lastPrinted>2015-01-05T07:53:48Z</cp:lastPrinted>
  <dcterms:created xsi:type="dcterms:W3CDTF">2013-05-01T12:54:52Z</dcterms:created>
  <dcterms:modified xsi:type="dcterms:W3CDTF">2015-04-28T16:31:42Z</dcterms:modified>
</cp:coreProperties>
</file>