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sldIdLst>
    <p:sldId id="256" r:id="rId3"/>
    <p:sldId id="259" r:id="rId4"/>
    <p:sldId id="264" r:id="rId5"/>
    <p:sldId id="260" r:id="rId6"/>
    <p:sldId id="265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770"/>
    <a:srgbClr val="66C2AC"/>
    <a:srgbClr val="1C5C90"/>
    <a:srgbClr val="3A927D"/>
    <a:srgbClr val="245A4D"/>
    <a:srgbClr val="257AC1"/>
    <a:srgbClr val="14436A"/>
    <a:srgbClr val="327E6C"/>
    <a:srgbClr val="1F649D"/>
    <a:srgbClr val="62D5E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91432" autoAdjust="0"/>
  </p:normalViewPr>
  <p:slideViewPr>
    <p:cSldViewPr showGuides="1">
      <p:cViewPr varScale="1">
        <p:scale>
          <a:sx n="68" d="100"/>
          <a:sy n="68" d="100"/>
        </p:scale>
        <p:origin x="-1500" y="-90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4AC81-2FC8-4081-97DF-3FA26CAAD24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A1C-D914-40F1-96FE-D8741CE04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954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6408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5078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4632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76A1C-D914-40F1-96FE-D8741CE049C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244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13621-88B8-4EF6-A7EC-28D1D61DFBC4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CE13621-88B8-4EF6-A7EC-28D1D61DFBC4}" type="datetimeFigureOut">
              <a:rPr lang="ru-RU" smtClean="0"/>
              <a:pPr/>
              <a:t>01.02.2016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FD5C216-A482-4BD0-BE79-285EFF162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4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microsoft.com/office/2007/relationships/hdphoto" Target="../media/hdphoto6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282">
            <a:off x="4558224" y="319304"/>
            <a:ext cx="2954709" cy="2945967"/>
          </a:xfrm>
          <a:prstGeom prst="rect">
            <a:avLst/>
          </a:prstGeom>
          <a:noFill/>
          <a:ln w="57150">
            <a:solidFill>
              <a:srgbClr val="66C2A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3501008"/>
            <a:ext cx="6548264" cy="1470025"/>
          </a:xfrm>
        </p:spPr>
        <p:txBody>
          <a:bodyPr/>
          <a:lstStyle/>
          <a:p>
            <a:r>
              <a:rPr lang="ru-RU" sz="40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white">
                      <a:lumMod val="75000"/>
                      <a:alpha val="40000"/>
                    </a:prstClr>
                  </a:outerShdw>
                </a:effectLst>
                <a:latin typeface="Century Gothic"/>
              </a:rPr>
              <a:t>Советы </a:t>
            </a:r>
            <a:r>
              <a:rPr lang="ru-RU" sz="40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white">
                      <a:lumMod val="75000"/>
                      <a:alpha val="40000"/>
                    </a:prstClr>
                  </a:outerShdw>
                </a:effectLst>
                <a:latin typeface="Century Gothic"/>
              </a:rPr>
              <a:t>доктора </a:t>
            </a:r>
            <a:r>
              <a:rPr lang="ru-RU" sz="40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white">
                      <a:lumMod val="75000"/>
                      <a:alpha val="40000"/>
                    </a:prstClr>
                  </a:outerShdw>
                </a:effectLst>
                <a:latin typeface="Century Gothic"/>
              </a:rPr>
              <a:t>Айболита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410" b="96519" l="6264" r="95103">
                        <a14:foregroundMark x1="4897" y1="4096" x2="4897" y2="4096"/>
                        <a14:foregroundMark x1="4897" y1="4096" x2="4897" y2="4096"/>
                        <a14:foregroundMark x1="4897" y1="3754" x2="4670" y2="3481"/>
                        <a14:foregroundMark x1="4670" y1="3481" x2="6492" y2="1775"/>
                        <a14:foregroundMark x1="62187" y1="13174" x2="62187" y2="13174"/>
                        <a14:foregroundMark x1="62187" y1="13174" x2="62187" y2="13174"/>
                        <a14:foregroundMark x1="65148" y1="13311" x2="65148" y2="13311"/>
                        <a14:foregroundMark x1="65148" y1="13311" x2="65148" y2="13311"/>
                        <a14:foregroundMark x1="68451" y1="14676" x2="68451" y2="14676"/>
                        <a14:foregroundMark x1="68451" y1="14676" x2="68451" y2="14676"/>
                        <a14:foregroundMark x1="37358" y1="27918" x2="37358" y2="27918"/>
                        <a14:foregroundMark x1="37358" y1="27918" x2="37358" y2="27918"/>
                        <a14:foregroundMark x1="61390" y1="24846" x2="61390" y2="24846"/>
                        <a14:foregroundMark x1="61390" y1="24846" x2="61390" y2="2484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620688"/>
            <a:ext cx="3389387" cy="565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Calibri"/>
                <a:cs typeface="Times New Roman"/>
              </a:rPr>
              <a:t>Как не заболеть гриппом?!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8352928" cy="52578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Ч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тобы избежать распространения 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гриппа H1N1/v (и не только его), необходимо выполнять профилактические мероприятия, и помнить, что каждый из нас в силах снизить риск заболевания и распространения гриппа, выполняя простые санитарно-гигиенические правила. Поэтому рассмотрим ситуации, с которыми может столкнуться каждый, и перечислим необходимые профилактические мероприятия для каждого из конкретных случаев. 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lvl="0" indent="0">
              <a:buNone/>
            </a:pPr>
            <a:endParaRPr lang="ru-RU" sz="1800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Что надо предпринять, чтобы не заболеть самому и не заразить окружающих: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избегать контакта с больными людьми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стараться не подходить к больному ближе, чем на 1 метр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при контакте с больными людьми надевать маску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закрывать нос и рот во время кашля и чихания, используя одноразовые носовые платки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1400" b="1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Picture 2" descr="C:\Users\Пользователь\Downloads\images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9" y="188640"/>
            <a:ext cx="1152128" cy="1152128"/>
          </a:xfrm>
          <a:prstGeom prst="rect">
            <a:avLst/>
          </a:prstGeom>
          <a:noFill/>
          <a:ln w="38100">
            <a:solidFill>
              <a:srgbClr val="66C2AC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0" b="98113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40126" y="3933056"/>
            <a:ext cx="2087256" cy="151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0804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560" y="274638"/>
            <a:ext cx="108012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341165"/>
            <a:ext cx="8352928" cy="5184179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мыть руки с мылом или антибактериальными средствами (спиртсодержащие растворы) для предотвращения распространения инфекции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избегать </a:t>
            </a:r>
            <a:r>
              <a:rPr lang="ru-RU" sz="18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большого скопления людей (зрелищных мероприятий, собраний, встреч</a:t>
            </a: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)</a:t>
            </a:r>
            <a:endParaRPr lang="ru-RU" sz="18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регулярно проветривать </a:t>
            </a: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помещение</a:t>
            </a:r>
            <a:endParaRPr lang="ru-RU" sz="18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не трогать грязными руками глаза, нос и </a:t>
            </a: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рот</a:t>
            </a:r>
            <a:endParaRPr lang="ru-RU" sz="18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вести здоровый образ жизни (полноценный сон, </a:t>
            </a: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свежий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     воздух</a:t>
            </a:r>
            <a:r>
              <a:rPr lang="ru-RU" sz="18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, активный отдых, сбалансированная пища, богатая </a:t>
            </a:r>
            <a:endParaRPr lang="ru-RU" sz="1800" b="1" i="1" dirty="0" smtClean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витаминами), </a:t>
            </a:r>
            <a:r>
              <a:rPr lang="ru-RU" sz="18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что поможет организму бороться с </a:t>
            </a: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любыми  </a:t>
            </a: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инфекциями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548664" y="1600200"/>
            <a:ext cx="108012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55" y="220117"/>
            <a:ext cx="1152525" cy="1152525"/>
          </a:xfrm>
          <a:prstGeom prst="rect">
            <a:avLst/>
          </a:prstGeom>
          <a:noFill/>
          <a:ln w="28575">
            <a:solidFill>
              <a:srgbClr val="66C2A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2420888"/>
            <a:ext cx="2375012" cy="396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50059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6616" y="274638"/>
            <a:ext cx="504056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333497"/>
            <a:ext cx="6264696" cy="4903815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Если всё -  таки Вы </a:t>
            </a:r>
            <a:r>
              <a:rPr lang="ru-RU" sz="18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заболели, максимально ограничьте контакты с другими людьми и вызовите врача как можно быстрее, чтобы получить рекомендации по </a:t>
            </a: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лечению</a:t>
            </a:r>
            <a:r>
              <a:rPr lang="ru-RU" sz="18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. Оставайтесь дома, по возможности, в течение 7 дней от начала заболевания и не пренебрегайте мерами личной повседневной гигиены.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Соблюдайте </a:t>
            </a:r>
            <a:r>
              <a:rPr lang="ru-RU" sz="18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постельный режим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Пользуйтесь </a:t>
            </a:r>
            <a:r>
              <a:rPr lang="ru-RU" sz="18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одноразовыми носовыми платками, и после использования немедленно их выбрасывайте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Пейте больше витаминизированных жидкостей, а также настои на клюкве, бруснике, обладающие жаропонижающими </a:t>
            </a:r>
            <a:r>
              <a:rPr lang="ru-RU" sz="1800" b="1" i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свойствами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56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5600" b="1" i="1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972"/>
            <a:ext cx="1152525" cy="1152525"/>
          </a:xfrm>
          <a:prstGeom prst="rect">
            <a:avLst/>
          </a:prstGeom>
          <a:noFill/>
          <a:ln w="38100">
            <a:solidFill>
              <a:srgbClr val="66C2A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476656" y="1600200"/>
            <a:ext cx="216024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Users\Пользователь\Downloads\cranberry_sauce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ользователь\Downloads\medical_cas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67058"/>
            <a:ext cx="2309192" cy="2309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5544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-49485"/>
            <a:ext cx="936103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335088"/>
            <a:ext cx="6264696" cy="6153547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Нельзя не сказать и о растительных лекарственных препаратах, которые давно и широко используются при различных заболеваниях, в том числе и вирусной природы, в том числе и для профилактики. Многие из них хорошо известны и очень популярны. И это неспроста. Действительно, некоторые лекарственные растения не только облегчают симптомы заболевания, но и обладают противовирусным действием. Еще древнегреческие врачи при простуде использовали </a:t>
            </a:r>
            <a:r>
              <a:rPr lang="ru-RU" sz="18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лимон и апельсин, мед и гвоздику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18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endParaRPr lang="ru-RU" sz="1800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>
              <a:buNone/>
            </a:pPr>
            <a:endParaRPr lang="ru-RU" sz="18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Из огромного числа лекарственных растений мы остановимся лишь на некоторых из них:</a:t>
            </a:r>
          </a:p>
          <a:p>
            <a:pPr lvl="0">
              <a:buFont typeface="Arial"/>
              <a:buChar char="•"/>
            </a:pPr>
            <a:r>
              <a:rPr lang="ru-RU" sz="18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Лук, чеснок 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— содержат фитонциды, противомикробные вещества растительного происхождения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18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H="1">
            <a:off x="10332640" y="1600200"/>
            <a:ext cx="288032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39"/>
            <a:ext cx="1152525" cy="1152525"/>
          </a:xfrm>
          <a:prstGeom prst="rect">
            <a:avLst/>
          </a:prstGeom>
          <a:noFill/>
          <a:ln w="38100">
            <a:solidFill>
              <a:srgbClr val="66C2A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Пользователь\Downloads\valentine_s_day_hone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03788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Пользователь\Downloads\lem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1732">
            <a:off x="7841844" y="271341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Пользователь\Downloads\onion (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2914">
            <a:off x="6870610" y="4535681"/>
            <a:ext cx="1659316" cy="16593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27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4528" y="116632"/>
            <a:ext cx="720079" cy="1143000"/>
          </a:xfrm>
        </p:spPr>
        <p:txBody>
          <a:bodyPr/>
          <a:lstStyle/>
          <a:p>
            <a:endParaRPr lang="ru-RU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413172"/>
            <a:ext cx="6264696" cy="5400204"/>
          </a:xfrm>
        </p:spPr>
        <p:txBody>
          <a:bodyPr>
            <a:normAutofit/>
          </a:bodyPr>
          <a:lstStyle/>
          <a:p>
            <a:pPr lvl="0">
              <a:buFont typeface="Arial"/>
              <a:buChar char="•"/>
            </a:pPr>
            <a:r>
              <a:rPr lang="ru-RU" sz="18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Мята, сосна 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— обладают </a:t>
            </a:r>
            <a:r>
              <a:rPr lang="ru-RU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вирулицидным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действием и используются для ингаляций.</a:t>
            </a:r>
          </a:p>
          <a:p>
            <a:pPr lvl="0">
              <a:buFont typeface="Arial"/>
              <a:buChar char="•"/>
            </a:pPr>
            <a:r>
              <a:rPr lang="ru-RU" sz="18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Лимон, шиповник, клюква, брусника, облепиха 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— кладезь витаминов, в том числе витамина С (аскорбиновая кислота), на их основе готовятся витаминные напитки (чай, морс, настой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).</a:t>
            </a:r>
            <a:endParaRPr lang="ru-RU" sz="18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Arial"/>
              <a:buChar char="•"/>
            </a:pPr>
            <a:endParaRPr lang="ru-RU" sz="1800" b="1" i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>
              <a:buFont typeface="Arial"/>
              <a:buChar char="•"/>
            </a:pPr>
            <a:endParaRPr lang="ru-RU" sz="18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Препараты для профилактики гриппа весьма разнообразны. Основными из них являются:«</a:t>
            </a:r>
            <a:r>
              <a:rPr lang="ru-RU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Арбидол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</a:t>
            </a:r>
          </a:p>
          <a:p>
            <a:pPr>
              <a:buFont typeface="Arial"/>
              <a:buChar char="•"/>
            </a:pP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Интерфероны — «</a:t>
            </a:r>
            <a:r>
              <a:rPr lang="ru-RU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Альфарон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 (</a:t>
            </a:r>
            <a:r>
              <a:rPr lang="ru-RU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интраназальные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капли), «</a:t>
            </a:r>
            <a:r>
              <a:rPr lang="ru-RU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Гриппферон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 (</a:t>
            </a:r>
            <a:r>
              <a:rPr lang="ru-RU" sz="1800" b="1" i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интраназальные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капли), мазь с «Интерфероном»</a:t>
            </a:r>
          </a:p>
          <a:p>
            <a:pPr>
              <a:buFont typeface="Arial"/>
              <a:buChar char="•"/>
            </a:pP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Индукторы 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интерферонов — «Циклоферон», «</a:t>
            </a:r>
            <a:r>
              <a:rPr lang="ru-RU" sz="1800" b="1" i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Кагоцел</a:t>
            </a:r>
            <a:r>
              <a:rPr lang="ru-RU" sz="1800" b="1" i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», «Амиксин</a:t>
            </a:r>
            <a:r>
              <a:rPr lang="ru-RU" sz="18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»</a:t>
            </a:r>
          </a:p>
          <a:p>
            <a:pPr>
              <a:buFont typeface="Arial"/>
              <a:buChar char="•"/>
            </a:pPr>
            <a:endParaRPr lang="ru-RU" sz="1800" b="1" i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396536" y="1600200"/>
            <a:ext cx="144016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61" y="205061"/>
            <a:ext cx="1152525" cy="1152525"/>
          </a:xfrm>
          <a:prstGeom prst="rect">
            <a:avLst/>
          </a:prstGeom>
          <a:noFill/>
          <a:ln w="38100">
            <a:solidFill>
              <a:srgbClr val="66C2A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Пользователь\Downloads\medical_pot_pil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76253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54" y="1556792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27260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P102589846_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race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CF18B01-1A88-40F1-B872-3260BEF31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TP102589846_template</Template>
  <TotalTime>0</TotalTime>
  <Words>378</Words>
  <Application>Microsoft Office PowerPoint</Application>
  <PresentationFormat>Экран (4:3)</PresentationFormat>
  <Paragraphs>39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TP102589846_template</vt:lpstr>
      <vt:lpstr>Советы доктора Айболита</vt:lpstr>
      <vt:lpstr>Как не заболеть гриппом?!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2013-02-07T12:57:50Z</dcterms:created>
  <dcterms:modified xsi:type="dcterms:W3CDTF">2016-02-01T07:36:12Z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TC025898479991</vt:lpwstr>
  </property>
</Properties>
</file>