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70" r:id="rId9"/>
    <p:sldId id="271" r:id="rId10"/>
    <p:sldId id="273" r:id="rId11"/>
    <p:sldId id="275" r:id="rId12"/>
    <p:sldId id="277" r:id="rId13"/>
    <p:sldId id="279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4608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                               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Использование </a:t>
            </a:r>
            <a:r>
              <a:rPr lang="ru-RU" i="1" dirty="0" smtClean="0">
                <a:latin typeface="Bookman Old Style" pitchFamily="18" charset="0"/>
              </a:rPr>
              <a:t>логических блоков Дьенеша.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3050" y="2852936"/>
            <a:ext cx="7019270" cy="22322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Это </a:t>
            </a:r>
            <a:r>
              <a:rPr lang="ru-RU" sz="2000" dirty="0">
                <a:latin typeface="Bookman Old Style" pitchFamily="18" charset="0"/>
              </a:rPr>
              <a:t>игра для среднего возраста, но хочу вам заметить, что чем раньше ребенок знакомиться с блоками, как часто и последовательно он с ними работает, тем раньше он готов принимать более сложные условия игр. Умение декодировать информацию поможет не только при работе в тетради по Программе «Детский сад 2100», но и в составлении аппликаций, рисунков, играх.</a:t>
            </a:r>
          </a:p>
          <a:p>
            <a:r>
              <a:rPr lang="ru-RU" sz="2000" dirty="0">
                <a:latin typeface="Bookman Old Style" pitchFamily="18" charset="0"/>
              </a:rPr>
              <a:t>Вашему вниманию предлагается игра с алгоритмами 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572045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>
                <a:latin typeface="Bookman Old Style" pitchFamily="18" charset="0"/>
              </a:rPr>
              <a:t>Игра «Архитекторы»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u="sng" dirty="0">
                <a:latin typeface="Bookman Old Style" pitchFamily="18" charset="0"/>
              </a:rPr>
              <a:t>Материал:</a:t>
            </a:r>
            <a:r>
              <a:rPr lang="ru-RU" sz="2200" dirty="0">
                <a:latin typeface="Bookman Old Style" pitchFamily="18" charset="0"/>
              </a:rPr>
              <a:t> алгоритм 1 ,2</a:t>
            </a:r>
            <a:r>
              <a:rPr lang="ru-RU" sz="2200" dirty="0" smtClean="0">
                <a:latin typeface="Bookman Old Style" pitchFamily="18" charset="0"/>
              </a:rPr>
              <a:t>, блоки </a:t>
            </a:r>
            <a:r>
              <a:rPr lang="ru-RU" sz="2200" dirty="0">
                <a:latin typeface="Bookman Old Style" pitchFamily="18" charset="0"/>
              </a:rPr>
              <a:t>Дьенеша</a:t>
            </a:r>
          </a:p>
          <a:p>
            <a:r>
              <a:rPr lang="ru-RU" sz="2200" u="sng" dirty="0">
                <a:latin typeface="Bookman Old Style" pitchFamily="18" charset="0"/>
              </a:rPr>
              <a:t>Ход игры</a:t>
            </a:r>
            <a:r>
              <a:rPr lang="ru-RU" sz="2200" dirty="0">
                <a:latin typeface="Bookman Old Style" pitchFamily="18" charset="0"/>
              </a:rPr>
              <a:t>: Детям предлагается разработать проект детской площадки — выбрать необходимый строительный материал, построить объект детской площадки.</a:t>
            </a:r>
          </a:p>
          <a:p>
            <a:r>
              <a:rPr lang="ru-RU" sz="2200" dirty="0">
                <a:latin typeface="Bookman Old Style" pitchFamily="18" charset="0"/>
              </a:rPr>
              <a:t>Выбор строительного материала происходит  в строгом соответствии с  правилом (алгоритмом 1 или 2)</a:t>
            </a:r>
          </a:p>
          <a:p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70154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ookman Old Style" pitchFamily="18" charset="0"/>
              </a:rPr>
              <a:t>Игра «Мозаика цифр»</a:t>
            </a: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000" u="sng" dirty="0">
                <a:latin typeface="Bookman Old Style" pitchFamily="18" charset="0"/>
              </a:rPr>
              <a:t>Цель</a:t>
            </a:r>
            <a:r>
              <a:rPr lang="ru-RU" sz="2000" dirty="0">
                <a:latin typeface="Bookman Old Style" pitchFamily="18" charset="0"/>
              </a:rPr>
              <a:t>: развитие способности декодировать информацию, изображенную на карточке, умение выбирать блоки по заданным свойствам. Закрепление навыков вычислительной деятельности.</a:t>
            </a:r>
          </a:p>
          <a:p>
            <a:r>
              <a:rPr lang="ru-RU" sz="2000" u="sng" dirty="0">
                <a:latin typeface="Bookman Old Style" pitchFamily="18" charset="0"/>
              </a:rPr>
              <a:t>Ход игры</a:t>
            </a:r>
            <a:r>
              <a:rPr lang="ru-RU" sz="2000" dirty="0">
                <a:latin typeface="Bookman Old Style" pitchFamily="18" charset="0"/>
              </a:rPr>
              <a:t>: дети распределяют между собой карточки с изображением символов и примеров. Каждый ребенок решает пример на карточке, расшифровывает ее и берет блок, соответствующий шифру и находит место для него на изображении предметов. 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620688"/>
            <a:ext cx="777686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788024" cy="659735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Bookman Old Style" pitchFamily="18" charset="0"/>
              </a:rPr>
              <a:t>Работу с логическими блоками можно проводить во всех сферах деятельности: на занятиях (как по развитию математических способностей, так и на развитии речи – поскольку перед воспитателем старшей и тем более подготовительной группы стоит задача научить ребенка звукобуквенному анализу слова, а в дальнейшем и чтения, то блоки очень могут помочь в вычленении изучаемого звука в слове, месте его в слове, а в дальнейшем и квази-письма, пока ребенок не научится писать буквы и слова</a:t>
            </a:r>
            <a:r>
              <a:rPr lang="ru-RU" sz="1600" dirty="0" smtClean="0">
                <a:latin typeface="Bookman Old Style" pitchFamily="18" charset="0"/>
              </a:rPr>
              <a:t>), в изодеятельности, в настольно-печатных играх, в сюжетно-ролевых играх, в подвижных играх, в дидактических играх, вне занятий в развивающей среде группы. Еще раз хочется подчеркнуть, что деление игр по возрасту условно, все зависит от уровня индивидуального развития ребенка, его игрового опыта с блоками Дьенеша.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img_amena_1813_0c3dabdd4fe0b2f82cd7dc301423df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67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704" y="2564904"/>
            <a:ext cx="4844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КОНЕЦ.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8229600" cy="65253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Золтан  Дьенеш - всемирно известный                          	           венгерский педагог и математик, профессор.                          	           Основатель игрового подхода к развитию                         	           детей "Новая математика" ("New  Mathematics"),                         	           идея которого заключается в освоении детьми                          	           математики посредством  увлекательных                           	           логических игр, песен и танцев. Логические                         	           блоки придумал венгерский математик и психолог                               	           Золтан Дьенеш. Игры с блоками доступны, на наглядной основе  знакомят детей с формой, цветом, размером и толщиной объектов, с математическими представлениями и начальными знаниями по информатике. Развивают у детей мыслительные операции (анализ, сравнение, классификация,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обобщение), логическое мышление, творческие способности и познавательные процессы (восприятие, память, внимание и воображение). Играя с блоками Дьенеша, ребенок выполняет разнообразные предметные действия (разбиение, выкладывание по определенным правилам, перестроение и др.). Блоки Дьенеша предназначены для детей от трех лет. Логические блоки Дьенеша представляют собой набор из 48 геометрических фигур:    </a:t>
            </a: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KRV0021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а</a:t>
            </a:r>
            <a:r>
              <a:rPr lang="ru-RU" sz="1800" dirty="0">
                <a:latin typeface="Bookman Old Style" pitchFamily="18" charset="0"/>
              </a:rPr>
              <a:t>) четырех форм (круги, треугольники, </a:t>
            </a:r>
            <a:r>
              <a:rPr lang="ru-RU" sz="1800" dirty="0" smtClean="0">
                <a:latin typeface="Bookman Old Style" pitchFamily="18" charset="0"/>
              </a:rPr>
              <a:t>квадраты</a:t>
            </a:r>
            <a:r>
              <a:rPr lang="ru-RU" sz="1800" dirty="0">
                <a:latin typeface="Bookman Old Style" pitchFamily="18" charset="0"/>
              </a:rPr>
              <a:t>, прямоугольники</a:t>
            </a:r>
            <a:r>
              <a:rPr lang="ru-RU" sz="1800" dirty="0" smtClean="0">
                <a:latin typeface="Bookman Old Style" pitchFamily="18" charset="0"/>
              </a:rPr>
              <a:t>);</a:t>
            </a:r>
          </a:p>
          <a:p>
            <a:r>
              <a:rPr lang="ru-RU" sz="1800" dirty="0" smtClean="0">
                <a:latin typeface="Bookman Old Style" pitchFamily="18" charset="0"/>
              </a:rPr>
              <a:t>б</a:t>
            </a:r>
            <a:r>
              <a:rPr lang="ru-RU" sz="1800" dirty="0">
                <a:latin typeface="Bookman Old Style" pitchFamily="18" charset="0"/>
              </a:rPr>
              <a:t>) трех цветов (красные, синие и желтые);</a:t>
            </a:r>
          </a:p>
          <a:p>
            <a:r>
              <a:rPr lang="ru-RU" sz="1800" dirty="0"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1800" dirty="0"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1800" dirty="0"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5" name="Рисунок 4" descr="1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975" y="0"/>
            <a:ext cx="1724025" cy="1905000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525658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     </a:t>
            </a:r>
            <a:r>
              <a:rPr lang="ru-RU" sz="1800" dirty="0" smtClean="0">
                <a:latin typeface="Bookman Old Style" pitchFamily="18" charset="0"/>
              </a:rPr>
              <a:t>Можно начинать работать </a:t>
            </a:r>
            <a:r>
              <a:rPr lang="ru-RU" sz="1800" dirty="0">
                <a:latin typeface="Bookman Old Style" pitchFamily="18" charset="0"/>
              </a:rPr>
              <a:t>с блоками </a:t>
            </a:r>
            <a:endParaRPr lang="ru-RU" sz="1800" dirty="0" smtClean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с </a:t>
            </a:r>
            <a:r>
              <a:rPr lang="ru-RU" sz="1800" dirty="0">
                <a:latin typeface="Bookman Old Style" pitchFamily="18" charset="0"/>
              </a:rPr>
              <a:t>первой младшей </a:t>
            </a:r>
            <a:r>
              <a:rPr lang="ru-RU" sz="1800" dirty="0" smtClean="0">
                <a:latin typeface="Bookman Old Style" pitchFamily="18" charset="0"/>
              </a:rPr>
              <a:t> группы </a:t>
            </a:r>
            <a:r>
              <a:rPr lang="ru-RU" sz="1800" dirty="0">
                <a:latin typeface="Bookman Old Style" pitchFamily="18" charset="0"/>
              </a:rPr>
              <a:t>с того, что предоставила детям </a:t>
            </a:r>
            <a:r>
              <a:rPr lang="ru-RU" sz="1800" dirty="0" smtClean="0">
                <a:latin typeface="Bookman Old Style" pitchFamily="18" charset="0"/>
              </a:rPr>
              <a:t>                        </a:t>
            </a:r>
            <a:r>
              <a:rPr lang="ru-RU" sz="1800" dirty="0" smtClean="0">
                <a:latin typeface="Bookman Old Style" pitchFamily="18" charset="0"/>
              </a:rPr>
              <a:t>  </a:t>
            </a:r>
            <a:r>
              <a:rPr lang="ru-RU" sz="1800" dirty="0" smtClean="0">
                <a:latin typeface="Bookman Old Style" pitchFamily="18" charset="0"/>
              </a:rPr>
              <a:t>возможность       самостоятельно         с         ними  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познакомиться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</a:t>
            </a:r>
            <a:endParaRPr lang="ru-RU" sz="1800" dirty="0" smtClean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В     </a:t>
            </a:r>
            <a:r>
              <a:rPr lang="ru-RU" sz="1800" dirty="0" smtClean="0">
                <a:latin typeface="Bookman Old Style" pitchFamily="18" charset="0"/>
              </a:rPr>
              <a:t>процессе    манипуляций   с  </a:t>
            </a:r>
            <a:r>
              <a:rPr lang="ru-RU" sz="1800" dirty="0" smtClean="0">
                <a:latin typeface="Bookman Old Style" pitchFamily="18" charset="0"/>
              </a:rPr>
              <a:t>   </a:t>
            </a:r>
            <a:r>
              <a:rPr lang="ru-RU" sz="1800" dirty="0" smtClean="0">
                <a:latin typeface="Bookman Old Style" pitchFamily="18" charset="0"/>
              </a:rPr>
              <a:t>блоками </a:t>
            </a:r>
            <a:r>
              <a:rPr lang="ru-RU" sz="1800" dirty="0">
                <a:latin typeface="Bookman Old Style" pitchFamily="18" charset="0"/>
              </a:rPr>
              <a:t>дети </a:t>
            </a:r>
            <a:r>
              <a:rPr lang="ru-RU" sz="1800" dirty="0" smtClean="0">
                <a:latin typeface="Bookman Old Style" pitchFamily="18" charset="0"/>
              </a:rPr>
              <a:t>устанавливают, </a:t>
            </a:r>
            <a:r>
              <a:rPr lang="ru-RU" sz="1800" dirty="0">
                <a:latin typeface="Bookman Old Style" pitchFamily="18" charset="0"/>
              </a:rPr>
              <a:t>что блоки имеют разный цвет, форму, размер, что с ними можно играть: выстраивать дорожки, башенки и т.д. поскольку блоки представляют собой эталоны форм, цвета они помогли в запоминании программного материала </a:t>
            </a:r>
            <a:r>
              <a:rPr lang="ru-RU" sz="1800" dirty="0" smtClean="0">
                <a:latin typeface="Bookman Old Style" pitchFamily="18" charset="0"/>
              </a:rPr>
              <a:t>   по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соотношению       цвета,        </a:t>
            </a:r>
            <a:r>
              <a:rPr lang="ru-RU" sz="1800" dirty="0">
                <a:latin typeface="Bookman Old Style" pitchFamily="18" charset="0"/>
              </a:rPr>
              <a:t>формы, </a:t>
            </a:r>
            <a:r>
              <a:rPr lang="ru-RU" sz="1800" dirty="0" smtClean="0">
                <a:latin typeface="Bookman Old Style" pitchFamily="18" charset="0"/>
              </a:rPr>
              <a:t>        в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установлении       сходства    и      </a:t>
            </a:r>
            <a:r>
              <a:rPr lang="ru-RU" sz="1800" dirty="0">
                <a:latin typeface="Bookman Old Style" pitchFamily="18" charset="0"/>
              </a:rPr>
              <a:t>различия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между           предметами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     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559333"/>
            <a:ext cx="3563888" cy="1412776"/>
          </a:xfrm>
          <a:prstGeom prst="rect">
            <a:avLst/>
          </a:prstGeom>
        </p:spPr>
      </p:pic>
      <p:pic>
        <p:nvPicPr>
          <p:cNvPr id="5" name="Рисунок 4" descr="4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068960"/>
            <a:ext cx="1853952" cy="1206391"/>
          </a:xfrm>
          <a:prstGeom prst="rect">
            <a:avLst/>
          </a:prstGeom>
        </p:spPr>
      </p:pic>
      <p:pic>
        <p:nvPicPr>
          <p:cNvPr id="6" name="Рисунок 5" descr="den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22455"/>
            <a:ext cx="1547664" cy="108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4644008" y="1484784"/>
            <a:ext cx="2592288" cy="172819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5894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А теперь </a:t>
            </a:r>
            <a:r>
              <a:rPr lang="ru-RU" sz="2400" dirty="0">
                <a:latin typeface="Bookman Old Style" pitchFamily="18" charset="0"/>
              </a:rPr>
              <a:t>первое задание — найдите все блоки как эта фигура (по цвету, по форме)</a:t>
            </a:r>
          </a:p>
          <a:p>
            <a:r>
              <a:rPr lang="ru-RU" sz="2400" dirty="0" smtClean="0">
                <a:latin typeface="Bookman Old Style" pitchFamily="18" charset="0"/>
              </a:rPr>
              <a:t>Красный</a:t>
            </a:r>
          </a:p>
          <a:p>
            <a:r>
              <a:rPr lang="ru-RU" sz="2400" dirty="0" smtClean="0">
                <a:latin typeface="Bookman Old Style" pitchFamily="18" charset="0"/>
              </a:rPr>
              <a:t>Треугольник 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теперь не такую фигуру как эта (по цвету, по форме)</a:t>
            </a: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Синий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Квадрат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Содержимое 3" descr="imagesCANEZY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4437111"/>
            <a:ext cx="1800200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Умение       детей      оперировать 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полученными    знаниями   помогает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 конструировании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smtClean="0">
                <a:latin typeface="Bookman Old Style" pitchFamily="18" charset="0"/>
              </a:rPr>
              <a:t>      аппликации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рисовании     по    образцу</a:t>
            </a:r>
            <a:r>
              <a:rPr lang="ru-RU" sz="2000" dirty="0">
                <a:latin typeface="Bookman Old Style" pitchFamily="18" charset="0"/>
              </a:rPr>
              <a:t>: </a:t>
            </a:r>
            <a:r>
              <a:rPr lang="ru-RU" sz="2000" dirty="0" smtClean="0">
                <a:latin typeface="Bookman Old Style" pitchFamily="18" charset="0"/>
              </a:rPr>
              <a:t>  сначала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путем      накладывания,     </a:t>
            </a:r>
            <a:r>
              <a:rPr lang="ru-RU" sz="2000" dirty="0">
                <a:latin typeface="Bookman Old Style" pitchFamily="18" charset="0"/>
              </a:rPr>
              <a:t>а </a:t>
            </a:r>
            <a:r>
              <a:rPr lang="ru-RU" sz="2000" dirty="0" smtClean="0">
                <a:latin typeface="Bookman Old Style" pitchFamily="18" charset="0"/>
              </a:rPr>
              <a:t>   затем </a:t>
            </a: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самостоятельного           выкладывая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рисования  фигуры  на </a:t>
            </a:r>
            <a:r>
              <a:rPr lang="ru-RU" sz="2000" dirty="0">
                <a:latin typeface="Bookman Old Style" pitchFamily="18" charset="0"/>
              </a:rPr>
              <a:t>чистом листе.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Предлагаю и вам попробовать себя в конструировании по образцу путем накладывания блоков на изображение.</a:t>
            </a:r>
          </a:p>
          <a:p>
            <a:pPr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                                          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47" y="3717032"/>
            <a:ext cx="4187121" cy="3140968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707904" cy="2852936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530" y="3717032"/>
            <a:ext cx="457847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«Найди свой домик»</a:t>
            </a:r>
            <a:r>
              <a:rPr lang="ru-RU" sz="3200" dirty="0">
                <a:latin typeface="Bookman Old Style" pitchFamily="18" charset="0"/>
              </a:rPr>
              <a:t/>
            </a:r>
            <a:br>
              <a:rPr lang="ru-RU" sz="3200" dirty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435280" cy="5949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закреплять умение различать цвет, форму. Формировать представление о символическом изображении предметов. Учить систематизировать и классифицировать геометрические фигуры по цвету и форме.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среда:  </a:t>
            </a:r>
            <a:r>
              <a:rPr lang="ru-RU" sz="1600" dirty="0">
                <a:latin typeface="Bookman Old Style" pitchFamily="18" charset="0"/>
              </a:rPr>
              <a:t>Ленты красного, желтого, синего и белого цвета (можно из бумаги) геометрические фигуры: круг (З. штуки — красного, желтого, синего цвета);</a:t>
            </a:r>
          </a:p>
          <a:p>
            <a:pPr algn="just"/>
            <a:r>
              <a:rPr lang="ru-RU" sz="1600" dirty="0">
                <a:latin typeface="Bookman Old Style" pitchFamily="18" charset="0"/>
              </a:rPr>
              <a:t>К</a:t>
            </a:r>
            <a:r>
              <a:rPr lang="ru-RU" sz="1600" dirty="0" smtClean="0">
                <a:latin typeface="Bookman Old Style" pitchFamily="18" charset="0"/>
              </a:rPr>
              <a:t>вадрат </a:t>
            </a:r>
            <a:r>
              <a:rPr lang="ru-RU" sz="1600" dirty="0">
                <a:latin typeface="Bookman Old Style" pitchFamily="18" charset="0"/>
              </a:rPr>
              <a:t>— (З.штуки — красного, синего, желтого цвета); треугольник (З. </a:t>
            </a:r>
            <a:r>
              <a:rPr lang="ru-RU" sz="1600" dirty="0" smtClean="0">
                <a:latin typeface="Bookman Old Style" pitchFamily="18" charset="0"/>
              </a:rPr>
              <a:t>штуки - красный</a:t>
            </a:r>
            <a:r>
              <a:rPr lang="ru-RU" sz="1600" dirty="0">
                <a:latin typeface="Bookman Old Style" pitchFamily="18" charset="0"/>
              </a:rPr>
              <a:t>, синий, желтый), «чудесный мешочек».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 Ход игры: </a:t>
            </a:r>
            <a:r>
              <a:rPr lang="ru-RU" sz="1600" dirty="0">
                <a:latin typeface="Bookman Old Style" pitchFamily="18" charset="0"/>
              </a:rPr>
              <a:t>В лесу дети идут по дорожке белого цвета, которая расходится на три цветных дорожки: желтого, синего и красного цвета. Каждая дорожка приводит к домику — обручу, где живут геометрические фигуры (круг, квадрат и треугольник), но чтобы попасть в домик, нужен ключ. В чудесном </a:t>
            </a:r>
            <a:r>
              <a:rPr lang="ru-RU" sz="1600" dirty="0" smtClean="0">
                <a:latin typeface="Bookman Old Style" pitchFamily="18" charset="0"/>
              </a:rPr>
              <a:t>мешочке    дети     находят     </a:t>
            </a:r>
            <a:r>
              <a:rPr lang="ru-RU" sz="1600" dirty="0">
                <a:latin typeface="Bookman Old Style" pitchFamily="18" charset="0"/>
              </a:rPr>
              <a:t>волшебные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фигурки   —   ключик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  По    </a:t>
            </a:r>
            <a:r>
              <a:rPr lang="ru-RU" sz="1600" dirty="0">
                <a:latin typeface="Bookman Old Style" pitchFamily="18" charset="0"/>
              </a:rPr>
              <a:t>сигналу </a:t>
            </a:r>
            <a:r>
              <a:rPr lang="ru-RU" sz="1600" dirty="0" smtClean="0">
                <a:latin typeface="Bookman Old Style" pitchFamily="18" charset="0"/>
              </a:rPr>
              <a:t>  воспитателя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дети    бегут    по    своей    дорожке     к   </a:t>
            </a:r>
            <a:r>
              <a:rPr lang="ru-RU" sz="1600" dirty="0">
                <a:latin typeface="Bookman Old Style" pitchFamily="18" charset="0"/>
              </a:rPr>
              <a:t>домику и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занимают     место   своей  </a:t>
            </a:r>
            <a:r>
              <a:rPr lang="ru-RU" sz="1600" dirty="0">
                <a:latin typeface="Bookman Old Style" pitchFamily="18" charset="0"/>
              </a:rPr>
              <a:t>фигурки. Играть можно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и </a:t>
            </a:r>
            <a:r>
              <a:rPr lang="ru-RU" sz="1600" dirty="0">
                <a:latin typeface="Bookman Old Style" pitchFamily="18" charset="0"/>
              </a:rPr>
              <a:t>с детьми </a:t>
            </a:r>
            <a:r>
              <a:rPr lang="ru-RU" sz="1600" dirty="0" smtClean="0">
                <a:latin typeface="Bookman Old Style" pitchFamily="18" charset="0"/>
              </a:rPr>
              <a:t> младшего </a:t>
            </a:r>
            <a:r>
              <a:rPr lang="ru-RU" sz="1600" dirty="0">
                <a:latin typeface="Bookman Old Style" pitchFamily="18" charset="0"/>
              </a:rPr>
              <a:t>возраста и с детьми старшего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возраста</a:t>
            </a:r>
            <a:r>
              <a:rPr lang="ru-RU" sz="1600" dirty="0">
                <a:latin typeface="Bookman Old Style" pitchFamily="18" charset="0"/>
              </a:rPr>
              <a:t>, предварительно усложнив правила.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Блоки       Дьенеша   прекрасный    материал     </a:t>
            </a:r>
            <a:r>
              <a:rPr lang="ru-RU" sz="1600" dirty="0">
                <a:latin typeface="Bookman Old Style" pitchFamily="18" charset="0"/>
              </a:rPr>
              <a:t>для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замещения     любых     предметов    в   сюжетно </a:t>
            </a:r>
            <a:r>
              <a:rPr lang="ru-RU" sz="1600" dirty="0">
                <a:latin typeface="Bookman Old Style" pitchFamily="18" charset="0"/>
              </a:rPr>
              <a:t>—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ролевых </a:t>
            </a:r>
            <a:r>
              <a:rPr lang="ru-RU" sz="1600" dirty="0">
                <a:latin typeface="Bookman Old Style" pitchFamily="18" charset="0"/>
              </a:rPr>
              <a:t>играх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r>
              <a:rPr lang="ru-RU" sz="1600" dirty="0">
                <a:latin typeface="Bookman Old Style" pitchFamily="18" charset="0"/>
              </a:rPr>
              <a:t> </a:t>
            </a: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05065"/>
            <a:ext cx="3059832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«Художники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435280" cy="4464495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  развитие            умения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анализировать        форму    предметов</a:t>
            </a:r>
            <a:r>
              <a:rPr lang="ru-RU" sz="1600" dirty="0">
                <a:latin typeface="Bookman Old Style" pitchFamily="18" charset="0"/>
              </a:rPr>
              <a:t>,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развитие      </a:t>
            </a:r>
            <a:r>
              <a:rPr lang="ru-RU" sz="1600" dirty="0">
                <a:latin typeface="Bookman Old Style" pitchFamily="18" charset="0"/>
              </a:rPr>
              <a:t>умения </a:t>
            </a:r>
            <a:r>
              <a:rPr lang="ru-RU" sz="1600" dirty="0" smtClean="0">
                <a:latin typeface="Bookman Old Style" pitchFamily="18" charset="0"/>
              </a:rPr>
              <a:t>    сравнивать    по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их              свойствам,             </a:t>
            </a:r>
            <a:r>
              <a:rPr lang="ru-RU" sz="1600" dirty="0">
                <a:latin typeface="Bookman Old Style" pitchFamily="18" charset="0"/>
              </a:rPr>
              <a:t>развитие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художественных              способностей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>
                <a:latin typeface="Bookman Old Style" pitchFamily="18" charset="0"/>
              </a:rPr>
              <a:t>выбор </a:t>
            </a:r>
            <a:r>
              <a:rPr lang="ru-RU" sz="1600" dirty="0" smtClean="0">
                <a:latin typeface="Bookman Old Style" pitchFamily="18" charset="0"/>
              </a:rPr>
              <a:t>   цвета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фона</a:t>
            </a:r>
            <a:r>
              <a:rPr lang="ru-RU" sz="1600" dirty="0">
                <a:latin typeface="Bookman Old Style" pitchFamily="18" charset="0"/>
              </a:rPr>
              <a:t>, расположения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композиции</a:t>
            </a:r>
            <a:r>
              <a:rPr lang="ru-RU" sz="1600" dirty="0">
                <a:latin typeface="Bookman Old Style" pitchFamily="18" charset="0"/>
              </a:rPr>
              <a:t>)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</a:t>
            </a:r>
            <a:r>
              <a:rPr lang="ru-RU" sz="1600" u="sng" dirty="0" smtClean="0">
                <a:latin typeface="Bookman Old Style" pitchFamily="18" charset="0"/>
              </a:rPr>
              <a:t>      среда</a:t>
            </a:r>
            <a:r>
              <a:rPr lang="ru-RU" sz="1600" dirty="0">
                <a:latin typeface="Bookman Old Style" pitchFamily="18" charset="0"/>
              </a:rPr>
              <a:t>: </a:t>
            </a:r>
            <a:r>
              <a:rPr lang="ru-RU" sz="1600" dirty="0" smtClean="0">
                <a:latin typeface="Bookman Old Style" pitchFamily="18" charset="0"/>
              </a:rPr>
              <a:t>      «Эскизы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картин</a:t>
            </a:r>
            <a:r>
              <a:rPr lang="ru-RU" sz="1600" dirty="0">
                <a:latin typeface="Bookman Old Style" pitchFamily="18" charset="0"/>
              </a:rPr>
              <a:t>», листы цветного картона, дополнительные детали из картона </a:t>
            </a:r>
            <a:r>
              <a:rPr lang="ru-RU" sz="1600" dirty="0" smtClean="0">
                <a:latin typeface="Bookman Old Style" pitchFamily="18" charset="0"/>
              </a:rPr>
              <a:t>для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составления </a:t>
            </a:r>
            <a:r>
              <a:rPr lang="ru-RU" sz="1600" dirty="0">
                <a:latin typeface="Bookman Old Style" pitchFamily="18" charset="0"/>
              </a:rPr>
              <a:t>композиции картины, набор блоков.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Ход </a:t>
            </a:r>
            <a:r>
              <a:rPr lang="ru-RU" sz="1600" u="sng" dirty="0" err="1">
                <a:latin typeface="Bookman Old Style" pitchFamily="18" charset="0"/>
              </a:rPr>
              <a:t>игры:</a:t>
            </a:r>
            <a:r>
              <a:rPr lang="ru-RU" sz="1600" dirty="0" err="1">
                <a:latin typeface="Bookman Old Style" pitchFamily="18" charset="0"/>
              </a:rPr>
              <a:t>детям</a:t>
            </a:r>
            <a:r>
              <a:rPr lang="ru-RU" sz="1600" dirty="0">
                <a:latin typeface="Bookman Old Style" pitchFamily="18" charset="0"/>
              </a:rPr>
              <a:t> предлагается «написать картины» по эскизам. Одну картину могут «писать» сразу несколько человек. Дети выбирают «эскиз» картины, бумагу для фона, детали к будущей картине, необходимые </a:t>
            </a:r>
            <a:r>
              <a:rPr lang="ru-RU" sz="1600" dirty="0" smtClean="0">
                <a:latin typeface="Bookman Old Style" pitchFamily="18" charset="0"/>
              </a:rPr>
              <a:t>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блоки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Если </a:t>
            </a:r>
            <a:r>
              <a:rPr lang="ru-RU" sz="1600" dirty="0">
                <a:latin typeface="Bookman Old Style" pitchFamily="18" charset="0"/>
              </a:rPr>
              <a:t>на эскизе деталь только </a:t>
            </a:r>
            <a:r>
              <a:rPr lang="ru-RU" sz="1600" dirty="0" smtClean="0">
                <a:latin typeface="Bookman Old Style" pitchFamily="18" charset="0"/>
              </a:rPr>
              <a:t>о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обведена— выбирается  тонкий    блок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если закрашена </a:t>
            </a:r>
            <a:r>
              <a:rPr lang="ru-RU" sz="1600" dirty="0">
                <a:latin typeface="Bookman Old Style" pitchFamily="18" charset="0"/>
              </a:rPr>
              <a:t>— толстый.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В      конце     работы    </a:t>
            </a:r>
            <a:r>
              <a:rPr lang="ru-RU" sz="1600" dirty="0">
                <a:latin typeface="Bookman Old Style" pitchFamily="18" charset="0"/>
              </a:rPr>
              <a:t>дети придумывают </a:t>
            </a:r>
            <a:r>
              <a:rPr lang="ru-RU" sz="1600" dirty="0" smtClean="0">
                <a:latin typeface="Bookman Old Style" pitchFamily="18" charset="0"/>
              </a:rPr>
              <a:t>          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название </a:t>
            </a:r>
            <a:r>
              <a:rPr lang="ru-RU" sz="1600" dirty="0">
                <a:latin typeface="Bookman Old Style" pitchFamily="18" charset="0"/>
              </a:rPr>
              <a:t>своим картинам.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1" y="4437112"/>
            <a:ext cx="4121909" cy="2420888"/>
          </a:xfrm>
          <a:prstGeom prst="rect">
            <a:avLst/>
          </a:prstGeom>
        </p:spPr>
      </p:pic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216</TotalTime>
  <Words>899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                                         Использование логических блоков Дьенеша.  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«Найди свой домик» </vt:lpstr>
      <vt:lpstr>Игра «Художники»</vt:lpstr>
      <vt:lpstr>Презентация PowerPoint</vt:lpstr>
      <vt:lpstr>Презентация PowerPoint</vt:lpstr>
      <vt:lpstr>Игра «Мозаика цифр»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логических блоков Дьенеша.</dc:title>
  <dc:creator>HP</dc:creator>
  <cp:lastModifiedBy>пк</cp:lastModifiedBy>
  <cp:revision>28</cp:revision>
  <dcterms:created xsi:type="dcterms:W3CDTF">2011-05-18T16:26:42Z</dcterms:created>
  <dcterms:modified xsi:type="dcterms:W3CDTF">2014-10-17T05:27:31Z</dcterms:modified>
</cp:coreProperties>
</file>