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7" r:id="rId10"/>
    <p:sldId id="269" r:id="rId11"/>
    <p:sldId id="264" r:id="rId12"/>
    <p:sldId id="268" r:id="rId13"/>
    <p:sldId id="266" r:id="rId14"/>
    <p:sldId id="271" r:id="rId15"/>
    <p:sldId id="262" r:id="rId16"/>
    <p:sldId id="270" r:id="rId17"/>
    <p:sldId id="272" r:id="rId18"/>
    <p:sldId id="273" r:id="rId19"/>
    <p:sldId id="285" r:id="rId20"/>
    <p:sldId id="275" r:id="rId21"/>
    <p:sldId id="277" r:id="rId22"/>
    <p:sldId id="276" r:id="rId23"/>
    <p:sldId id="281" r:id="rId24"/>
    <p:sldId id="282" r:id="rId25"/>
    <p:sldId id="28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1540" y="1124744"/>
            <a:ext cx="828092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МЕТОДИЧЕСКИЕ РЕКОМЕНДАЦИИ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 ОФОРМЛЕНИЮ  И  НАПИСАНИЮ ОТЧЕТА О МНОГОДНЕВНОМ ТУРИСТСКОМ  ПОХОДЕ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8323" y="5013176"/>
            <a:ext cx="31053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400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Головкина С.Е., м</a:t>
            </a:r>
            <a:r>
              <a:rPr lang="ru-RU" sz="1400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етодист </a:t>
            </a:r>
          </a:p>
          <a:p>
            <a:r>
              <a:rPr lang="ru-RU" sz="1400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1400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1400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 </a:t>
            </a:r>
            <a:r>
              <a:rPr lang="ru-RU" sz="1400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квалификационной категории</a:t>
            </a:r>
            <a:endParaRPr lang="ru-RU" sz="1400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02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28092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n w="19050">
                  <a:solidFill>
                    <a:srgbClr val="FF6700">
                      <a:lumMod val="7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Раздел 1 </a:t>
            </a:r>
          </a:p>
          <a:p>
            <a:pPr lvl="0"/>
            <a:r>
              <a:rPr lang="ru-RU" sz="2000" b="1" dirty="0">
                <a:ln w="19050">
                  <a:solidFill>
                    <a:srgbClr val="FF6700">
                      <a:lumMod val="7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СПРАВОЧНЫЕ СВЕДЕНИЯ  О ПОХОДЕ</a:t>
            </a:r>
          </a:p>
          <a:p>
            <a:pPr lvl="0"/>
            <a:endParaRPr lang="ru-RU" b="1" dirty="0">
              <a:ln w="19050">
                <a:solidFill>
                  <a:srgbClr val="FF6700">
                    <a:lumMod val="75000"/>
                  </a:srgbClr>
                </a:solidFill>
                <a:prstDash val="solid"/>
              </a:ln>
              <a:solidFill>
                <a:srgbClr val="CAF27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endParaRPr lang="ru-RU" sz="3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Маршрутная книжка или маршрутный лист</a:t>
            </a:r>
            <a:r>
              <a:rPr lang="ru-RU" sz="1600" dirty="0">
                <a:solidFill>
                  <a:prstClr val="black"/>
                </a:solidFill>
              </a:rPr>
              <a:t>(с отметкой о прохождении маршрута)</a:t>
            </a:r>
            <a:endParaRPr lang="ru-RU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Обзорная карта путешествия</a:t>
            </a:r>
            <a:endParaRPr lang="ru-RU" sz="16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Рабочая карта маршрута (составляют сами участники)</a:t>
            </a: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Организация и подготовка похода</a:t>
            </a: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Цель и задачи похода</a:t>
            </a:r>
            <a:endParaRPr lang="ru-RU" sz="16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Характеристика </a:t>
            </a:r>
            <a:r>
              <a:rPr lang="ru-RU" dirty="0" smtClean="0">
                <a:solidFill>
                  <a:prstClr val="black"/>
                </a:solidFill>
              </a:rPr>
              <a:t>похода</a:t>
            </a: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 путешествия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Подробная нитка маршрута</a:t>
            </a: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протяжённость маршрута (км)</a:t>
            </a: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часть маршрута (км)</a:t>
            </a: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похода (кол-во дней)</a:t>
            </a: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похода (с </a:t>
            </a:r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туризма (пеший, велосипедный, водный)</a:t>
            </a: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сложности (степенной,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категорийный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46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2ch.hk/out/src/27599/1485794011635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730250" cy="55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88640"/>
            <a:ext cx="75184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8575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Таблица многодневных походов</a:t>
            </a:r>
            <a:endParaRPr lang="ru-RU" sz="3600" b="1" cap="none" spc="0" dirty="0">
              <a:ln w="28575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1622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16632"/>
            <a:ext cx="8568952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n w="19050">
                  <a:solidFill>
                    <a:srgbClr val="FF6700">
                      <a:lumMod val="7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Раздел 1 </a:t>
            </a:r>
          </a:p>
          <a:p>
            <a:pPr lvl="0"/>
            <a:r>
              <a:rPr lang="ru-RU" sz="2000" b="1" dirty="0">
                <a:ln w="19050">
                  <a:solidFill>
                    <a:srgbClr val="FF6700">
                      <a:lumMod val="7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СПРАВОЧНЫЕ СВЕДЕНИЯ  О ПОХОДЕ</a:t>
            </a:r>
          </a:p>
          <a:p>
            <a:pPr lvl="0"/>
            <a:endParaRPr lang="ru-RU" b="1" dirty="0">
              <a:ln w="19050">
                <a:solidFill>
                  <a:srgbClr val="FF6700">
                    <a:lumMod val="75000"/>
                  </a:srgbClr>
                </a:solidFill>
                <a:prstDash val="solid"/>
              </a:ln>
              <a:solidFill>
                <a:srgbClr val="CAF27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endParaRPr lang="ru-RU" sz="3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Маршрутная книжка или маршрутный лист</a:t>
            </a:r>
            <a:r>
              <a:rPr lang="ru-RU" sz="1600" dirty="0">
                <a:solidFill>
                  <a:prstClr val="black"/>
                </a:solidFill>
              </a:rPr>
              <a:t>(с отметкой о прохождении маршрута)</a:t>
            </a:r>
            <a:endParaRPr lang="ru-RU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Обзорная карта путешествия</a:t>
            </a:r>
            <a:endParaRPr lang="ru-RU" sz="16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Рабочая карта маршрута (составляют сами участники)</a:t>
            </a: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Организация и подготовка похода</a:t>
            </a: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Цель и задачи похода</a:t>
            </a:r>
            <a:endParaRPr lang="ru-RU" sz="16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Характеристика похода</a:t>
            </a: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Пути подъездов, расписание транспорта </a:t>
            </a:r>
            <a:r>
              <a:rPr lang="ru-RU" dirty="0" smtClean="0">
                <a:solidFill>
                  <a:prstClr val="black"/>
                </a:solidFill>
              </a:rPr>
              <a:t>передвижения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3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568952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n w="19050">
                  <a:solidFill>
                    <a:srgbClr val="FF6700">
                      <a:lumMod val="7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Раздел 1 </a:t>
            </a:r>
          </a:p>
          <a:p>
            <a:pPr lvl="0"/>
            <a:r>
              <a:rPr lang="ru-RU" sz="2000" b="1" dirty="0">
                <a:ln w="19050">
                  <a:solidFill>
                    <a:srgbClr val="FF6700">
                      <a:lumMod val="7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СПРАВОЧНЫЕ СВЕДЕНИЯ  О ПОХОДЕ</a:t>
            </a:r>
          </a:p>
          <a:p>
            <a:pPr lvl="0"/>
            <a:endParaRPr lang="ru-RU" b="1" dirty="0" smtClean="0">
              <a:ln w="19050">
                <a:solidFill>
                  <a:srgbClr val="FF6700">
                    <a:lumMod val="75000"/>
                  </a:srgbClr>
                </a:solidFill>
                <a:prstDash val="solid"/>
              </a:ln>
              <a:solidFill>
                <a:srgbClr val="CAF27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endParaRPr lang="ru-RU" sz="3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Маршрутная книжка или маршрутный лист</a:t>
            </a:r>
            <a:r>
              <a:rPr lang="ru-RU" sz="1600" dirty="0">
                <a:solidFill>
                  <a:prstClr val="black"/>
                </a:solidFill>
              </a:rPr>
              <a:t>(с отметкой о прохождении маршрута)</a:t>
            </a:r>
            <a:endParaRPr lang="ru-RU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Обзорная карта путешествия</a:t>
            </a:r>
            <a:endParaRPr lang="ru-RU" sz="16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Рабочая карта маршрута (составляют сами участники)</a:t>
            </a: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Организация и подготовка похода</a:t>
            </a: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Цель и задачи похода</a:t>
            </a:r>
            <a:endParaRPr lang="ru-RU" sz="16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Характеристика похода</a:t>
            </a: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Пути подъездов, расписание транспорта передвижения</a:t>
            </a:r>
          </a:p>
          <a:p>
            <a:pPr marL="342900" lvl="0" indent="-342900">
              <a:buFontTx/>
              <a:buAutoNum type="arabicPeriod"/>
            </a:pPr>
            <a:r>
              <a:rPr lang="ru-RU" u="sng" dirty="0">
                <a:solidFill>
                  <a:prstClr val="black"/>
                </a:solidFill>
              </a:rPr>
              <a:t>Список участников похода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3965720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424936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n w="19050">
                  <a:solidFill>
                    <a:srgbClr val="FF6700">
                      <a:lumMod val="7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Раздел </a:t>
            </a:r>
            <a:r>
              <a:rPr lang="ru-RU" sz="2000" b="1" dirty="0" smtClean="0">
                <a:ln w="19050">
                  <a:solidFill>
                    <a:srgbClr val="FF6700">
                      <a:lumMod val="7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</a:t>
            </a:r>
            <a:endParaRPr lang="ru-RU" sz="2000" b="1" dirty="0">
              <a:ln w="19050">
                <a:solidFill>
                  <a:srgbClr val="FF6700">
                    <a:lumMod val="75000"/>
                  </a:srgbClr>
                </a:solidFill>
                <a:prstDash val="solid"/>
              </a:ln>
              <a:solidFill>
                <a:srgbClr val="CAF27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r>
              <a:rPr lang="ru-RU" sz="2000" b="1" dirty="0" smtClean="0">
                <a:ln w="19050">
                  <a:solidFill>
                    <a:srgbClr val="FF6700">
                      <a:lumMod val="7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МАТЕРИАЛЬНО-ТЕХНИЧЕСКОЕ ОБЕСПЕЧЕНИЕ</a:t>
            </a:r>
          </a:p>
          <a:p>
            <a:pPr lvl="0"/>
            <a:endParaRPr lang="ru-RU" b="1" dirty="0">
              <a:ln w="19050">
                <a:solidFill>
                  <a:srgbClr val="FF6700">
                    <a:lumMod val="75000"/>
                  </a:srgbClr>
                </a:solidFill>
                <a:prstDash val="solid"/>
              </a:ln>
              <a:solidFill>
                <a:srgbClr val="CAF27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endParaRPr lang="ru-RU" sz="3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ru-RU" u="sng" dirty="0" smtClean="0">
                <a:solidFill>
                  <a:prstClr val="black"/>
                </a:solidFill>
              </a:rPr>
              <a:t>Характеристика группового снаряжения</a:t>
            </a:r>
          </a:p>
          <a:p>
            <a:pPr lvl="0"/>
            <a:endParaRPr lang="ru-RU" dirty="0" smtClean="0">
              <a:solidFill>
                <a:prstClr val="black"/>
              </a:solidFill>
            </a:endParaRPr>
          </a:p>
        </p:txBody>
      </p:sp>
      <p:pic>
        <p:nvPicPr>
          <p:cNvPr id="1026" name="Picture 2" descr="http://idei-biz.com/wp-content/uploads/2016/05/snaryajenie-dlya-turizm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749" y="2780928"/>
            <a:ext cx="6609774" cy="372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095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16632"/>
            <a:ext cx="842493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n w="19050">
                  <a:solidFill>
                    <a:srgbClr val="FF6700">
                      <a:lumMod val="7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Раздел </a:t>
            </a:r>
            <a:r>
              <a:rPr lang="ru-RU" sz="2000" b="1" dirty="0" smtClean="0">
                <a:ln w="19050">
                  <a:solidFill>
                    <a:srgbClr val="FF6700">
                      <a:lumMod val="7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</a:t>
            </a:r>
            <a:endParaRPr lang="ru-RU" sz="2000" b="1" dirty="0">
              <a:ln w="19050">
                <a:solidFill>
                  <a:srgbClr val="FF6700">
                    <a:lumMod val="75000"/>
                  </a:srgbClr>
                </a:solidFill>
                <a:prstDash val="solid"/>
              </a:ln>
              <a:solidFill>
                <a:srgbClr val="CAF27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r>
              <a:rPr lang="ru-RU" sz="2000" b="1" dirty="0" smtClean="0">
                <a:ln w="19050">
                  <a:solidFill>
                    <a:srgbClr val="FF6700">
                      <a:lumMod val="7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МАТЕРИАЛЬНО-ТЕХНИЧЕСКОЕ ОБЕСПЕЧЕНИЕ</a:t>
            </a:r>
          </a:p>
          <a:p>
            <a:pPr lvl="0"/>
            <a:endParaRPr lang="ru-RU" b="1" dirty="0">
              <a:ln w="19050">
                <a:solidFill>
                  <a:srgbClr val="FF6700">
                    <a:lumMod val="75000"/>
                  </a:srgbClr>
                </a:solidFill>
                <a:prstDash val="solid"/>
              </a:ln>
              <a:solidFill>
                <a:srgbClr val="CAF27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endParaRPr lang="ru-RU" sz="3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Характеристика группового снаряжения</a:t>
            </a:r>
          </a:p>
          <a:p>
            <a:pPr marL="342900" lvl="0" indent="-342900">
              <a:buFontTx/>
              <a:buAutoNum type="arabicPeriod"/>
            </a:pPr>
            <a:r>
              <a:rPr lang="ru-RU" u="sng" dirty="0" smtClean="0">
                <a:solidFill>
                  <a:prstClr val="black"/>
                </a:solidFill>
              </a:rPr>
              <a:t>Характеристика личного снаряжения</a:t>
            </a:r>
          </a:p>
          <a:p>
            <a:pPr lvl="0"/>
            <a:endParaRPr lang="ru-RU" dirty="0" smtClean="0">
              <a:solidFill>
                <a:prstClr val="black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6E7FF"/>
              </a:clrFrom>
              <a:clrTo>
                <a:srgbClr val="C6E7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88840"/>
            <a:ext cx="6048672" cy="45365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2Left"/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</p:spTree>
    <p:extLst>
      <p:ext uri="{BB962C8B-B14F-4D97-AF65-F5344CB8AC3E}">
        <p14:creationId xmlns:p14="http://schemas.microsoft.com/office/powerpoint/2010/main" val="2655083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13690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n w="19050">
                  <a:solidFill>
                    <a:srgbClr val="FF6700">
                      <a:lumMod val="7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Раздел 2 </a:t>
            </a:r>
          </a:p>
          <a:p>
            <a:pPr lvl="0"/>
            <a:r>
              <a:rPr lang="ru-RU" sz="2000" b="1" dirty="0">
                <a:ln w="19050">
                  <a:solidFill>
                    <a:srgbClr val="FF6700">
                      <a:lumMod val="7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МАТЕРИАЛЬНО-ТЕХНИЧЕСКОЕ ОБЕСПЕЧЕНИЕ</a:t>
            </a:r>
          </a:p>
          <a:p>
            <a:pPr lvl="0"/>
            <a:endParaRPr lang="ru-RU" b="1" dirty="0">
              <a:ln w="19050">
                <a:solidFill>
                  <a:srgbClr val="FF6700">
                    <a:lumMod val="75000"/>
                  </a:srgbClr>
                </a:solidFill>
                <a:prstDash val="solid"/>
              </a:ln>
              <a:solidFill>
                <a:srgbClr val="CAF27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endParaRPr lang="ru-RU" sz="3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Характеристика группового снаряжения</a:t>
            </a: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Характеристика личного снаряжения</a:t>
            </a:r>
          </a:p>
          <a:p>
            <a:pPr marL="342900" lvl="0" indent="-342900">
              <a:buFontTx/>
              <a:buAutoNum type="arabicPeriod"/>
            </a:pPr>
            <a:r>
              <a:rPr lang="ru-RU" u="sng" dirty="0">
                <a:solidFill>
                  <a:prstClr val="black"/>
                </a:solidFill>
              </a:rPr>
              <a:t>Ремонтный набор, весовые характеристики </a:t>
            </a:r>
            <a:r>
              <a:rPr lang="ru-RU" u="sng" dirty="0" smtClean="0">
                <a:solidFill>
                  <a:prstClr val="black"/>
                </a:solidFill>
              </a:rPr>
              <a:t>груза</a:t>
            </a:r>
            <a:endParaRPr lang="ru-RU" u="sng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80" y="2251771"/>
            <a:ext cx="4464496" cy="33483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://funtorg.ru/2615-thickbox_default/remnabor-s-klee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" t="15938" r="3416" b="19547"/>
          <a:stretch/>
        </p:blipFill>
        <p:spPr bwMode="auto">
          <a:xfrm>
            <a:off x="4572000" y="2492896"/>
            <a:ext cx="4911981" cy="34850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2717778"/>
            <a:ext cx="1810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ВЕЛОПОХОДА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176" y="2636912"/>
            <a:ext cx="2559771" cy="52322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РЕМОНТНЫЙ НАБОР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ВОДНОГО ПОХОДА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158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568952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n w="19050">
                  <a:solidFill>
                    <a:srgbClr val="FF6700">
                      <a:lumMod val="7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Раздел 2 </a:t>
            </a:r>
          </a:p>
          <a:p>
            <a:pPr lvl="0"/>
            <a:r>
              <a:rPr lang="ru-RU" sz="2000" b="1" dirty="0">
                <a:ln w="19050">
                  <a:solidFill>
                    <a:srgbClr val="FF6700">
                      <a:lumMod val="7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МАТЕРИАЛЬНО-ТЕХНИЧЕСКОЕ ОБЕСПЕЧЕНИЕ</a:t>
            </a:r>
          </a:p>
          <a:p>
            <a:pPr lvl="0"/>
            <a:endParaRPr lang="ru-RU" b="1" dirty="0">
              <a:ln w="19050">
                <a:solidFill>
                  <a:srgbClr val="FF6700">
                    <a:lumMod val="75000"/>
                  </a:srgbClr>
                </a:solidFill>
                <a:prstDash val="solid"/>
              </a:ln>
              <a:solidFill>
                <a:srgbClr val="CAF27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endParaRPr lang="ru-RU" sz="3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Характеристика группового снаряжения</a:t>
            </a: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Характеристика личного снаряжения</a:t>
            </a: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Ремонтный набор, весовые характеристики груза</a:t>
            </a:r>
          </a:p>
          <a:p>
            <a:pPr marL="342900" lvl="0" indent="-342900">
              <a:buFontTx/>
              <a:buAutoNum type="arabicPeriod"/>
            </a:pPr>
            <a:r>
              <a:rPr lang="ru-RU" u="sng" dirty="0" smtClean="0">
                <a:solidFill>
                  <a:prstClr val="black"/>
                </a:solidFill>
              </a:rPr>
              <a:t>Походная аптечка</a:t>
            </a:r>
            <a:endParaRPr lang="ru-RU" u="sng" dirty="0">
              <a:solidFill>
                <a:prstClr val="black"/>
              </a:solidFill>
            </a:endParaRPr>
          </a:p>
        </p:txBody>
      </p:sp>
      <p:pic>
        <p:nvPicPr>
          <p:cNvPr id="1032" name="Picture 8" descr="http://tkmai.ru/wp-content/uploads/2016/11/aptechk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99694"/>
            <a:ext cx="3987785" cy="340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155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8"/>
            <a:ext cx="8424936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n w="19050">
                  <a:solidFill>
                    <a:srgbClr val="FF6700">
                      <a:lumMod val="7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Раздел 2 </a:t>
            </a:r>
          </a:p>
          <a:p>
            <a:pPr lvl="0"/>
            <a:r>
              <a:rPr lang="ru-RU" sz="2000" b="1" dirty="0">
                <a:ln w="19050">
                  <a:solidFill>
                    <a:srgbClr val="FF6700">
                      <a:lumMod val="7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МАТЕРИАЛЬНО-ТЕХНИЧЕСКОЕ ОБЕСПЕЧЕНИЕ</a:t>
            </a:r>
          </a:p>
          <a:p>
            <a:pPr lvl="0"/>
            <a:endParaRPr lang="ru-RU" b="1" dirty="0">
              <a:ln w="19050">
                <a:solidFill>
                  <a:srgbClr val="FF6700">
                    <a:lumMod val="75000"/>
                  </a:srgbClr>
                </a:solidFill>
                <a:prstDash val="solid"/>
              </a:ln>
              <a:solidFill>
                <a:srgbClr val="CAF27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endParaRPr lang="ru-RU" sz="3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Характеристика группового снаряжения</a:t>
            </a: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Характеристика личного снаряжения</a:t>
            </a: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Ремонтный набор, весовые характеристики груза</a:t>
            </a: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Походная аптечка</a:t>
            </a:r>
          </a:p>
          <a:p>
            <a:pPr marL="342900" lvl="0" indent="-342900">
              <a:buFontTx/>
              <a:buAutoNum type="arabicPeriod"/>
            </a:pPr>
            <a:r>
              <a:rPr lang="ru-RU" u="sng" dirty="0">
                <a:solidFill>
                  <a:prstClr val="black"/>
                </a:solidFill>
              </a:rPr>
              <a:t>Раскладка продуктов питания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4338" name="Picture 2" descr="http://2.bp.blogspot.com/-qiB22InGIDA/UXVg2HZ4l9I/AAAAAAAAA0o/5gTcYQAklMk/w1200-h630-p-k-no-nu/DSC_1289.jpg"/>
          <p:cNvPicPr>
            <a:picLocks noChangeAspect="1" noChangeArrowheads="1"/>
          </p:cNvPicPr>
          <p:nvPr/>
        </p:nvPicPr>
        <p:blipFill>
          <a:blip r:embed="rId2" cstate="print"/>
          <a:srcRect l="13607" t="7775" r="11556"/>
          <a:stretch>
            <a:fillRect/>
          </a:stretch>
        </p:blipFill>
        <p:spPr bwMode="auto">
          <a:xfrm>
            <a:off x="5052560" y="2996952"/>
            <a:ext cx="3911928" cy="3168352"/>
          </a:xfrm>
          <a:prstGeom prst="rect">
            <a:avLst/>
          </a:prstGeom>
          <a:noFill/>
        </p:spPr>
      </p:pic>
      <p:pic>
        <p:nvPicPr>
          <p:cNvPr id="14342" name="Picture 6" descr="https://ds04.infourok.ru/uploads/ex/0396/0001288d-dd486dd6/hello_html_m65708d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794" y="2852936"/>
            <a:ext cx="4834557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9771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n w="19050">
                  <a:solidFill>
                    <a:srgbClr val="FF6700">
                      <a:lumMod val="7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Раздел 2 </a:t>
            </a:r>
          </a:p>
          <a:p>
            <a:pPr lvl="0"/>
            <a:r>
              <a:rPr lang="ru-RU" sz="2000" b="1" dirty="0">
                <a:ln w="19050">
                  <a:solidFill>
                    <a:srgbClr val="FF6700">
                      <a:lumMod val="7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МАТЕРИАЛЬНО-ТЕХНИЧЕСКОЕ ОБЕСПЕЧЕНИЕ</a:t>
            </a:r>
          </a:p>
          <a:p>
            <a:pPr lvl="0"/>
            <a:endParaRPr lang="ru-RU" b="1" dirty="0">
              <a:ln w="19050">
                <a:solidFill>
                  <a:srgbClr val="FF6700">
                    <a:lumMod val="75000"/>
                  </a:srgbClr>
                </a:solidFill>
                <a:prstDash val="solid"/>
              </a:ln>
              <a:solidFill>
                <a:srgbClr val="CAF27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endParaRPr lang="ru-RU" sz="3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Характеристика группового снаряжения</a:t>
            </a: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Характеристика личного снаряжения</a:t>
            </a: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Ремонтный набор, весовые характеристики груза</a:t>
            </a: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Походная аптечка</a:t>
            </a: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Раскладка продуктов питания</a:t>
            </a:r>
          </a:p>
          <a:p>
            <a:pPr marL="342900" lvl="0" indent="-342900">
              <a:buFontTx/>
              <a:buAutoNum type="arabicPeriod"/>
            </a:pPr>
            <a:r>
              <a:rPr lang="ru-RU" u="sng" dirty="0">
                <a:solidFill>
                  <a:prstClr val="black"/>
                </a:solidFill>
              </a:rPr>
              <a:t>Меню похода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3314" name="Picture 2" descr="http://medfactor.com.ua/images/Dieta_pegano_pri_psoriaze_menyu_na_nedelyu-_tablica_produktov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8940" y="3140968"/>
            <a:ext cx="6255895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8035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60648"/>
            <a:ext cx="669674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и написание отчёта о туристском походе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475492"/>
            <a:ext cx="5472608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ОБЛОЖКА ОТЧЁТА</a:t>
            </a:r>
          </a:p>
          <a:p>
            <a:endParaRPr lang="ru-RU" b="1" dirty="0">
              <a:ln w="1905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1905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300" dirty="0"/>
          </a:p>
          <a:p>
            <a:pPr marL="342900" indent="-342900">
              <a:buAutoNum type="arabicPeriod"/>
            </a:pPr>
            <a:r>
              <a:rPr lang="ru-RU" dirty="0" smtClean="0"/>
              <a:t>Фото главной достопримечательности</a:t>
            </a:r>
          </a:p>
          <a:p>
            <a:pPr marL="342900" indent="-342900">
              <a:buAutoNum type="arabicPeriod"/>
            </a:pPr>
            <a:r>
              <a:rPr lang="ru-RU" dirty="0" smtClean="0"/>
              <a:t>Вид похода (пеший, велосипедный, водный)</a:t>
            </a:r>
          </a:p>
          <a:p>
            <a:pPr marL="342900" indent="-342900">
              <a:buAutoNum type="arabicPeriod"/>
            </a:pPr>
            <a:r>
              <a:rPr lang="ru-RU" dirty="0" smtClean="0"/>
              <a:t>Категория или степень сложности</a:t>
            </a:r>
          </a:p>
          <a:p>
            <a:pPr marL="342900" indent="-342900">
              <a:buAutoNum type="arabicPeriod"/>
            </a:pPr>
            <a:r>
              <a:rPr lang="ru-RU" dirty="0" smtClean="0"/>
              <a:t>Кем и когда совершен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1026" name="Рисунок 27" descr="DSC098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14755"/>
            <a:ext cx="1907704" cy="143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914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940152" y="3717032"/>
            <a:ext cx="2843808" cy="2880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868145" y="4429561"/>
            <a:ext cx="295232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Times New Roman" pitchFamily="18" charset="0"/>
              </a:rPr>
              <a:t>О __________________ ТУРИСТСКОМ  ПОХОДЕ  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Times New Roman" pitchFamily="18" charset="0"/>
              </a:rPr>
              <a:t>_____КАТЕГОРИИ СЛОЖНОСТИ 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Times New Roman" pitchFamily="18" charset="0"/>
              </a:rPr>
              <a:t> ПО __________________ОБЛАСТЯХ</a:t>
            </a: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Совершен туристами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31юля - 08 августа 2017 года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WordArt 1"/>
          <p:cNvSpPr>
            <a:spLocks noChangeArrowheads="1" noChangeShapeType="1" noTextEdit="1"/>
          </p:cNvSpPr>
          <p:nvPr/>
        </p:nvSpPr>
        <p:spPr bwMode="auto">
          <a:xfrm>
            <a:off x="5940152" y="3789040"/>
            <a:ext cx="2819856" cy="57606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0">
              <a:buNone/>
            </a:pPr>
            <a:r>
              <a:rPr lang="ru-RU" sz="3600" b="1" kern="10" spc="0" dirty="0" smtClean="0">
                <a:ln>
                  <a:noFill/>
                </a:ln>
                <a:gradFill rotWithShape="1">
                  <a:gsLst>
                    <a:gs pos="0">
                      <a:srgbClr val="5F497A"/>
                    </a:gs>
                    <a:gs pos="100000">
                      <a:srgbClr val="E36C0A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ОТЧЕТ</a:t>
            </a:r>
            <a:endParaRPr lang="ru-RU" sz="3600" b="1" kern="10" spc="0" dirty="0">
              <a:ln>
                <a:noFill/>
              </a:ln>
              <a:gradFill rotWithShape="1">
                <a:gsLst>
                  <a:gs pos="0">
                    <a:srgbClr val="5F497A"/>
                  </a:gs>
                  <a:gs pos="100000">
                    <a:srgbClr val="E36C0A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694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990" y="332656"/>
            <a:ext cx="7750369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n w="19050">
                  <a:solidFill>
                    <a:srgbClr val="FF6700">
                      <a:lumMod val="7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Раздел </a:t>
            </a:r>
            <a:r>
              <a:rPr lang="ru-RU" sz="2000" b="1" dirty="0" smtClean="0">
                <a:ln w="19050">
                  <a:solidFill>
                    <a:srgbClr val="FF6700">
                      <a:lumMod val="7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 </a:t>
            </a:r>
            <a:endParaRPr lang="ru-RU" sz="2000" b="1" dirty="0">
              <a:ln w="19050">
                <a:solidFill>
                  <a:srgbClr val="FF6700">
                    <a:lumMod val="75000"/>
                  </a:srgbClr>
                </a:solidFill>
                <a:prstDash val="solid"/>
              </a:ln>
              <a:solidFill>
                <a:srgbClr val="CAF27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r>
              <a:rPr lang="ru-RU" sz="2000" b="1" dirty="0" smtClean="0">
                <a:ln w="19050">
                  <a:solidFill>
                    <a:srgbClr val="FF6700">
                      <a:lumMod val="7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ДАННЫЕ ОБ ОБЪЕКТАХ НА МАРШРУТЕ</a:t>
            </a:r>
          </a:p>
          <a:p>
            <a:pPr lvl="0"/>
            <a:endParaRPr lang="ru-RU" b="1" dirty="0">
              <a:ln w="19050">
                <a:solidFill>
                  <a:srgbClr val="FF6700">
                    <a:lumMod val="75000"/>
                  </a:srgbClr>
                </a:solidFill>
                <a:prstDash val="solid"/>
              </a:ln>
              <a:solidFill>
                <a:srgbClr val="CAF27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endParaRPr lang="ru-RU" sz="3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Данные об объектах на маршруте (таблица №1)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536" y="2420888"/>
          <a:ext cx="8496943" cy="24402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213849"/>
                <a:gridCol w="1213849"/>
                <a:gridCol w="1213849"/>
                <a:gridCol w="1213849"/>
                <a:gridCol w="1213849"/>
                <a:gridCol w="1213849"/>
                <a:gridCol w="1213849"/>
              </a:tblGrid>
              <a:tr h="180020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Населённый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пункт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Пункт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медпомощи, время работы. Удалённость от нитки маршрута, МЧС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Магазин, время </a:t>
                      </a:r>
                      <a:r>
                        <a:rPr lang="ru-RU" sz="11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работы,удалённость</a:t>
                      </a: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от нитки маршрута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Отделение </a:t>
                      </a:r>
                      <a:r>
                        <a:rPr lang="ru-RU" sz="11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связи,время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работы, удаленность от нитки маршрута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Сельский Совет,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школа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Автобусные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остановки, стабильность движения, удаленность от нитки маршрута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Железно- дорожные остановки , 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стабильность движения, удаленность от нитки маршрута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466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97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71296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n w="19050">
                  <a:solidFill>
                    <a:srgbClr val="FF6700">
                      <a:lumMod val="7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Раздел 3 </a:t>
            </a:r>
          </a:p>
          <a:p>
            <a:pPr lvl="0"/>
            <a:r>
              <a:rPr lang="ru-RU" sz="2000" b="1" dirty="0">
                <a:ln w="19050">
                  <a:solidFill>
                    <a:srgbClr val="FF6700">
                      <a:lumMod val="7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ДАННЫЕ ОБ ОБЪЕКТАХ НА МАРШРУТЕ</a:t>
            </a:r>
          </a:p>
          <a:p>
            <a:pPr lvl="0"/>
            <a:endParaRPr lang="ru-RU" b="1" dirty="0">
              <a:ln w="19050">
                <a:solidFill>
                  <a:srgbClr val="FF6700">
                    <a:lumMod val="75000"/>
                  </a:srgbClr>
                </a:solidFill>
                <a:prstDash val="solid"/>
              </a:ln>
              <a:solidFill>
                <a:srgbClr val="CAF27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endParaRPr lang="ru-RU" sz="3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Данные об объектах на маршруте (таблица №1)</a:t>
            </a: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Расписание автобусов и поездов </a:t>
            </a:r>
            <a:r>
              <a:rPr lang="ru-RU">
                <a:solidFill>
                  <a:prstClr val="black"/>
                </a:solidFill>
              </a:rPr>
              <a:t>по </a:t>
            </a:r>
            <a:r>
              <a:rPr lang="ru-RU" smtClean="0">
                <a:solidFill>
                  <a:prstClr val="black"/>
                </a:solidFill>
              </a:rPr>
              <a:t>маршруту</a:t>
            </a:r>
          </a:p>
          <a:p>
            <a:pPr marL="342900" lvl="0" indent="-342900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5334" r="3112" b="5990"/>
          <a:stretch>
            <a:fillRect/>
          </a:stretch>
        </p:blipFill>
        <p:spPr bwMode="auto">
          <a:xfrm>
            <a:off x="4499992" y="2060848"/>
            <a:ext cx="3168352" cy="433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91262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260648"/>
            <a:ext cx="8208912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n w="19050">
                  <a:solidFill>
                    <a:srgbClr val="FF6700">
                      <a:lumMod val="7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Раздел 3 </a:t>
            </a:r>
          </a:p>
          <a:p>
            <a:pPr lvl="0"/>
            <a:r>
              <a:rPr lang="ru-RU" sz="2000" b="1" dirty="0">
                <a:ln w="19050">
                  <a:solidFill>
                    <a:srgbClr val="FF6700">
                      <a:lumMod val="7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ДАННЫЕ ОБ ОБЪЕКТАХ НА МАРШРУТЕ</a:t>
            </a:r>
          </a:p>
          <a:p>
            <a:pPr lvl="0"/>
            <a:endParaRPr lang="ru-RU" b="1" dirty="0">
              <a:ln w="19050">
                <a:solidFill>
                  <a:srgbClr val="FF6700">
                    <a:lumMod val="75000"/>
                  </a:srgbClr>
                </a:solidFill>
                <a:prstDash val="solid"/>
              </a:ln>
              <a:solidFill>
                <a:srgbClr val="CAF27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endParaRPr lang="ru-RU" sz="3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Данные об объектах на маршруте (таблица №1</a:t>
            </a:r>
            <a:r>
              <a:rPr lang="ru-RU" dirty="0" smtClean="0">
                <a:solidFill>
                  <a:prstClr val="black"/>
                </a:solidFill>
              </a:rPr>
              <a:t>)</a:t>
            </a:r>
          </a:p>
          <a:p>
            <a:pPr marL="342900" lvl="0" indent="-342900">
              <a:buFontTx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Расписание автобусов и поездов по маршруту</a:t>
            </a:r>
          </a:p>
          <a:p>
            <a:pPr marL="342900" lvl="0" indent="-342900">
              <a:buFontTx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Экскурсионные объекты на маршруте</a:t>
            </a:r>
          </a:p>
          <a:p>
            <a:pPr marL="342900" lvl="0" indent="-342900">
              <a:buFontTx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Специализированные места ночёвок</a:t>
            </a:r>
          </a:p>
          <a:p>
            <a:pPr marL="342900" lvl="0" indent="-342900">
              <a:buFontTx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Выводы по выполнению поставленных целей и задач</a:t>
            </a:r>
          </a:p>
          <a:p>
            <a:pPr marL="342900" lvl="0" indent="-342900">
              <a:buFontTx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Рекомендации группам, желающим повторить данный маршрут</a:t>
            </a:r>
          </a:p>
          <a:p>
            <a:pPr marL="342900" lvl="0" indent="-342900"/>
            <a:endParaRPr lang="ru-RU" dirty="0" smtClean="0">
              <a:solidFill>
                <a:prstClr val="black"/>
              </a:solidFill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</a:rPr>
              <a:t>Какие дороги (водные пути)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</a:rPr>
              <a:t>Где лучше остановиться на ночлег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</a:rPr>
              <a:t>Чем не удобны стоянки в тех или иных местах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</a:rPr>
              <a:t>И многое другое..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5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3595"/>
            <a:ext cx="820891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ln w="19050">
                  <a:solidFill>
                    <a:srgbClr val="FF6700">
                      <a:lumMod val="7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Раздел 4 </a:t>
            </a:r>
          </a:p>
          <a:p>
            <a:pPr lvl="0"/>
            <a:r>
              <a:rPr lang="ru-RU" sz="2000" b="1" dirty="0" smtClean="0">
                <a:ln w="19050">
                  <a:solidFill>
                    <a:srgbClr val="FF6700">
                      <a:lumMod val="7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ОПИСАНИЕ ТЕХНИКО-ТАКТИЧЕСКИХ ДЕЙСТВИЙ</a:t>
            </a:r>
          </a:p>
          <a:p>
            <a:pPr lvl="0"/>
            <a:r>
              <a:rPr lang="ru-RU" sz="2000" b="1" dirty="0" smtClean="0">
                <a:ln w="19050">
                  <a:solidFill>
                    <a:srgbClr val="FF6700">
                      <a:lumMod val="7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ГРУППЕ  НА МАРШРУТЕ</a:t>
            </a:r>
          </a:p>
          <a:p>
            <a:pPr lvl="0"/>
            <a:endParaRPr lang="ru-RU" b="1" dirty="0" smtClean="0">
              <a:ln w="19050">
                <a:solidFill>
                  <a:srgbClr val="FF6700">
                    <a:lumMod val="75000"/>
                  </a:srgbClr>
                </a:solidFill>
                <a:prstDash val="solid"/>
              </a:ln>
              <a:solidFill>
                <a:srgbClr val="CAF27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endParaRPr lang="ru-RU" sz="300" dirty="0" smtClean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Характеристики мест ночёвок (описание)</a:t>
            </a:r>
          </a:p>
          <a:p>
            <a:pPr marL="342900" lvl="0" indent="-342900">
              <a:buFontTx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Таблица метеорологических условий погоды</a:t>
            </a:r>
          </a:p>
          <a:p>
            <a:pPr marL="342900" lvl="0" indent="-342900">
              <a:buFontTx/>
              <a:buAutoNum type="arabicPeriod"/>
            </a:pPr>
            <a:r>
              <a:rPr lang="ru-RU" u="sng" dirty="0" smtClean="0">
                <a:solidFill>
                  <a:prstClr val="black"/>
                </a:solidFill>
              </a:rPr>
              <a:t>Характеристика ежедневных переходов, азимутальные данные, фотоматериал.</a:t>
            </a:r>
          </a:p>
          <a:p>
            <a:pPr marL="342900" lvl="0" indent="-342900"/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771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7200800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ln w="19050">
                  <a:solidFill>
                    <a:srgbClr val="FF6700">
                      <a:lumMod val="7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Раздел 5 </a:t>
            </a:r>
          </a:p>
          <a:p>
            <a:pPr lvl="0"/>
            <a:r>
              <a:rPr lang="ru-RU" sz="2000" b="1" dirty="0" smtClean="0">
                <a:ln w="19050">
                  <a:solidFill>
                    <a:srgbClr val="FF6700">
                      <a:lumMod val="7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ПРИЛОЖЕНИЕ </a:t>
            </a:r>
          </a:p>
          <a:p>
            <a:pPr lvl="0"/>
            <a:endParaRPr lang="ru-RU" b="1" dirty="0" smtClean="0">
              <a:ln w="19050">
                <a:solidFill>
                  <a:srgbClr val="FF6700">
                    <a:lumMod val="75000"/>
                  </a:srgbClr>
                </a:solidFill>
                <a:prstDash val="solid"/>
              </a:ln>
              <a:solidFill>
                <a:srgbClr val="CAF27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endParaRPr lang="ru-RU" sz="300" dirty="0" smtClean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Задание инспекции природных ресурсов и охраны окружающей среды</a:t>
            </a:r>
          </a:p>
          <a:p>
            <a:pPr marL="342900" lvl="0" indent="-342900"/>
            <a:endParaRPr lang="ru-RU" dirty="0" smtClean="0">
              <a:solidFill>
                <a:prstClr val="black"/>
              </a:solidFill>
            </a:endParaRPr>
          </a:p>
          <a:p>
            <a:pPr marL="342900" lvl="0" indent="-342900"/>
            <a:r>
              <a:rPr lang="ru-RU" dirty="0" smtClean="0">
                <a:solidFill>
                  <a:prstClr val="black"/>
                </a:solidFill>
              </a:rPr>
              <a:t>2. Статьи в газетах</a:t>
            </a:r>
          </a:p>
          <a:p>
            <a:pPr marL="342900" lvl="0" indent="-342900"/>
            <a:r>
              <a:rPr lang="ru-RU" dirty="0" smtClean="0">
                <a:solidFill>
                  <a:prstClr val="black"/>
                </a:solidFill>
              </a:rPr>
              <a:t>3. Дневник</a:t>
            </a:r>
          </a:p>
          <a:p>
            <a:pPr marL="342900" lvl="0" indent="-342900"/>
            <a:r>
              <a:rPr lang="ru-RU" dirty="0" smtClean="0">
                <a:solidFill>
                  <a:prstClr val="black"/>
                </a:solidFill>
              </a:rPr>
              <a:t>4. Электронный носитель</a:t>
            </a:r>
          </a:p>
          <a:p>
            <a:pPr marL="342900" lvl="0" indent="-342900">
              <a:buFontTx/>
              <a:buAutoNum type="arabicPeriod"/>
            </a:pPr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0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omsovetof.ru/_pu/34/6198365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3600400" cy="310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476672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спасибо за внимание</a:t>
            </a:r>
            <a:endParaRPr lang="ru-RU" sz="4800" b="1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548680"/>
            <a:ext cx="7272808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ТИТУЛЬНЫЙ  ЛИСТ</a:t>
            </a:r>
          </a:p>
          <a:p>
            <a:endParaRPr lang="ru-RU" b="1" dirty="0">
              <a:ln w="1905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300" dirty="0"/>
          </a:p>
          <a:p>
            <a:pPr marL="342900" indent="-342900">
              <a:buAutoNum type="arabicPeriod"/>
            </a:pPr>
            <a:r>
              <a:rPr lang="ru-RU" dirty="0" smtClean="0"/>
              <a:t>Отдел образования</a:t>
            </a:r>
          </a:p>
          <a:p>
            <a:pPr marL="342900" indent="-342900">
              <a:buAutoNum type="arabicPeriod"/>
            </a:pPr>
            <a:r>
              <a:rPr lang="ru-RU" dirty="0" smtClean="0"/>
              <a:t>Учреждение  образования </a:t>
            </a:r>
            <a:r>
              <a:rPr lang="ru-RU" sz="1600" dirty="0" smtClean="0"/>
              <a:t>(адрес, подпись директора и печать учреждения)</a:t>
            </a:r>
          </a:p>
          <a:p>
            <a:pPr marL="342900" indent="-342900">
              <a:buAutoNum type="arabicPeriod"/>
            </a:pPr>
            <a:r>
              <a:rPr lang="ru-RU" dirty="0" smtClean="0"/>
              <a:t>Категория или степень сложности</a:t>
            </a:r>
          </a:p>
          <a:p>
            <a:pPr marL="342900" indent="-342900">
              <a:buAutoNum type="arabicPeriod"/>
            </a:pPr>
            <a:r>
              <a:rPr lang="ru-RU" dirty="0" smtClean="0"/>
              <a:t>Маршрут похода (основные пункты остановок)</a:t>
            </a:r>
          </a:p>
          <a:p>
            <a:pPr marL="342900" indent="-342900">
              <a:buAutoNum type="arabicPeriod"/>
            </a:pPr>
            <a:r>
              <a:rPr lang="ru-RU" dirty="0" smtClean="0"/>
              <a:t>Руководитель и заместитель руководителя </a:t>
            </a:r>
            <a:r>
              <a:rPr lang="ru-RU" sz="1600" dirty="0" smtClean="0"/>
              <a:t>(указать домашний адрес)</a:t>
            </a:r>
          </a:p>
          <a:p>
            <a:pPr marL="342900" indent="-342900">
              <a:buAutoNum type="arabicPeriod"/>
            </a:pPr>
            <a:r>
              <a:rPr lang="ru-RU" dirty="0" smtClean="0"/>
              <a:t>Результат зачисления маршрутно-квалификационной комиссии </a:t>
            </a:r>
            <a:r>
              <a:rPr lang="ru-RU" sz="1600" dirty="0" smtClean="0"/>
              <a:t>(подпись председателя МКК и печать)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408" y="278939"/>
            <a:ext cx="734481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СОДЕРЖАНИЕ</a:t>
            </a:r>
          </a:p>
          <a:p>
            <a:endParaRPr lang="ru-RU" sz="1400" b="1" dirty="0">
              <a:ln w="1905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300" dirty="0"/>
          </a:p>
          <a:p>
            <a:r>
              <a:rPr lang="ru-RU" dirty="0" smtClean="0"/>
              <a:t>СОДЕРЖАНИЕ </a:t>
            </a:r>
            <a:r>
              <a:rPr lang="ru-RU" dirty="0"/>
              <a:t>РАЗДЕЛОВ </a:t>
            </a:r>
            <a:r>
              <a:rPr lang="ru-RU" dirty="0" smtClean="0"/>
              <a:t>ОТЧЕТА И НУМЕРАЦИЯ СТРАНИЦ</a:t>
            </a:r>
          </a:p>
          <a:p>
            <a:endParaRPr lang="ru-RU" sz="7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538736" y="1412776"/>
            <a:ext cx="3625552" cy="5040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1427696"/>
            <a:ext cx="3312369" cy="498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43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06489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ln w="19050">
                  <a:solidFill>
                    <a:srgbClr val="FF6700">
                      <a:lumMod val="7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Раздел 1 </a:t>
            </a:r>
          </a:p>
          <a:p>
            <a:pPr lvl="0"/>
            <a:r>
              <a:rPr lang="ru-RU" sz="2000" b="1" dirty="0" smtClean="0">
                <a:ln w="19050">
                  <a:solidFill>
                    <a:srgbClr val="FF6700">
                      <a:lumMod val="7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СПРАВОЧНЫЕ СВЕДЕНИЯ  О ПОХОДЕ</a:t>
            </a:r>
          </a:p>
          <a:p>
            <a:pPr lvl="0"/>
            <a:endParaRPr lang="ru-RU" b="1" dirty="0">
              <a:ln w="19050">
                <a:solidFill>
                  <a:srgbClr val="FF6700">
                    <a:lumMod val="75000"/>
                  </a:srgbClr>
                </a:solidFill>
                <a:prstDash val="solid"/>
              </a:ln>
              <a:solidFill>
                <a:srgbClr val="CAF27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endParaRPr lang="ru-RU" sz="3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Маршрутная книжка или </a:t>
            </a:r>
            <a:r>
              <a:rPr lang="ru-RU" u="sng" dirty="0" smtClean="0">
                <a:solidFill>
                  <a:prstClr val="black"/>
                </a:solidFill>
              </a:rPr>
              <a:t>маршрутный лист</a:t>
            </a:r>
            <a:r>
              <a:rPr lang="ru-RU" sz="1600" dirty="0" smtClean="0">
                <a:solidFill>
                  <a:prstClr val="black"/>
                </a:solidFill>
              </a:rPr>
              <a:t>(с отметками о прохождении маршрута)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rot="16200000">
            <a:off x="3788863" y="1187801"/>
            <a:ext cx="3942138" cy="52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689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7848872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n w="19050">
                  <a:solidFill>
                    <a:srgbClr val="FF6700">
                      <a:lumMod val="7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Раздел 1 </a:t>
            </a:r>
          </a:p>
          <a:p>
            <a:pPr lvl="0"/>
            <a:r>
              <a:rPr lang="ru-RU" sz="2000" b="1" dirty="0">
                <a:ln w="19050">
                  <a:solidFill>
                    <a:srgbClr val="FF6700">
                      <a:lumMod val="7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СПРАВОЧНЫЕ СВЕДЕНИЯ  О ПОХОДЕ</a:t>
            </a:r>
          </a:p>
          <a:p>
            <a:pPr lvl="0"/>
            <a:endParaRPr lang="ru-RU" b="1" dirty="0">
              <a:ln w="19050">
                <a:solidFill>
                  <a:srgbClr val="FF6700">
                    <a:lumMod val="75000"/>
                  </a:srgbClr>
                </a:solidFill>
                <a:prstDash val="solid"/>
              </a:ln>
              <a:solidFill>
                <a:srgbClr val="CAF27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endParaRPr lang="ru-RU" sz="3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Маршрутная книжка или маршрутный лист</a:t>
            </a:r>
            <a:r>
              <a:rPr lang="ru-RU" sz="1600" dirty="0">
                <a:solidFill>
                  <a:prstClr val="black"/>
                </a:solidFill>
              </a:rPr>
              <a:t>(с </a:t>
            </a:r>
            <a:r>
              <a:rPr lang="ru-RU" sz="1600" dirty="0" smtClean="0">
                <a:solidFill>
                  <a:prstClr val="black"/>
                </a:solidFill>
              </a:rPr>
              <a:t>отметками </a:t>
            </a:r>
            <a:r>
              <a:rPr lang="ru-RU" sz="1600" dirty="0">
                <a:solidFill>
                  <a:prstClr val="black"/>
                </a:solidFill>
              </a:rPr>
              <a:t>о прохождении маршрута)</a:t>
            </a:r>
            <a:endParaRPr lang="ru-RU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Обзорная карта </a:t>
            </a:r>
            <a:r>
              <a:rPr lang="ru-RU" dirty="0" smtClean="0">
                <a:solidFill>
                  <a:prstClr val="black"/>
                </a:solidFill>
              </a:rPr>
              <a:t>путешествия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1" r="9450" b="10529"/>
          <a:stretch/>
        </p:blipFill>
        <p:spPr bwMode="auto">
          <a:xfrm>
            <a:off x="1595131" y="2348881"/>
            <a:ext cx="5683493" cy="382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2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496944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n w="19050">
                  <a:solidFill>
                    <a:srgbClr val="FF6700">
                      <a:lumMod val="7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Раздел 1 </a:t>
            </a:r>
          </a:p>
          <a:p>
            <a:pPr lvl="0"/>
            <a:r>
              <a:rPr lang="ru-RU" sz="2000" b="1" dirty="0">
                <a:ln w="19050">
                  <a:solidFill>
                    <a:srgbClr val="FF6700">
                      <a:lumMod val="7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СПРАВОЧНЫЕ СВЕДЕНИЯ  О ПОХОДЕ</a:t>
            </a:r>
          </a:p>
          <a:p>
            <a:pPr lvl="0"/>
            <a:endParaRPr lang="ru-RU" b="1" dirty="0">
              <a:ln w="19050">
                <a:solidFill>
                  <a:srgbClr val="FF6700">
                    <a:lumMod val="75000"/>
                  </a:srgbClr>
                </a:solidFill>
                <a:prstDash val="solid"/>
              </a:ln>
              <a:solidFill>
                <a:srgbClr val="CAF27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endParaRPr lang="ru-RU" sz="3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Маршрутная книжка или маршрутный лист</a:t>
            </a:r>
            <a:r>
              <a:rPr lang="ru-RU" sz="1600" dirty="0">
                <a:solidFill>
                  <a:prstClr val="black"/>
                </a:solidFill>
              </a:rPr>
              <a:t>(с отметкой о прохождении маршрута)</a:t>
            </a:r>
            <a:endParaRPr lang="ru-RU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Обзорная карта путешествия</a:t>
            </a:r>
            <a:endParaRPr lang="ru-RU" sz="16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Рабочая карта маршрута (составляют сами участники</a:t>
            </a:r>
            <a:r>
              <a:rPr lang="ru-RU" dirty="0" smtClean="0">
                <a:solidFill>
                  <a:prstClr val="black"/>
                </a:solidFill>
              </a:rPr>
              <a:t>)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r="821" b="15004"/>
          <a:stretch>
            <a:fillRect/>
          </a:stretch>
        </p:blipFill>
        <p:spPr bwMode="auto">
          <a:xfrm>
            <a:off x="621608" y="2348880"/>
            <a:ext cx="8198864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17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99" y="227990"/>
            <a:ext cx="8352928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n w="19050">
                  <a:solidFill>
                    <a:srgbClr val="FF6700">
                      <a:lumMod val="7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Раздел 1 </a:t>
            </a:r>
          </a:p>
          <a:p>
            <a:pPr lvl="0"/>
            <a:r>
              <a:rPr lang="ru-RU" sz="2000" b="1" dirty="0">
                <a:ln w="19050">
                  <a:solidFill>
                    <a:srgbClr val="FF6700">
                      <a:lumMod val="7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СПРАВОЧНЫЕ СВЕДЕНИЯ  О ПОХОДЕ</a:t>
            </a:r>
          </a:p>
          <a:p>
            <a:pPr lvl="0"/>
            <a:endParaRPr lang="ru-RU" b="1" dirty="0">
              <a:ln w="19050">
                <a:solidFill>
                  <a:srgbClr val="FF6700">
                    <a:lumMod val="75000"/>
                  </a:srgbClr>
                </a:solidFill>
                <a:prstDash val="solid"/>
              </a:ln>
              <a:solidFill>
                <a:srgbClr val="CAF27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endParaRPr lang="ru-RU" sz="3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Маршрутная книжка или маршрутный лист</a:t>
            </a:r>
            <a:r>
              <a:rPr lang="ru-RU" sz="1600" dirty="0">
                <a:solidFill>
                  <a:prstClr val="black"/>
                </a:solidFill>
              </a:rPr>
              <a:t>(с отметкой о прохождении маршрута)</a:t>
            </a:r>
            <a:endParaRPr lang="ru-RU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Обзорная карта путешествия</a:t>
            </a:r>
            <a:endParaRPr lang="ru-RU" sz="16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Рабочая карта маршрута (составляют сами участники</a:t>
            </a:r>
            <a:r>
              <a:rPr lang="ru-RU" dirty="0" smtClean="0">
                <a:solidFill>
                  <a:prstClr val="black"/>
                </a:solidFill>
              </a:rPr>
              <a:t>)</a:t>
            </a:r>
          </a:p>
          <a:p>
            <a:pPr marL="342900" lvl="0" indent="-342900">
              <a:buFontTx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Организация и подготовка похода:</a:t>
            </a:r>
          </a:p>
          <a:p>
            <a:pPr lvl="0"/>
            <a:endPara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 разработан маршрут похода;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какой целю был разработан этот маршрут;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велась подготовка к походу;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должны знать и уметь участники похода;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E:\ТЕМАТИЧЕСКАЯ\моя\МО2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10"/>
          <a:stretch/>
        </p:blipFill>
        <p:spPr bwMode="auto">
          <a:xfrm>
            <a:off x="2843808" y="2636912"/>
            <a:ext cx="6038935" cy="401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45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352928" cy="337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n w="19050">
                  <a:solidFill>
                    <a:srgbClr val="FF6700">
                      <a:lumMod val="7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Раздел 1 </a:t>
            </a:r>
          </a:p>
          <a:p>
            <a:pPr lvl="0"/>
            <a:r>
              <a:rPr lang="ru-RU" sz="2000" b="1" dirty="0">
                <a:ln w="19050">
                  <a:solidFill>
                    <a:srgbClr val="FF6700">
                      <a:lumMod val="7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СПРАВОЧНЫЕ СВЕДЕНИЯ  О ПОХОДЕ</a:t>
            </a:r>
          </a:p>
          <a:p>
            <a:pPr lvl="0"/>
            <a:endParaRPr lang="ru-RU" b="1" dirty="0">
              <a:ln w="19050">
                <a:solidFill>
                  <a:srgbClr val="FF6700">
                    <a:lumMod val="75000"/>
                  </a:srgbClr>
                </a:solidFill>
                <a:prstDash val="solid"/>
              </a:ln>
              <a:solidFill>
                <a:srgbClr val="CAF27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endParaRPr lang="ru-RU" sz="3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Маршрутная книжка или маршрутный лист</a:t>
            </a:r>
            <a:r>
              <a:rPr lang="ru-RU" sz="1600" dirty="0">
                <a:solidFill>
                  <a:prstClr val="black"/>
                </a:solidFill>
              </a:rPr>
              <a:t>(с отметкой о прохождении маршрута)</a:t>
            </a:r>
            <a:endParaRPr lang="ru-RU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Обзорная карта путешествия</a:t>
            </a:r>
            <a:endParaRPr lang="ru-RU" sz="16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Рабочая карта маршрута (составляют сами участники)</a:t>
            </a: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Организация и подготовка похода</a:t>
            </a:r>
          </a:p>
          <a:p>
            <a:pPr marL="342900" lvl="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Цель и задачи </a:t>
            </a:r>
            <a:r>
              <a:rPr lang="ru-RU" dirty="0" smtClean="0">
                <a:solidFill>
                  <a:prstClr val="black"/>
                </a:solidFill>
              </a:rPr>
              <a:t>похода</a:t>
            </a:r>
          </a:p>
          <a:p>
            <a:pPr lvl="0"/>
            <a:endParaRPr lang="ru-RU" sz="1050" u="sng" dirty="0">
              <a:solidFill>
                <a:prstClr val="black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похода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(обучающая, развивающая, воспитательная)</a:t>
            </a:r>
            <a:endParaRPr lang="ru-RU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72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20587255</TotalTime>
  <Words>787</Words>
  <Application>Microsoft Office PowerPoint</Application>
  <PresentationFormat>Экран (4:3)</PresentationFormat>
  <Paragraphs>220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IBAH</cp:lastModifiedBy>
  <cp:revision>86</cp:revision>
  <dcterms:modified xsi:type="dcterms:W3CDTF">2018-09-13T07:58:38Z</dcterms:modified>
</cp:coreProperties>
</file>