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2" r:id="rId4"/>
    <p:sldId id="258" r:id="rId5"/>
    <p:sldId id="264" r:id="rId6"/>
    <p:sldId id="276" r:id="rId7"/>
    <p:sldId id="275" r:id="rId8"/>
    <p:sldId id="274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2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0_891fb_a6e5cc8b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6643734" cy="45416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Общественное объединение  «Белорусская республиканская пионерская организация»</a:t>
            </a:r>
          </a:p>
          <a:p>
            <a:pPr algn="ctr">
              <a:defRPr/>
            </a:pPr>
            <a:endParaRPr lang="ru-RU" sz="800" b="1" dirty="0" smtClean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err="1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Зельвенская</a:t>
            </a:r>
            <a:r>
              <a:rPr lang="ru-RU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районная пионерская организация «ПАРУС»</a:t>
            </a:r>
            <a:endParaRPr lang="ru-RU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28794" y="1285861"/>
            <a:ext cx="700092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Районная акция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«Ваша победа – наша свобода»</a:t>
            </a:r>
            <a:endParaRPr lang="be-BY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0_891fb_a6e5cc8b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928" y="5214950"/>
            <a:ext cx="2090072" cy="142876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52515"/>
              </p:ext>
            </p:extLst>
          </p:nvPr>
        </p:nvGraphicFramePr>
        <p:xfrm>
          <a:off x="500034" y="642918"/>
          <a:ext cx="7715303" cy="5157618"/>
        </p:xfrm>
        <a:graphic>
          <a:graphicData uri="http://schemas.openxmlformats.org/drawingml/2006/table">
            <a:tbl>
              <a:tblPr/>
              <a:tblGrid>
                <a:gridCol w="428628"/>
                <a:gridCol w="4814555"/>
                <a:gridCol w="873273"/>
                <a:gridCol w="1598847"/>
              </a:tblGrid>
              <a:tr h="153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Исполнители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Обновление базы данных по закреплению учреждений образования за памятниками и воинскими захоронениями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До 30 марта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ЦТДиМ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РС ОО «БРПО»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Обновление базы данных по закреплению учреждений образования за ветеранами Великой Отечественной войны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До 30 марта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ЦТДиМ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РС ОО «БРПО»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Мониторинг состояния территории памятников и воинских захоронений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Март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ЦТДиМ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РС ОО «БРПО»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Трудовые десанты «Памятники просят внимания» (наведение порядка на памятниках и воинских захоронениях)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Март-апрель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Пионерские дружины и ПО ОО «БРСМ»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Фотоотчёт о проведённой работе по приведению в надлежащий порядок памятников и захоронений воинам, погибшим в годы Великой Отечественной войны, и оказанию шефской помощи ветеранам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 и 24 апреля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 мая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Пионерские дружины и ПО ОО «БРСМ»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Создание буклета «Памятники Великой Отечественной войны на Зельвенщине»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До 5 мая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ЦТиК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Рейды «Ветеран живёт рядом» (оказание практической помощи)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 раз в неделю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Пионерские дружины и ПО ОО «БРСМ»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Операция «Сияйте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ярче,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звёзды ветерана!» (обновление звёзд на домах ветеранов)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До 5 мая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Пионерские дружины и ПО ОО «БРСМ»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Видеопоздравление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«Где же Вы, мои друзья-однополчане?»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До 9 мая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ЦТДиМ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РС ОО «БРПО»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Акция «Спасибо за Победу!»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До 9 мая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Пионерские дружины и ПО ОО «БРСМ»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Акция «И помнят внуки доблесть дедов»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До 9 мая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ЦТДиМ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РС ОО «БРПО»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Пионерские дружины и ПО ОО «БРСМ»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4" marR="27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-509973"/>
            <a:ext cx="757242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АКЦИИ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642918"/>
          <a:ext cx="4184159" cy="5883594"/>
        </p:xfrm>
        <a:graphic>
          <a:graphicData uri="http://schemas.openxmlformats.org/drawingml/2006/table">
            <a:tbl>
              <a:tblPr/>
              <a:tblGrid>
                <a:gridCol w="1540953"/>
                <a:gridCol w="2643206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УО</a:t>
                      </a:r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Закрепленный объект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6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УО «Государственная </a:t>
                      </a:r>
                      <a:r>
                        <a:rPr lang="ru-RU" sz="1200" dirty="0" smtClean="0"/>
                        <a:t>гимназия № </a:t>
                      </a:r>
                      <a:r>
                        <a:rPr lang="ru-RU" sz="1200" dirty="0"/>
                        <a:t>1 </a:t>
                      </a:r>
                      <a:endParaRPr lang="ru-RU" sz="1200" dirty="0" smtClean="0"/>
                    </a:p>
                    <a:p>
                      <a:pPr algn="l"/>
                      <a:r>
                        <a:rPr lang="ru-RU" sz="1200" dirty="0" smtClean="0"/>
                        <a:t>г.п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smtClean="0"/>
                        <a:t>Зельва»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Памятный знак в честь воинов Красной Армии, которые в конце июля 1941 года под командованием генерала </a:t>
                      </a:r>
                      <a:r>
                        <a:rPr lang="ru-RU" sz="1200" dirty="0" err="1"/>
                        <a:t>Карбышева</a:t>
                      </a:r>
                      <a:r>
                        <a:rPr lang="ru-RU" sz="1200" dirty="0"/>
                        <a:t> вели оборонительные бои около реки </a:t>
                      </a:r>
                      <a:r>
                        <a:rPr lang="ru-RU" sz="1200" dirty="0" err="1"/>
                        <a:t>Зельвянка</a:t>
                      </a:r>
                      <a:endParaRPr lang="ru-RU" sz="1200" dirty="0"/>
                    </a:p>
                    <a:p>
                      <a:pPr algn="just"/>
                      <a:r>
                        <a:rPr lang="ru-RU" sz="1200" dirty="0"/>
                        <a:t>Памятный знак защитникам Отечества, установленный в честь 50-летия Великой  Победы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578">
                <a:tc>
                  <a:txBody>
                    <a:bodyPr/>
                    <a:lstStyle/>
                    <a:p>
                      <a:r>
                        <a:rPr lang="ru-RU" sz="1200" dirty="0"/>
                        <a:t>ГУО «Средняя школа 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№ 2 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smtClean="0"/>
                        <a:t>г.п</a:t>
                      </a:r>
                      <a:r>
                        <a:rPr lang="ru-RU" sz="1200" dirty="0"/>
                        <a:t>. Зельва»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Братская могила советских воинов </a:t>
                      </a:r>
                      <a:endParaRPr lang="ru-RU" sz="1200" dirty="0" smtClean="0"/>
                    </a:p>
                    <a:p>
                      <a:pPr algn="just"/>
                      <a:r>
                        <a:rPr lang="ru-RU" sz="1200" dirty="0" smtClean="0"/>
                        <a:t>и </a:t>
                      </a:r>
                      <a:r>
                        <a:rPr lang="ru-RU" sz="1200" dirty="0"/>
                        <a:t>партизан  в г.п. Зельва</a:t>
                      </a:r>
                    </a:p>
                    <a:p>
                      <a:pPr algn="just"/>
                      <a:r>
                        <a:rPr lang="ru-RU" sz="1200" dirty="0"/>
                        <a:t>Памятный знак в честь 25-летия вывода советских войск из </a:t>
                      </a:r>
                      <a:r>
                        <a:rPr lang="ru-RU" sz="1200" dirty="0" smtClean="0"/>
                        <a:t>Афганистана</a:t>
                      </a:r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226">
                <a:tc>
                  <a:txBody>
                    <a:bodyPr/>
                    <a:lstStyle/>
                    <a:p>
                      <a:r>
                        <a:rPr lang="ru-RU" sz="1200" dirty="0"/>
                        <a:t>УО «Государственная средняя школа № 3 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г.п</a:t>
                      </a:r>
                      <a:r>
                        <a:rPr lang="ru-RU" sz="1200" dirty="0"/>
                        <a:t>. Зельва»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Братская могила советских воинов </a:t>
                      </a:r>
                      <a:endParaRPr lang="ru-RU" sz="1200" dirty="0" smtClean="0"/>
                    </a:p>
                    <a:p>
                      <a:pPr algn="just"/>
                      <a:r>
                        <a:rPr lang="ru-RU" sz="1200" dirty="0" smtClean="0"/>
                        <a:t>и </a:t>
                      </a:r>
                      <a:r>
                        <a:rPr lang="ru-RU" sz="1200" dirty="0"/>
                        <a:t>жертв фашизма в г.п. Зельва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226">
                <a:tc>
                  <a:txBody>
                    <a:bodyPr/>
                    <a:lstStyle/>
                    <a:p>
                      <a:r>
                        <a:rPr lang="ru-RU" sz="1200" dirty="0"/>
                        <a:t>ГУО «</a:t>
                      </a:r>
                      <a:r>
                        <a:rPr lang="ru-RU" sz="1200" dirty="0" err="1"/>
                        <a:t>Князевская</a:t>
                      </a:r>
                      <a:r>
                        <a:rPr lang="ru-RU" sz="1200" dirty="0"/>
                        <a:t> гимназия»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Братская могила советских воинов </a:t>
                      </a:r>
                      <a:endParaRPr lang="ru-RU" sz="1200" dirty="0" smtClean="0"/>
                    </a:p>
                    <a:p>
                      <a:pPr algn="just"/>
                      <a:r>
                        <a:rPr lang="ru-RU" sz="1200" dirty="0" smtClean="0"/>
                        <a:t>и </a:t>
                      </a:r>
                      <a:r>
                        <a:rPr lang="ru-RU" sz="1200" dirty="0"/>
                        <a:t>памятник </a:t>
                      </a:r>
                      <a:r>
                        <a:rPr lang="ru-RU" sz="1200" dirty="0" smtClean="0"/>
                        <a:t> погибшим  землякам  в </a:t>
                      </a:r>
                    </a:p>
                    <a:p>
                      <a:pPr algn="just"/>
                      <a:r>
                        <a:rPr lang="ru-RU" sz="1200" dirty="0" err="1" smtClean="0"/>
                        <a:t>аг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 smtClean="0"/>
                        <a:t>Князево</a:t>
                      </a:r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ГУО «</a:t>
                      </a:r>
                      <a:r>
                        <a:rPr lang="ru-RU" sz="1200" dirty="0" err="1"/>
                        <a:t>Ялуцевичский</a:t>
                      </a:r>
                      <a:r>
                        <a:rPr lang="ru-RU" sz="1200" dirty="0"/>
                        <a:t> детский </a:t>
                      </a:r>
                      <a:r>
                        <a:rPr lang="ru-RU" sz="1200" dirty="0" err="1"/>
                        <a:t>сад-базовая</a:t>
                      </a:r>
                      <a:r>
                        <a:rPr lang="ru-RU" sz="1200" dirty="0"/>
                        <a:t> школа»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Памятник </a:t>
                      </a:r>
                      <a:r>
                        <a:rPr lang="ru-RU" sz="1200" dirty="0" smtClean="0"/>
                        <a:t> погибшим  землякам  в </a:t>
                      </a:r>
                    </a:p>
                    <a:p>
                      <a:pPr algn="just"/>
                      <a:r>
                        <a:rPr lang="ru-RU" sz="1200" dirty="0" smtClean="0"/>
                        <a:t>д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/>
                        <a:t>Кремяница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smtClean="0"/>
                        <a:t>Дольная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9512">
                <a:tc>
                  <a:txBody>
                    <a:bodyPr/>
                    <a:lstStyle/>
                    <a:p>
                      <a:r>
                        <a:rPr lang="ru-RU" sz="1200" dirty="0"/>
                        <a:t>ГУО «</a:t>
                      </a:r>
                      <a:r>
                        <a:rPr lang="ru-RU" sz="1200" dirty="0" err="1"/>
                        <a:t>Голынковская</a:t>
                      </a:r>
                      <a:r>
                        <a:rPr lang="ru-RU" sz="1200" dirty="0"/>
                        <a:t> средняя школа»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Братская могила советских воинов в</a:t>
                      </a:r>
                    </a:p>
                    <a:p>
                      <a:pPr algn="just"/>
                      <a:r>
                        <a:rPr lang="ru-RU" sz="1200" dirty="0"/>
                        <a:t>д. Новая </a:t>
                      </a:r>
                      <a:r>
                        <a:rPr lang="ru-RU" sz="1200" dirty="0" err="1"/>
                        <a:t>Голынка</a:t>
                      </a:r>
                      <a:endParaRPr lang="ru-RU" sz="1200" dirty="0"/>
                    </a:p>
                    <a:p>
                      <a:pPr algn="just"/>
                      <a:r>
                        <a:rPr lang="ru-RU" sz="1200" dirty="0"/>
                        <a:t>Могила </a:t>
                      </a:r>
                      <a:r>
                        <a:rPr lang="ru-RU" sz="1200" dirty="0" smtClean="0"/>
                        <a:t>      жертв      фашизма      в </a:t>
                      </a:r>
                    </a:p>
                    <a:p>
                      <a:pPr algn="just"/>
                      <a:r>
                        <a:rPr lang="ru-RU" sz="1200" dirty="0" smtClean="0"/>
                        <a:t>д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/>
                        <a:t>Пустоборы</a:t>
                      </a:r>
                      <a:endParaRPr lang="ru-RU" sz="1200" dirty="0"/>
                    </a:p>
                    <a:p>
                      <a:pPr algn="just"/>
                      <a:r>
                        <a:rPr lang="ru-RU" sz="1200" dirty="0"/>
                        <a:t>Братская могила советских воинов, памятник погибшим воинам-землякам </a:t>
                      </a:r>
                      <a:r>
                        <a:rPr lang="ru-RU" sz="1200" dirty="0" smtClean="0"/>
                        <a:t>в д</a:t>
                      </a:r>
                      <a:r>
                        <a:rPr lang="ru-RU" sz="1200" dirty="0"/>
                        <a:t>. Снежная</a:t>
                      </a:r>
                    </a:p>
                    <a:p>
                      <a:pPr algn="just"/>
                      <a:r>
                        <a:rPr lang="ru-RU" sz="1200" dirty="0"/>
                        <a:t>Братская могила советских воинов, памятник погибшим землякам </a:t>
                      </a:r>
                      <a:r>
                        <a:rPr lang="ru-RU" sz="1200" dirty="0" smtClean="0"/>
                        <a:t>в </a:t>
                      </a:r>
                    </a:p>
                    <a:p>
                      <a:pPr algn="just"/>
                      <a:r>
                        <a:rPr lang="ru-RU" sz="1200" dirty="0" smtClean="0"/>
                        <a:t>д</a:t>
                      </a:r>
                      <a:r>
                        <a:rPr lang="ru-RU" sz="1200" dirty="0"/>
                        <a:t>. Старое </a:t>
                      </a:r>
                      <a:r>
                        <a:rPr lang="ru-RU" sz="1200" dirty="0" smtClean="0"/>
                        <a:t>Село</a:t>
                      </a:r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184666"/>
            <a:ext cx="87154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Учреждения образования,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закрепленные за памятниками и воинскими захоронениями,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расположенными в районе, решениями Зельвенского райисполкома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сельисполкомов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0" y="714356"/>
          <a:ext cx="4500594" cy="6035040"/>
        </p:xfrm>
        <a:graphic>
          <a:graphicData uri="http://schemas.openxmlformats.org/drawingml/2006/table">
            <a:tbl>
              <a:tblPr/>
              <a:tblGrid>
                <a:gridCol w="1571636"/>
                <a:gridCol w="2928958"/>
              </a:tblGrid>
              <a:tr h="200026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ГУО «Учебно-педагогический комплекс </a:t>
                      </a:r>
                      <a:r>
                        <a:rPr lang="ru-RU" sz="1200" dirty="0" err="1"/>
                        <a:t>Деречинский</a:t>
                      </a:r>
                      <a:r>
                        <a:rPr lang="ru-RU" sz="1200" dirty="0"/>
                        <a:t> детский </a:t>
                      </a:r>
                      <a:r>
                        <a:rPr lang="ru-RU" sz="1200" dirty="0" err="1"/>
                        <a:t>сад-средняя</a:t>
                      </a:r>
                      <a:r>
                        <a:rPr lang="ru-RU" sz="1200" dirty="0"/>
                        <a:t> школа»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Памятник погибшим землякам </a:t>
                      </a:r>
                      <a:r>
                        <a:rPr lang="ru-RU" sz="1200" dirty="0" smtClean="0"/>
                        <a:t>в д</a:t>
                      </a:r>
                      <a:r>
                        <a:rPr lang="ru-RU" sz="1200" dirty="0"/>
                        <a:t>. Малая </a:t>
                      </a:r>
                      <a:r>
                        <a:rPr lang="ru-RU" sz="1200" dirty="0" err="1"/>
                        <a:t>Угринь</a:t>
                      </a:r>
                      <a:endParaRPr lang="ru-RU" sz="1200" dirty="0"/>
                    </a:p>
                    <a:p>
                      <a:pPr algn="just"/>
                      <a:r>
                        <a:rPr lang="ru-RU" sz="1200" dirty="0"/>
                        <a:t>Братская могила советских воинов и партизан в </a:t>
                      </a:r>
                      <a:r>
                        <a:rPr lang="ru-RU" sz="1200" dirty="0" err="1"/>
                        <a:t>аг</a:t>
                      </a:r>
                      <a:r>
                        <a:rPr lang="ru-RU" sz="1200" dirty="0"/>
                        <a:t>. Деречин</a:t>
                      </a:r>
                    </a:p>
                    <a:p>
                      <a:pPr algn="just"/>
                      <a:r>
                        <a:rPr lang="ru-RU" sz="1200" dirty="0"/>
                        <a:t>Братская могила советских воинов и партизан в д. </a:t>
                      </a:r>
                      <a:r>
                        <a:rPr lang="ru-RU" sz="1200" dirty="0" err="1"/>
                        <a:t>Золотеево</a:t>
                      </a:r>
                      <a:endParaRPr lang="ru-RU" sz="1200" dirty="0"/>
                    </a:p>
                    <a:p>
                      <a:pPr algn="just"/>
                      <a:r>
                        <a:rPr lang="ru-RU" sz="1200" dirty="0"/>
                        <a:t>Могила участника Отечественной войны 1812 года генерал-майора </a:t>
                      </a:r>
                      <a:r>
                        <a:rPr lang="ru-RU" sz="1200" dirty="0" err="1"/>
                        <a:t>Гампера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Ермолая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Ермолаевича</a:t>
                      </a:r>
                      <a:r>
                        <a:rPr lang="ru-RU" sz="1200" dirty="0"/>
                        <a:t> в </a:t>
                      </a:r>
                      <a:r>
                        <a:rPr lang="ru-RU" sz="1200" dirty="0" err="1"/>
                        <a:t>аг</a:t>
                      </a:r>
                      <a:r>
                        <a:rPr lang="ru-RU" sz="1200" dirty="0"/>
                        <a:t>. Деречин</a:t>
                      </a:r>
                    </a:p>
                    <a:p>
                      <a:pPr algn="just"/>
                      <a:r>
                        <a:rPr lang="ru-RU" sz="1200" dirty="0"/>
                        <a:t>Могила командира партизанской бригады «Победа» </a:t>
                      </a:r>
                      <a:r>
                        <a:rPr lang="ru-RU" sz="1200" dirty="0" err="1"/>
                        <a:t>Булака</a:t>
                      </a:r>
                      <a:r>
                        <a:rPr lang="ru-RU" sz="1200" dirty="0"/>
                        <a:t> Павла </a:t>
                      </a:r>
                      <a:r>
                        <a:rPr lang="ru-RU" sz="1200" dirty="0" smtClean="0"/>
                        <a:t>Ивановича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47">
                <a:tc>
                  <a:txBody>
                    <a:bodyPr/>
                    <a:lstStyle/>
                    <a:p>
                      <a:r>
                        <a:rPr lang="ru-RU" sz="1200" dirty="0"/>
                        <a:t>ГУО «</a:t>
                      </a:r>
                      <a:r>
                        <a:rPr lang="ru-RU" sz="1200" dirty="0" err="1"/>
                        <a:t>Елковская</a:t>
                      </a:r>
                      <a:r>
                        <a:rPr lang="ru-RU" sz="1200" dirty="0"/>
                        <a:t> средняя школа»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Братская могила советских воинов, памятник погибшим землякам </a:t>
                      </a:r>
                      <a:r>
                        <a:rPr lang="ru-RU" sz="1200" dirty="0" smtClean="0"/>
                        <a:t>в </a:t>
                      </a:r>
                    </a:p>
                    <a:p>
                      <a:pPr algn="just"/>
                      <a:r>
                        <a:rPr lang="ru-RU" sz="1200" dirty="0" smtClean="0"/>
                        <a:t>д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/>
                        <a:t>Козловичи</a:t>
                      </a:r>
                      <a:endParaRPr lang="ru-RU" sz="1200" dirty="0"/>
                    </a:p>
                    <a:p>
                      <a:pPr algn="just"/>
                      <a:r>
                        <a:rPr lang="ru-RU" sz="1200" dirty="0"/>
                        <a:t>Братская могила советских воинов </a:t>
                      </a:r>
                      <a:r>
                        <a:rPr lang="ru-RU" sz="1200" dirty="0" smtClean="0"/>
                        <a:t>в </a:t>
                      </a:r>
                    </a:p>
                    <a:p>
                      <a:pPr algn="just"/>
                      <a:r>
                        <a:rPr lang="ru-RU" sz="1200" dirty="0" smtClean="0"/>
                        <a:t>д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 smtClean="0"/>
                        <a:t>Сынковичи</a:t>
                      </a:r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47">
                <a:tc>
                  <a:txBody>
                    <a:bodyPr/>
                    <a:lstStyle/>
                    <a:p>
                      <a:r>
                        <a:rPr lang="ru-RU" sz="1200" dirty="0"/>
                        <a:t>ГУО «</a:t>
                      </a:r>
                      <a:r>
                        <a:rPr lang="ru-RU" sz="1200" dirty="0" err="1"/>
                        <a:t>Каролинская</a:t>
                      </a:r>
                      <a:r>
                        <a:rPr lang="ru-RU" sz="1200" dirty="0"/>
                        <a:t> средняя   школа»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Братская могила советских воинов, памятник погибшим землякам </a:t>
                      </a:r>
                      <a:r>
                        <a:rPr lang="ru-RU" sz="1200" dirty="0" smtClean="0"/>
                        <a:t>в </a:t>
                      </a:r>
                      <a:r>
                        <a:rPr lang="ru-RU" sz="1200" dirty="0" err="1" smtClean="0"/>
                        <a:t>аг</a:t>
                      </a:r>
                      <a:r>
                        <a:rPr lang="ru-RU" sz="1200" dirty="0"/>
                        <a:t>. Каролин</a:t>
                      </a:r>
                    </a:p>
                    <a:p>
                      <a:pPr algn="just"/>
                      <a:r>
                        <a:rPr lang="ru-RU" sz="1200" dirty="0"/>
                        <a:t>Братская могила советских воинов </a:t>
                      </a:r>
                      <a:r>
                        <a:rPr lang="ru-RU" sz="1200" dirty="0" smtClean="0"/>
                        <a:t>в д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 smtClean="0"/>
                        <a:t>Горно</a:t>
                      </a:r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44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ГУО «Учебно-педагогический комплекс </a:t>
                      </a:r>
                      <a:r>
                        <a:rPr lang="ru-RU" sz="1200" dirty="0" err="1"/>
                        <a:t>Теглевичский</a:t>
                      </a:r>
                      <a:r>
                        <a:rPr lang="ru-RU" sz="1200" dirty="0"/>
                        <a:t> детский </a:t>
                      </a:r>
                      <a:r>
                        <a:rPr lang="ru-RU" sz="1200" dirty="0" err="1"/>
                        <a:t>сад-средняя</a:t>
                      </a:r>
                      <a:r>
                        <a:rPr lang="ru-RU" sz="1200" dirty="0"/>
                        <a:t> школа»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Братская могила советских воинов </a:t>
                      </a:r>
                      <a:r>
                        <a:rPr lang="ru-RU" sz="1200" dirty="0" smtClean="0"/>
                        <a:t>в </a:t>
                      </a:r>
                    </a:p>
                    <a:p>
                      <a:pPr algn="just"/>
                      <a:r>
                        <a:rPr lang="ru-RU" sz="1200" dirty="0" smtClean="0"/>
                        <a:t>д.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err="1" smtClean="0"/>
                        <a:t>Рудевичи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  <a:p>
                      <a:pPr algn="just"/>
                      <a:r>
                        <a:rPr lang="ru-RU" sz="1200" dirty="0"/>
                        <a:t>Братская могила советских воинов </a:t>
                      </a:r>
                      <a:r>
                        <a:rPr lang="ru-RU" sz="1200" dirty="0" smtClean="0"/>
                        <a:t>в </a:t>
                      </a:r>
                    </a:p>
                    <a:p>
                      <a:pPr algn="just"/>
                      <a:r>
                        <a:rPr lang="ru-RU" sz="1200" dirty="0" err="1" smtClean="0"/>
                        <a:t>аг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/>
                        <a:t>Теглевичи</a:t>
                      </a:r>
                      <a:r>
                        <a:rPr lang="ru-RU" sz="1200" dirty="0"/>
                        <a:t> </a:t>
                      </a:r>
                      <a:endParaRPr lang="ru-RU" sz="1200" dirty="0" smtClean="0"/>
                    </a:p>
                    <a:p>
                      <a:pPr algn="just"/>
                      <a:r>
                        <a:rPr lang="ru-RU" sz="1200" dirty="0" smtClean="0"/>
                        <a:t>Братская </a:t>
                      </a:r>
                      <a:r>
                        <a:rPr lang="ru-RU" sz="1200" dirty="0"/>
                        <a:t>могила советских воинов, памятник погибшим землякам </a:t>
                      </a:r>
                      <a:r>
                        <a:rPr lang="ru-RU" sz="1200" dirty="0" smtClean="0"/>
                        <a:t>в </a:t>
                      </a:r>
                    </a:p>
                    <a:p>
                      <a:pPr algn="just"/>
                      <a:r>
                        <a:rPr lang="ru-RU" sz="1200" dirty="0" err="1" smtClean="0"/>
                        <a:t>аг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/>
                        <a:t>Теглевичи</a:t>
                      </a:r>
                      <a:endParaRPr lang="ru-RU" sz="1200" dirty="0"/>
                    </a:p>
                    <a:p>
                      <a:pPr algn="just"/>
                      <a:r>
                        <a:rPr lang="ru-RU" sz="1200" dirty="0"/>
                        <a:t>Могила воина-интернационалиста В. </a:t>
                      </a:r>
                      <a:r>
                        <a:rPr lang="ru-RU" sz="1200" dirty="0" smtClean="0"/>
                        <a:t>Ляха</a:t>
                      </a:r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22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ГУО «</a:t>
                      </a:r>
                      <a:r>
                        <a:rPr lang="ru-RU" sz="1200" dirty="0" err="1"/>
                        <a:t>Мижеричский</a:t>
                      </a:r>
                      <a:r>
                        <a:rPr lang="ru-RU" sz="1200" dirty="0"/>
                        <a:t> детский </a:t>
                      </a:r>
                      <a:r>
                        <a:rPr lang="ru-RU" sz="1200" dirty="0" err="1"/>
                        <a:t>сад-средняя</a:t>
                      </a:r>
                      <a:r>
                        <a:rPr lang="ru-RU" sz="1200" dirty="0"/>
                        <a:t> школа им. В. Ляха»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Памятник погибшим землякам </a:t>
                      </a:r>
                      <a:r>
                        <a:rPr lang="ru-RU" sz="1200" dirty="0" smtClean="0"/>
                        <a:t>в </a:t>
                      </a:r>
                    </a:p>
                    <a:p>
                      <a:pPr algn="just"/>
                      <a:r>
                        <a:rPr lang="ru-RU" sz="1200" dirty="0" err="1" smtClean="0"/>
                        <a:t>аг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/>
                        <a:t>Мижеричи</a:t>
                      </a:r>
                      <a:endParaRPr lang="ru-RU" sz="1200" dirty="0"/>
                    </a:p>
                    <a:p>
                      <a:pPr algn="just"/>
                      <a:r>
                        <a:rPr lang="ru-RU" sz="1200" dirty="0"/>
                        <a:t>Каменный могильник периода средневековья в д. </a:t>
                      </a:r>
                      <a:r>
                        <a:rPr lang="ru-RU" sz="1200" dirty="0" smtClean="0"/>
                        <a:t>Шейки</a:t>
                      </a:r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0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ГУО «Детский сад </a:t>
                      </a:r>
                      <a:endParaRPr lang="ru-RU" sz="1200" dirty="0" smtClean="0"/>
                    </a:p>
                    <a:p>
                      <a:pPr algn="just"/>
                      <a:r>
                        <a:rPr lang="ru-RU" sz="1200" dirty="0" smtClean="0"/>
                        <a:t>д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/>
                        <a:t>Острово</a:t>
                      </a:r>
                      <a:r>
                        <a:rPr lang="ru-RU" sz="1200" dirty="0"/>
                        <a:t>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Памятник погибшим землякам </a:t>
                      </a:r>
                      <a:r>
                        <a:rPr lang="ru-RU" sz="1200" dirty="0" smtClean="0"/>
                        <a:t>в д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 smtClean="0"/>
                        <a:t>Острово</a:t>
                      </a:r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C:\Documents and Settings\User\Рабочий стол\0_891fb_a6e5cc8b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-142900"/>
            <a:ext cx="1375724" cy="94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" name="Picture 2" descr="C:\Documents and Settings\User\Рабочий стол\ФОТО\Елка фото\73c0b6c7bd0c4e9db5474660057d8c1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2000264" cy="356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User\Рабочий стол\уууу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28"/>
            <a:ext cx="393702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E:\ветеран\ВЕТЕРАНЫ05.2014\ветеран 08.04.14\IMG_0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28604"/>
            <a:ext cx="2998851" cy="224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E:\ветеран\ветераны\Фото-00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857628"/>
            <a:ext cx="3357586" cy="2518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285852" y="2214554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Рейд «Ветеран живёт рядом»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User\Рабочий стол\0_891fb_a6e5cc8b_X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3928" y="5072074"/>
            <a:ext cx="209007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ФОТО\гимназия фото\1427134691_img_2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00042"/>
            <a:ext cx="2705104" cy="202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Рабочий стол\ФОТО\гимназия фото\1427134742_img_2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14290"/>
            <a:ext cx="3228983" cy="242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1" descr="\\Inform\рабочая\ДЛЯ сайта\Осенний балл 2014\P1110181.JPG"/>
          <p:cNvPicPr>
            <a:picLocks noChangeAspect="1" noChangeArrowheads="1"/>
          </p:cNvPicPr>
          <p:nvPr/>
        </p:nvPicPr>
        <p:blipFill>
          <a:blip r:embed="rId5" cstate="print"/>
          <a:srcRect l="9441" t="20354" r="14455"/>
          <a:stretch>
            <a:fillRect/>
          </a:stretch>
        </p:blipFill>
        <p:spPr bwMode="auto">
          <a:xfrm>
            <a:off x="0" y="3214686"/>
            <a:ext cx="3357586" cy="251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214686"/>
            <a:ext cx="360045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8e92c5d5928f7054e94961b7236b2f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85728"/>
            <a:ext cx="3214710" cy="24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42910" y="2143116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Трудовой десант «Памятники просят внимания»</a:t>
            </a:r>
            <a:endParaRPr lang="ru-RU" sz="48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</p:txBody>
      </p:sp>
      <p:pic>
        <p:nvPicPr>
          <p:cNvPr id="11" name="Picture 2" descr="C:\Documents and Settings\User\Рабочий стол\0_891fb_a6e5cc8b_X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5214950"/>
            <a:ext cx="2090072" cy="1428760"/>
          </a:xfrm>
          <a:prstGeom prst="rect">
            <a:avLst/>
          </a:prstGeom>
          <a:noFill/>
        </p:spPr>
      </p:pic>
      <p:pic>
        <p:nvPicPr>
          <p:cNvPr id="12" name="Picture 2" descr="C:\Documents and Settings\User\Рабочий стол\ФОТО\гимназия фото\1425844440_p30408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4214818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0_891fb_a6e5cc8b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928" y="5214950"/>
            <a:ext cx="2090072" cy="1428760"/>
          </a:xfrm>
          <a:prstGeom prst="rect">
            <a:avLst/>
          </a:prstGeom>
          <a:noFill/>
        </p:spPr>
      </p:pic>
      <p:pic>
        <p:nvPicPr>
          <p:cNvPr id="6" name="Picture 2" descr="E:\ветеран\акция звездочка\IMG_4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ветеран\акция звездочка\IMG_4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928934"/>
            <a:ext cx="2732504" cy="364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E:\ветеран\акция звездочка\IMG_44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071810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0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Операция </a:t>
            </a:r>
          </a:p>
          <a:p>
            <a:pPr algn="ctr"/>
            <a:r>
              <a:rPr lang="ru-RU" sz="54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«Сияйте ярче, звёзды ветерана!»</a:t>
            </a:r>
            <a:endParaRPr lang="ru-RU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</p:txBody>
      </p:sp>
      <p:pic>
        <p:nvPicPr>
          <p:cNvPr id="2" name="Picture 2" descr="Изображение 090"/>
          <p:cNvPicPr>
            <a:picLocks noChangeAspect="1" noChangeArrowheads="1"/>
          </p:cNvPicPr>
          <p:nvPr/>
        </p:nvPicPr>
        <p:blipFill>
          <a:blip r:embed="rId7" cstate="print"/>
          <a:srcRect l="17775"/>
          <a:stretch>
            <a:fillRect/>
          </a:stretch>
        </p:blipFill>
        <p:spPr bwMode="auto">
          <a:xfrm>
            <a:off x="6500826" y="3000372"/>
            <a:ext cx="2543175" cy="231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0_891fb_a6e5cc8b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928" y="5214950"/>
            <a:ext cx="2090072" cy="1428760"/>
          </a:xfrm>
          <a:prstGeom prst="rect">
            <a:avLst/>
          </a:prstGeom>
          <a:noFill/>
        </p:spPr>
      </p:pic>
      <p:pic>
        <p:nvPicPr>
          <p:cNvPr id="6" name="Picture 2" descr="\\Inform\рабочая\для НОВИК\Ветеран\IMGA0553.JPG"/>
          <p:cNvPicPr>
            <a:picLocks noChangeAspect="1" noChangeArrowheads="1"/>
          </p:cNvPicPr>
          <p:nvPr/>
        </p:nvPicPr>
        <p:blipFill>
          <a:blip r:embed="rId4" cstate="print"/>
          <a:srcRect l="33846"/>
          <a:stretch>
            <a:fillRect/>
          </a:stretch>
        </p:blipFill>
        <p:spPr bwMode="auto">
          <a:xfrm>
            <a:off x="357158" y="142852"/>
            <a:ext cx="2643207" cy="227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ветеран\ветераны\Фото-0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500570"/>
            <a:ext cx="3000396" cy="225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:\Пионерский объектив\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2643182"/>
            <a:ext cx="180976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Documents and Settings\User\Рабочий стол\ФОТО\фото голынка\9b2aefda5fde929ff5a2cfb7ec89958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14290"/>
            <a:ext cx="305311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" descr="E:\Новая папка\IMG_4534.JPG"/>
          <p:cNvPicPr>
            <a:picLocks noChangeAspect="1" noChangeArrowheads="1"/>
          </p:cNvPicPr>
          <p:nvPr/>
        </p:nvPicPr>
        <p:blipFill>
          <a:blip r:embed="rId8" cstate="print"/>
          <a:srcRect l="14791" t="1643" r="6326"/>
          <a:stretch>
            <a:fillRect/>
          </a:stretch>
        </p:blipFill>
        <p:spPr bwMode="auto">
          <a:xfrm>
            <a:off x="4000496" y="1928802"/>
            <a:ext cx="2500330" cy="2338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E:\ветеран\Ветеран Жук\hEiQBrEkzj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142852"/>
            <a:ext cx="25717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E:\ветеран\ВЕТЕРАНЫ05.2014\08.05.2014\IMG_20140508_10435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2500306"/>
            <a:ext cx="20895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785786" y="3071810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           Акция </a:t>
            </a:r>
          </a:p>
          <a:p>
            <a:pPr algn="ctr"/>
            <a:r>
              <a:rPr lang="ru-RU" sz="48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«Спасибо за Победу!»</a:t>
            </a:r>
            <a:endParaRPr lang="ru-RU" sz="48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</p:txBody>
      </p:sp>
      <p:pic>
        <p:nvPicPr>
          <p:cNvPr id="19" name="Picture 6" descr="C:\Documents and Settings\User\Рабочий стол\ФОТО\фото голынка\91bc96f429b69a2b94bae62dfd31cf3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714884"/>
            <a:ext cx="265521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2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3952884" cy="2632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Изображение 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997456"/>
            <a:ext cx="3813185" cy="286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User\Рабочий стол\ФОТО\СШ № 2 фото\815e65b92066cec5102f23a8d7ef81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14290"/>
            <a:ext cx="2357449" cy="358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d:\Мои документы\ЗАГРУЗКИ\IMG_0458.JPG"/>
          <p:cNvPicPr>
            <a:picLocks noChangeAspect="1" noChangeArrowheads="1"/>
          </p:cNvPicPr>
          <p:nvPr/>
        </p:nvPicPr>
        <p:blipFill>
          <a:blip r:embed="rId6" cstate="print"/>
          <a:srcRect b="17456"/>
          <a:stretch>
            <a:fillRect/>
          </a:stretch>
        </p:blipFill>
        <p:spPr bwMode="auto">
          <a:xfrm>
            <a:off x="142844" y="4500570"/>
            <a:ext cx="3500462" cy="216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User\Рабочий стол\20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142852"/>
            <a:ext cx="4154220" cy="2767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User\Рабочий стол\0_891fb_a6e5cc8b_X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5286388"/>
            <a:ext cx="2090072" cy="14287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14546" y="500042"/>
            <a:ext cx="5214974" cy="4143404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             Акция</a:t>
            </a:r>
          </a:p>
          <a:p>
            <a:r>
              <a:rPr lang="ru-RU" sz="48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«И помнят </a:t>
            </a:r>
          </a:p>
          <a:p>
            <a:pPr algn="ctr"/>
            <a:r>
              <a:rPr lang="ru-RU" sz="48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        внуки </a:t>
            </a:r>
          </a:p>
          <a:p>
            <a:pPr algn="ctr"/>
            <a:r>
              <a:rPr lang="ru-RU" sz="48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       доблесть </a:t>
            </a:r>
          </a:p>
          <a:p>
            <a:pPr algn="ctr"/>
            <a:r>
              <a:rPr lang="ru-RU" sz="48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                 дедов»</a:t>
            </a:r>
            <a:endParaRPr lang="ru-RU" sz="48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0_891fb_a6e5cc8b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857628"/>
            <a:ext cx="4143404" cy="28324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357166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	</a:t>
            </a:r>
            <a:r>
              <a:rPr lang="ru-RU" sz="3200" i="1" dirty="0" smtClean="0">
                <a:latin typeface="Mistral" pitchFamily="66" charset="0"/>
              </a:rPr>
              <a:t>Белорусы заплатили за Победу самую высокую цену. Каждый   </a:t>
            </a:r>
            <a:r>
              <a:rPr lang="ru-RU" sz="3200" i="1" dirty="0" smtClean="0">
                <a:latin typeface="Mistral" pitchFamily="66" charset="0"/>
              </a:rPr>
              <a:t>третий </a:t>
            </a:r>
            <a:r>
              <a:rPr lang="ru-RU" sz="3200" i="1" dirty="0" smtClean="0">
                <a:latin typeface="Mistral" pitchFamily="66" charset="0"/>
              </a:rPr>
              <a:t>погибший — житель Беларуси. Сотни тысяч узников </a:t>
            </a:r>
            <a:r>
              <a:rPr lang="ru-RU" sz="3200" i="1" dirty="0" smtClean="0">
                <a:latin typeface="Mistral" pitchFamily="66" charset="0"/>
              </a:rPr>
              <a:t>концлагерей</a:t>
            </a:r>
            <a:r>
              <a:rPr lang="ru-RU" sz="3200" i="1" dirty="0" smtClean="0">
                <a:latin typeface="Mistral" pitchFamily="66" charset="0"/>
              </a:rPr>
              <a:t>, тысячи разрушенных городов и сожженных деревень — такова страшная цена свободы. </a:t>
            </a:r>
          </a:p>
          <a:p>
            <a:pPr algn="just"/>
            <a:r>
              <a:rPr lang="ru-RU" sz="3200" dirty="0" smtClean="0">
                <a:latin typeface="Mistral" pitchFamily="66" charset="0"/>
              </a:rPr>
              <a:t>	Но никакими репрессиями оккупанты не могли сломить волю белорусского народа к освобождению. </a:t>
            </a:r>
          </a:p>
          <a:p>
            <a:pPr algn="just"/>
            <a:r>
              <a:rPr lang="ru-RU" sz="3200" dirty="0" smtClean="0">
                <a:latin typeface="Mistral" pitchFamily="66" charset="0"/>
              </a:rPr>
              <a:t>	Подвиг белорусского народа навсегда останется в памяти.</a:t>
            </a:r>
            <a:endParaRPr lang="ru-RU" sz="32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701</Words>
  <Application>Microsoft Office PowerPoint</Application>
  <PresentationFormat>Экран (4:3)</PresentationFormat>
  <Paragraphs>142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76</cp:revision>
  <dcterms:modified xsi:type="dcterms:W3CDTF">2015-04-24T06:39:36Z</dcterms:modified>
</cp:coreProperties>
</file>