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4" r:id="rId4"/>
    <p:sldId id="265" r:id="rId5"/>
    <p:sldId id="266" r:id="rId6"/>
    <p:sldId id="267" r:id="rId7"/>
    <p:sldId id="268" r:id="rId8"/>
    <p:sldId id="270" r:id="rId9"/>
    <p:sldId id="269" r:id="rId10"/>
    <p:sldId id="277" r:id="rId11"/>
    <p:sldId id="278" r:id="rId12"/>
    <p:sldId id="271" r:id="rId13"/>
    <p:sldId id="272" r:id="rId14"/>
    <p:sldId id="273" r:id="rId15"/>
    <p:sldId id="274" r:id="rId16"/>
    <p:sldId id="275" r:id="rId17"/>
    <p:sldId id="279" r:id="rId18"/>
    <p:sldId id="280" r:id="rId19"/>
    <p:sldId id="281" r:id="rId20"/>
    <p:sldId id="282" r:id="rId21"/>
    <p:sldId id="283" r:id="rId22"/>
    <p:sldId id="26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BE15-880C-441B-AEC3-0F1A49E3851F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B59-F237-469D-8712-9A47F9EB7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BE15-880C-441B-AEC3-0F1A49E3851F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B59-F237-469D-8712-9A47F9EB7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BE15-880C-441B-AEC3-0F1A49E3851F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B59-F237-469D-8712-9A47F9EB7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BE15-880C-441B-AEC3-0F1A49E3851F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B59-F237-469D-8712-9A47F9EB7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BE15-880C-441B-AEC3-0F1A49E3851F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B59-F237-469D-8712-9A47F9EB7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BE15-880C-441B-AEC3-0F1A49E3851F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B59-F237-469D-8712-9A47F9EB7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BE15-880C-441B-AEC3-0F1A49E3851F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B59-F237-469D-8712-9A47F9EB7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BE15-880C-441B-AEC3-0F1A49E3851F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B59-F237-469D-8712-9A47F9EB7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BE15-880C-441B-AEC3-0F1A49E3851F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B59-F237-469D-8712-9A47F9EB7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BE15-880C-441B-AEC3-0F1A49E3851F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B59-F237-469D-8712-9A47F9EB7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BE15-880C-441B-AEC3-0F1A49E3851F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DB59-F237-469D-8712-9A47F9EB7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7BE15-880C-441B-AEC3-0F1A49E3851F}" type="datetimeFigureOut">
              <a:rPr lang="ru-RU" smtClean="0"/>
              <a:pPr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9DB59-F237-469D-8712-9A47F9EB7D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176" y="1"/>
            <a:ext cx="916517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3568" y="980728"/>
            <a:ext cx="792088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Sylfaen" pitchFamily="18" charset="0"/>
              </a:rPr>
              <a:t>Падагульненне </a:t>
            </a:r>
            <a:r>
              <a:rPr lang="be-BY" sz="4000" b="1" dirty="0" smtClean="0">
                <a:solidFill>
                  <a:srgbClr val="FF0000"/>
                </a:solidFill>
                <a:latin typeface="Sylfaen" pitchFamily="18" charset="0"/>
              </a:rPr>
              <a:t>і сістэматызацыя вывучанага па тэме </a:t>
            </a:r>
          </a:p>
          <a:p>
            <a:pPr algn="ctr"/>
            <a:r>
              <a:rPr lang="be-BY" sz="5400" b="1" dirty="0" smtClean="0">
                <a:solidFill>
                  <a:srgbClr val="7030A0"/>
                </a:solidFill>
                <a:latin typeface="Sylfaen" pitchFamily="18" charset="0"/>
              </a:rPr>
              <a:t>“Прыслоўе”</a:t>
            </a:r>
          </a:p>
          <a:p>
            <a:pPr algn="ctr"/>
            <a:endParaRPr lang="be-BY" sz="4000" b="1" dirty="0">
              <a:solidFill>
                <a:srgbClr val="7030A0"/>
              </a:solidFill>
              <a:latin typeface="Sylfaen" pitchFamily="18" charset="0"/>
            </a:endParaRPr>
          </a:p>
          <a:p>
            <a:pPr algn="ctr"/>
            <a:r>
              <a:rPr lang="be-BY" sz="4000" b="1" dirty="0" smtClean="0">
                <a:latin typeface="Sylfaen" pitchFamily="18" charset="0"/>
              </a:rPr>
              <a:t>Урок беларускай мовы </a:t>
            </a:r>
          </a:p>
          <a:p>
            <a:pPr algn="ctr"/>
            <a:r>
              <a:rPr lang="be-BY" sz="4000" b="1" dirty="0" smtClean="0">
                <a:latin typeface="Sylfaen" pitchFamily="18" charset="0"/>
              </a:rPr>
              <a:t>ў 7 класе</a:t>
            </a:r>
            <a:endParaRPr lang="ru-RU" sz="4000" b="1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55576" y="692696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200" b="1" dirty="0" smtClean="0">
                <a:latin typeface="Sylfaen" pitchFamily="18" charset="0"/>
              </a:rPr>
              <a:t>Правапіс прыслоўяў</a:t>
            </a:r>
          </a:p>
          <a:p>
            <a:pPr algn="just"/>
            <a:endParaRPr lang="be-BY" sz="3200" b="1" dirty="0" smtClean="0">
              <a:latin typeface="Sylfaen" pitchFamily="18" charset="0"/>
            </a:endParaRPr>
          </a:p>
          <a:p>
            <a:pPr algn="just"/>
            <a:r>
              <a:rPr lang="be-BY" sz="2800" dirty="0" smtClean="0">
                <a:latin typeface="Sylfaen" pitchFamily="18" charset="0"/>
              </a:rPr>
              <a:t>	(Ледзь)ледзь, (па)нямецку, (па)першае, (абы)як, (без)разбору, (на)памяць, (усё)роўна, (у)ахвоту, (на)што, (у)ночы, (до)сыць, (да)дому, (да)бяла, (у)двух.</a:t>
            </a:r>
          </a:p>
          <a:p>
            <a:pPr algn="just"/>
            <a:r>
              <a:rPr lang="be-BY" sz="2800" dirty="0" smtClean="0">
                <a:latin typeface="Sylfaen" pitchFamily="18" charset="0"/>
              </a:rPr>
              <a:t>	Гудуць (не)сціхана на торфе турбіны.</a:t>
            </a:r>
          </a:p>
          <a:p>
            <a:pPr algn="just"/>
            <a:r>
              <a:rPr lang="be-BY" sz="2800" dirty="0" smtClean="0">
                <a:latin typeface="Sylfaen" pitchFamily="18" charset="0"/>
              </a:rPr>
              <a:t>	У хаце было (не)светла, але і (не)цёмна.</a:t>
            </a:r>
          </a:p>
          <a:p>
            <a:pPr algn="just"/>
            <a:r>
              <a:rPr lang="be-BY" sz="2800" dirty="0" smtClean="0">
                <a:latin typeface="Sylfaen" pitchFamily="18" charset="0"/>
              </a:rPr>
              <a:t>	У дружбе і (не)крыўдна, і (не)цесна.</a:t>
            </a:r>
          </a:p>
          <a:p>
            <a:pPr algn="just"/>
            <a:endParaRPr lang="ru-RU" sz="2800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0"/>
            <a:ext cx="1258888" cy="68580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1258888" y="0"/>
            <a:ext cx="1225550" cy="685800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2484438" y="0"/>
            <a:ext cx="1439862" cy="68580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3851275" y="0"/>
            <a:ext cx="1296988" cy="685800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5148263" y="0"/>
            <a:ext cx="1368425" cy="68580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6516688" y="0"/>
            <a:ext cx="1295400" cy="685800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7775575" y="0"/>
            <a:ext cx="1368425" cy="68580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074" name="Picture 2" descr="Картинка 31 из 978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611188" y="549275"/>
            <a:ext cx="1101725" cy="1101725"/>
          </a:xfrm>
          <a:prstGeom prst="rect">
            <a:avLst/>
          </a:prstGeom>
          <a:noFill/>
        </p:spPr>
      </p:pic>
      <p:pic>
        <p:nvPicPr>
          <p:cNvPr id="3075" name="Picture 3" descr="Картинка 31 из 978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7451725" y="404813"/>
            <a:ext cx="1101725" cy="1101725"/>
          </a:xfrm>
          <a:prstGeom prst="rect">
            <a:avLst/>
          </a:prstGeom>
          <a:noFill/>
        </p:spPr>
      </p:pic>
      <p:pic>
        <p:nvPicPr>
          <p:cNvPr id="3076" name="Picture 4" descr="Картинка 31 из 978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4067175" y="2781300"/>
            <a:ext cx="1101725" cy="1101725"/>
          </a:xfrm>
          <a:prstGeom prst="rect">
            <a:avLst/>
          </a:prstGeom>
          <a:noFill/>
        </p:spPr>
      </p:pic>
      <p:pic>
        <p:nvPicPr>
          <p:cNvPr id="3077" name="Picture 5" descr="Картинка 31 из 978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611188" y="5300663"/>
            <a:ext cx="1101725" cy="1101725"/>
          </a:xfrm>
          <a:prstGeom prst="rect">
            <a:avLst/>
          </a:prstGeom>
          <a:noFill/>
        </p:spPr>
      </p:pic>
      <p:pic>
        <p:nvPicPr>
          <p:cNvPr id="3078" name="Picture 6" descr="Картинка 31 из 978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7524750" y="5300663"/>
            <a:ext cx="1101725" cy="1101725"/>
          </a:xfrm>
          <a:prstGeom prst="rect">
            <a:avLst/>
          </a:prstGeom>
          <a:noFill/>
        </p:spPr>
      </p:pic>
      <p:pic>
        <p:nvPicPr>
          <p:cNvPr id="3079" name="Picture 7" descr="Картинка 31 из 978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4067175" y="404813"/>
            <a:ext cx="1101725" cy="1101725"/>
          </a:xfrm>
          <a:prstGeom prst="rect">
            <a:avLst/>
          </a:prstGeom>
          <a:noFill/>
        </p:spPr>
      </p:pic>
      <p:pic>
        <p:nvPicPr>
          <p:cNvPr id="3080" name="Picture 8" descr="Картинка 31 из 978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4140200" y="5300663"/>
            <a:ext cx="1101725" cy="1101725"/>
          </a:xfrm>
          <a:prstGeom prst="rect">
            <a:avLst/>
          </a:prstGeom>
          <a:noFill/>
        </p:spPr>
      </p:pic>
      <p:pic>
        <p:nvPicPr>
          <p:cNvPr id="3081" name="Picture 9" descr="Картинка 31 из 978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6372225" y="2781300"/>
            <a:ext cx="1101725" cy="1101725"/>
          </a:xfrm>
          <a:prstGeom prst="rect">
            <a:avLst/>
          </a:prstGeom>
          <a:noFill/>
        </p:spPr>
      </p:pic>
      <p:pic>
        <p:nvPicPr>
          <p:cNvPr id="3082" name="Picture 10" descr="Картинка 31 из 978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/>
          </a:blip>
          <a:srcRect/>
          <a:stretch>
            <a:fillRect/>
          </a:stretch>
        </p:blipFill>
        <p:spPr bwMode="auto">
          <a:xfrm>
            <a:off x="1547813" y="2708275"/>
            <a:ext cx="1101725" cy="1101725"/>
          </a:xfrm>
          <a:prstGeom prst="rect">
            <a:avLst/>
          </a:prstGeom>
          <a:noFill/>
        </p:spPr>
      </p:pic>
      <p:pic>
        <p:nvPicPr>
          <p:cNvPr id="3099" name="Picture 27">
            <a:hlinkClick r:id="" action="ppaction://media"/>
          </p:cNvPr>
          <p:cNvPicPr>
            <a:picLocks noRot="1" noChangeAspect="1" noChangeArrowheads="1"/>
          </p:cNvPicPr>
          <p:nvPr>
            <a:wavAudioFile r:embed="rId1" name="Футбол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0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35" presetClass="entr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10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3000"/>
                            </p:stCondLst>
                            <p:childTnLst>
                              <p:par>
                                <p:cTn id="43" presetID="10" presetClass="exit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0"/>
                            </p:stCondLst>
                            <p:childTnLst>
                              <p:par>
                                <p:cTn id="47" presetID="10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000"/>
                            </p:stCondLst>
                            <p:childTnLst>
                              <p:par>
                                <p:cTn id="51" presetID="10" presetClass="exit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9000"/>
                            </p:stCondLst>
                            <p:childTnLst>
                              <p:par>
                                <p:cTn id="55" presetID="10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1000"/>
                            </p:stCondLst>
                            <p:childTnLst>
                              <p:par>
                                <p:cTn id="59" presetID="10" presetClass="exit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3000"/>
                            </p:stCondLst>
                            <p:childTnLst>
                              <p:par>
                                <p:cTn id="63" presetID="10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0"/>
                            </p:stCondLst>
                            <p:childTnLst>
                              <p:par>
                                <p:cTn id="67" presetID="10" presetClass="exit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000"/>
                            </p:stCondLst>
                            <p:childTnLst>
                              <p:par>
                                <p:cTn id="71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8000"/>
                            </p:stCondLst>
                            <p:childTnLst>
                              <p:par>
                                <p:cTn id="7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1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9000"/>
                            </p:stCondLst>
                            <p:childTnLst>
                              <p:par>
                                <p:cTn id="81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0"/>
                            </p:stCondLst>
                            <p:childTnLst>
                              <p:par>
                                <p:cTn id="8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10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1000"/>
                            </p:stCondLst>
                            <p:childTnLst>
                              <p:par>
                                <p:cTn id="91" presetID="3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712 -0.00208 L 0.01823 -0.34282 L 0.2941 -0.00208 L 0.01823 0.33935 L -0.25712 -0.00208 Z " pathEditMode="relative" rAng="0" ptsTypes="FFFFF">
                                      <p:cBhvr>
                                        <p:cTn id="92" dur="3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9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99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55576" y="764704"/>
            <a:ext cx="78488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200" b="1" dirty="0" smtClean="0">
                <a:latin typeface="Sylfaen" pitchFamily="18" charset="0"/>
              </a:rPr>
              <a:t>Сэнсава-граматычная роля ў маўленні</a:t>
            </a:r>
          </a:p>
          <a:p>
            <a:pPr algn="ctr"/>
            <a:endParaRPr lang="be-BY" sz="3200" b="1" dirty="0" smtClean="0">
              <a:latin typeface="Sylfaen" pitchFamily="18" charset="0"/>
            </a:endParaRPr>
          </a:p>
          <a:p>
            <a:pPr algn="ctr"/>
            <a:endParaRPr lang="be-BY" sz="3200" b="1" dirty="0" smtClean="0">
              <a:latin typeface="Sylfaen" pitchFamily="18" charset="0"/>
            </a:endParaRPr>
          </a:p>
          <a:p>
            <a:pPr algn="ctr"/>
            <a:endParaRPr lang="be-BY" sz="3200" b="1" dirty="0" smtClean="0">
              <a:latin typeface="Sylfaen" pitchFamily="18" charset="0"/>
            </a:endParaRPr>
          </a:p>
          <a:p>
            <a:pPr algn="ctr"/>
            <a:endParaRPr lang="be-BY" sz="3200" b="1" dirty="0" smtClean="0">
              <a:latin typeface="Sylfaen" pitchFamily="18" charset="0"/>
            </a:endParaRPr>
          </a:p>
          <a:p>
            <a:pPr algn="ctr"/>
            <a:endParaRPr lang="be-BY" sz="3200" b="1" dirty="0" smtClean="0">
              <a:latin typeface="Sylfaen" pitchFamily="18" charset="0"/>
            </a:endParaRPr>
          </a:p>
          <a:p>
            <a:pPr algn="just"/>
            <a:endParaRPr lang="ru-RU" sz="2800" dirty="0">
              <a:latin typeface="Sylfae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55576" y="1700807"/>
          <a:ext cx="7704856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1104123">
                <a:tc>
                  <a:txBody>
                    <a:bodyPr/>
                    <a:lstStyle/>
                    <a:p>
                      <a:endParaRPr lang="be-BY" sz="28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be-BY" sz="28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Апавяданне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e-BY" sz="2400" b="0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Аднойчы, раз-пораз, нечакана, даўным даўно, раптам, затым, неўзабаве, спачатку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104123">
                <a:tc>
                  <a:txBody>
                    <a:bodyPr/>
                    <a:lstStyle/>
                    <a:p>
                      <a:pPr algn="ctr"/>
                      <a:r>
                        <a:rPr lang="be-BY" sz="2800" dirty="0" smtClean="0"/>
                        <a:t> </a:t>
                      </a:r>
                    </a:p>
                    <a:p>
                      <a:pPr algn="ctr"/>
                      <a:r>
                        <a:rPr lang="be-BY" sz="2800" b="1" dirty="0" smtClean="0">
                          <a:latin typeface="Sylfaen" pitchFamily="18" charset="0"/>
                        </a:rPr>
                        <a:t>Апісанне</a:t>
                      </a:r>
                      <a:endParaRPr lang="ru-RU" sz="2800" b="1" dirty="0">
                        <a:latin typeface="Sylfae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e-BY" sz="2400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Справа, злева, сям-там, надзвычай прыгожа, недалёка, здаля, побач, убаку, зверху</a:t>
                      </a:r>
                      <a:endParaRPr lang="ru-RU" sz="2400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104123">
                <a:tc>
                  <a:txBody>
                    <a:bodyPr/>
                    <a:lstStyle/>
                    <a:p>
                      <a:endParaRPr lang="be-BY" sz="28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be-BY" sz="2800" b="1" dirty="0" smtClean="0">
                          <a:latin typeface="Sylfaen" pitchFamily="18" charset="0"/>
                        </a:rPr>
                        <a:t>Разважанне</a:t>
                      </a:r>
                      <a:endParaRPr lang="ru-RU" sz="2800" b="1" dirty="0">
                        <a:latin typeface="Sylfae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e-BY" sz="2400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Напрыклад, па-першае, бясспрэчна, безумоўна, увогуле, на жаль, несумненна</a:t>
                      </a:r>
                      <a:endParaRPr lang="ru-RU" sz="2400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27584" y="476672"/>
            <a:ext cx="7344816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200" b="1" dirty="0" smtClean="0">
                <a:solidFill>
                  <a:srgbClr val="C00000"/>
                </a:solidFill>
                <a:latin typeface="Sylfaen" pitchFamily="18" charset="0"/>
              </a:rPr>
              <a:t>ЗАГАДКІ</a:t>
            </a:r>
          </a:p>
          <a:p>
            <a:pPr marL="514350" indent="-514350" algn="just">
              <a:buAutoNum type="arabicPeriod"/>
            </a:pPr>
            <a:r>
              <a:rPr lang="be-BY" sz="2800" b="1" dirty="0" smtClean="0">
                <a:latin typeface="Sylfaen" pitchFamily="18" charset="0"/>
              </a:rPr>
              <a:t>Што зімою камлём </a:t>
            </a:r>
            <a:r>
              <a:rPr lang="be-BY" sz="2800" b="1" u="sng" dirty="0" smtClean="0">
                <a:latin typeface="Sylfaen" pitchFamily="18" charset="0"/>
              </a:rPr>
              <a:t>угору </a:t>
            </a:r>
            <a:r>
              <a:rPr lang="be-BY" sz="2800" b="1" dirty="0" smtClean="0">
                <a:latin typeface="Sylfaen" pitchFamily="18" charset="0"/>
              </a:rPr>
              <a:t>расце?</a:t>
            </a:r>
          </a:p>
          <a:p>
            <a:pPr marL="514350" indent="-514350" algn="just"/>
            <a:r>
              <a:rPr lang="be-BY" sz="2800" i="1" dirty="0" smtClean="0">
                <a:latin typeface="Sylfaen" pitchFamily="18" charset="0"/>
              </a:rPr>
              <a:t>	Прыслоўе  </a:t>
            </a:r>
            <a:r>
              <a:rPr lang="be-BY" sz="2800" i="1" u="sng" dirty="0" smtClean="0">
                <a:latin typeface="Sylfaen" pitchFamily="18" charset="0"/>
              </a:rPr>
              <a:t>ўгору </a:t>
            </a:r>
            <a:r>
              <a:rPr lang="be-BY" sz="2800" i="1" dirty="0" smtClean="0">
                <a:latin typeface="Sylfaen" pitchFamily="18" charset="0"/>
              </a:rPr>
              <a:t>разбярыце  па саставе.</a:t>
            </a:r>
          </a:p>
          <a:p>
            <a:pPr marL="514350" indent="-514350" algn="just">
              <a:buAutoNum type="arabicPeriod" startAt="2"/>
            </a:pPr>
            <a:r>
              <a:rPr lang="be-BY" sz="2800" b="1" u="sng" dirty="0" smtClean="0">
                <a:latin typeface="Sylfaen" pitchFamily="18" charset="0"/>
              </a:rPr>
              <a:t>Двойчы</a:t>
            </a:r>
            <a:r>
              <a:rPr lang="be-BY" sz="2800" b="1" dirty="0" smtClean="0">
                <a:latin typeface="Sylfaen" pitchFamily="18" charset="0"/>
              </a:rPr>
              <a:t> нараджаецца, адзін раз памірае.</a:t>
            </a:r>
          </a:p>
          <a:p>
            <a:pPr marL="514350" indent="-514350" algn="just"/>
            <a:r>
              <a:rPr lang="be-BY" sz="2800" i="1" dirty="0" smtClean="0">
                <a:latin typeface="Sylfaen" pitchFamily="18" charset="0"/>
              </a:rPr>
              <a:t>	Ад якой часціны мовы ўтварылася прыслоўе?</a:t>
            </a:r>
          </a:p>
          <a:p>
            <a:pPr marL="514350" indent="-514350" algn="just"/>
            <a:r>
              <a:rPr lang="be-BY" sz="2800" b="1" dirty="0" smtClean="0">
                <a:latin typeface="Sylfaen" pitchFamily="18" charset="0"/>
              </a:rPr>
              <a:t>3. Чым я больш вярчуся, тым я больш таўсцею.</a:t>
            </a:r>
          </a:p>
          <a:p>
            <a:pPr marL="514350" indent="-514350" algn="just"/>
            <a:r>
              <a:rPr lang="be-BY" sz="2800" i="1" dirty="0" smtClean="0">
                <a:latin typeface="Sylfaen" pitchFamily="18" charset="0"/>
              </a:rPr>
              <a:t>	Якая ступень параўнання прыслоўя? Якая форма?</a:t>
            </a:r>
          </a:p>
          <a:p>
            <a:pPr marL="514350" indent="-514350" algn="just"/>
            <a:r>
              <a:rPr lang="be-BY" sz="2800" b="1" dirty="0" smtClean="0">
                <a:latin typeface="Sylfaen" pitchFamily="18" charset="0"/>
              </a:rPr>
              <a:t>4. Зранку ходзіць на чатырох нагах, удзень – на дзвюх, а ўвечары – на трох.</a:t>
            </a:r>
          </a:p>
          <a:p>
            <a:pPr marL="514350" indent="-514350" algn="just"/>
            <a:r>
              <a:rPr lang="be-BY" sz="2800" i="1" dirty="0" smtClean="0">
                <a:latin typeface="Sylfaen" pitchFamily="18" charset="0"/>
              </a:rPr>
              <a:t>	Якім спосабам  утвораны прыслоўі?</a:t>
            </a:r>
          </a:p>
          <a:p>
            <a:pPr marL="514350" indent="-514350" algn="just"/>
            <a:endParaRPr lang="be-BY" sz="2800" b="1" i="1" dirty="0" smtClean="0">
              <a:latin typeface="Sylfaen" pitchFamily="18" charset="0"/>
            </a:endParaRPr>
          </a:p>
          <a:p>
            <a:pPr marL="514350" indent="-514350" algn="just"/>
            <a:endParaRPr lang="be-BY" sz="2800" i="1" dirty="0" smtClean="0">
              <a:latin typeface="Sylfaen" pitchFamily="18" charset="0"/>
            </a:endParaRPr>
          </a:p>
          <a:p>
            <a:pPr marL="514350" indent="-514350" algn="just">
              <a:buAutoNum type="arabicPeriod"/>
            </a:pPr>
            <a:endParaRPr lang="ru-RU" sz="2800" b="1" dirty="0" smtClean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27584" y="1196752"/>
            <a:ext cx="73448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be-BY" sz="2800" b="1" dirty="0" smtClean="0">
                <a:latin typeface="Sylfaen" pitchFamily="18" charset="0"/>
              </a:rPr>
              <a:t>5. Спераду шыльцы, ззаду вільцы, наверсе чорнае сукно, падыспадам белае палатно.</a:t>
            </a:r>
          </a:p>
          <a:p>
            <a:pPr marL="514350" indent="-514350" algn="just"/>
            <a:r>
              <a:rPr lang="be-BY" sz="2800" i="1" dirty="0" smtClean="0">
                <a:latin typeface="Sylfaen" pitchFamily="18" charset="0"/>
              </a:rPr>
              <a:t>	Як можна назваць пары прыслоўяў?</a:t>
            </a:r>
          </a:p>
          <a:p>
            <a:pPr marL="514350" indent="-514350" algn="just"/>
            <a:r>
              <a:rPr lang="be-BY" sz="2800" b="1" dirty="0" smtClean="0">
                <a:latin typeface="Sylfaen" pitchFamily="18" charset="0"/>
              </a:rPr>
              <a:t>6. Вечарам нараджаецца, ноч жыве, а раніцай памірае.</a:t>
            </a:r>
          </a:p>
          <a:p>
            <a:pPr marL="514350" indent="-514350" algn="just"/>
            <a:r>
              <a:rPr lang="be-BY" sz="2800" i="1" dirty="0" smtClean="0">
                <a:latin typeface="Sylfaen" pitchFamily="18" charset="0"/>
              </a:rPr>
              <a:t>	Да прыслоўяў падбярыце аднакаранёвыя прыслоўі.</a:t>
            </a:r>
            <a:endParaRPr lang="ru-RU" sz="2800" i="1" dirty="0" smtClean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75656" y="764704"/>
            <a:ext cx="61206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200" b="1" dirty="0" smtClean="0">
                <a:solidFill>
                  <a:srgbClr val="C00000"/>
                </a:solidFill>
                <a:latin typeface="Sylfaen" pitchFamily="18" charset="0"/>
              </a:rPr>
              <a:t>Утварыце прыслоўе</a:t>
            </a:r>
          </a:p>
          <a:p>
            <a:pPr algn="just"/>
            <a:endParaRPr lang="be-BY" sz="3200" b="1" dirty="0" smtClean="0">
              <a:latin typeface="Sylfaen" pitchFamily="18" charset="0"/>
            </a:endParaRPr>
          </a:p>
          <a:p>
            <a:pPr algn="just"/>
            <a:r>
              <a:rPr lang="be-BY" sz="3200" i="1" dirty="0" smtClean="0">
                <a:solidFill>
                  <a:srgbClr val="002060"/>
                </a:solidFill>
                <a:latin typeface="Sylfaen" pitchFamily="18" charset="0"/>
              </a:rPr>
              <a:t>▪ Свістаць, як салавей.</a:t>
            </a:r>
          </a:p>
          <a:p>
            <a:pPr algn="just"/>
            <a:r>
              <a:rPr lang="be-BY" sz="3200" i="1" dirty="0" smtClean="0">
                <a:solidFill>
                  <a:srgbClr val="002060"/>
                </a:solidFill>
                <a:latin typeface="Sylfaen" pitchFamily="18" charset="0"/>
              </a:rPr>
              <a:t>▪ Смяяцца, як дзіця.</a:t>
            </a:r>
          </a:p>
          <a:p>
            <a:pPr algn="just"/>
            <a:r>
              <a:rPr lang="be-BY" sz="3200" i="1" dirty="0" smtClean="0">
                <a:solidFill>
                  <a:srgbClr val="002060"/>
                </a:solidFill>
                <a:latin typeface="Sylfaen" pitchFamily="18" charset="0"/>
              </a:rPr>
              <a:t>▪ Змагацца, як герой.</a:t>
            </a:r>
          </a:p>
          <a:p>
            <a:pPr algn="just"/>
            <a:r>
              <a:rPr lang="be-BY" sz="3200" i="1" dirty="0" smtClean="0">
                <a:solidFill>
                  <a:srgbClr val="002060"/>
                </a:solidFill>
                <a:latin typeface="Sylfaen" pitchFamily="18" charset="0"/>
              </a:rPr>
              <a:t>▪ Клапаціцца, як бацька.</a:t>
            </a:r>
          </a:p>
          <a:p>
            <a:pPr algn="just"/>
            <a:r>
              <a:rPr lang="be-BY" sz="3200" i="1" dirty="0" smtClean="0">
                <a:solidFill>
                  <a:srgbClr val="002060"/>
                </a:solidFill>
                <a:latin typeface="Sylfaen" pitchFamily="18" charset="0"/>
              </a:rPr>
              <a:t>▪ Выць, як воўк.</a:t>
            </a:r>
          </a:p>
          <a:p>
            <a:pPr algn="just"/>
            <a:r>
              <a:rPr lang="be-BY" sz="3200" i="1" dirty="0" smtClean="0">
                <a:solidFill>
                  <a:srgbClr val="002060"/>
                </a:solidFill>
                <a:latin typeface="Sylfaen" pitchFamily="18" charset="0"/>
              </a:rPr>
              <a:t>▪ Хай будзе, як вы сказалі.</a:t>
            </a:r>
          </a:p>
          <a:p>
            <a:pPr algn="just"/>
            <a:r>
              <a:rPr lang="be-BY" sz="3200" i="1" dirty="0" smtClean="0">
                <a:solidFill>
                  <a:srgbClr val="002060"/>
                </a:solidFill>
                <a:latin typeface="Sylfaen" pitchFamily="18" charset="0"/>
              </a:rPr>
              <a:t>▪ Гаварыць на беларускай мове.</a:t>
            </a:r>
          </a:p>
          <a:p>
            <a:pPr algn="just"/>
            <a:r>
              <a:rPr lang="be-BY" sz="3200" i="1" dirty="0" smtClean="0">
                <a:solidFill>
                  <a:srgbClr val="002060"/>
                </a:solidFill>
                <a:latin typeface="Sylfaen" pitchFamily="18" charset="0"/>
              </a:rPr>
              <a:t>▪ Прыбрацца, як у свята.</a:t>
            </a:r>
          </a:p>
          <a:p>
            <a:pPr algn="just"/>
            <a:endParaRPr lang="ru-RU" sz="3200" i="1" dirty="0">
              <a:solidFill>
                <a:srgbClr val="002060"/>
              </a:solidFill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7544" y="692696"/>
            <a:ext cx="820891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200" b="1" dirty="0" smtClean="0">
                <a:solidFill>
                  <a:srgbClr val="7030A0"/>
                </a:solidFill>
                <a:latin typeface="Sylfaen" pitchFamily="18" charset="0"/>
              </a:rPr>
              <a:t>Прыказкі</a:t>
            </a:r>
          </a:p>
          <a:p>
            <a:pPr marL="514350" indent="-514350" algn="ctr"/>
            <a:endParaRPr lang="be-BY" sz="2800" b="1" u="sng" dirty="0" smtClean="0">
              <a:latin typeface="Sylfaen" pitchFamily="18" charset="0"/>
            </a:endParaRPr>
          </a:p>
          <a:p>
            <a:pPr marL="514350" indent="-514350" algn="ctr"/>
            <a:r>
              <a:rPr lang="be-BY" sz="2800" b="1" u="sng" dirty="0" smtClean="0">
                <a:latin typeface="Sylfaen" pitchFamily="18" charset="0"/>
              </a:rPr>
              <a:t>Сёння</a:t>
            </a:r>
            <a:r>
              <a:rPr lang="be-BY" sz="2800" b="1" dirty="0" smtClean="0">
                <a:latin typeface="Sylfaen" pitchFamily="18" charset="0"/>
              </a:rPr>
              <a:t> зробіш – </a:t>
            </a:r>
            <a:r>
              <a:rPr lang="be-BY" sz="2800" b="1" u="sng" dirty="0" smtClean="0">
                <a:latin typeface="Sylfaen" pitchFamily="18" charset="0"/>
              </a:rPr>
              <a:t>заўтра</a:t>
            </a:r>
            <a:r>
              <a:rPr lang="be-BY" sz="2800" b="1" dirty="0" smtClean="0">
                <a:latin typeface="Sylfaen" pitchFamily="18" charset="0"/>
              </a:rPr>
              <a:t> як знойдзеш.</a:t>
            </a:r>
          </a:p>
          <a:p>
            <a:pPr marL="514350" indent="-514350" algn="ctr"/>
            <a:r>
              <a:rPr lang="be-BY" sz="2800" b="1" u="sng" dirty="0" smtClean="0">
                <a:solidFill>
                  <a:srgbClr val="002060"/>
                </a:solidFill>
                <a:latin typeface="Sylfaen" pitchFamily="18" charset="0"/>
              </a:rPr>
              <a:t>Раней </a:t>
            </a:r>
            <a:r>
              <a:rPr lang="be-BY" sz="2800" b="1" dirty="0" smtClean="0">
                <a:solidFill>
                  <a:srgbClr val="002060"/>
                </a:solidFill>
                <a:latin typeface="Sylfaen" pitchFamily="18" charset="0"/>
              </a:rPr>
              <a:t>устанеш – </a:t>
            </a:r>
            <a:r>
              <a:rPr lang="be-BY" sz="2800" b="1" u="sng" dirty="0" smtClean="0">
                <a:solidFill>
                  <a:srgbClr val="002060"/>
                </a:solidFill>
                <a:latin typeface="Sylfaen" pitchFamily="18" charset="0"/>
              </a:rPr>
              <a:t>больш</a:t>
            </a:r>
            <a:r>
              <a:rPr lang="be-BY" sz="2800" b="1" dirty="0" smtClean="0">
                <a:solidFill>
                  <a:srgbClr val="002060"/>
                </a:solidFill>
                <a:latin typeface="Sylfaen" pitchFamily="18" charset="0"/>
              </a:rPr>
              <a:t> зробіш.</a:t>
            </a:r>
          </a:p>
          <a:p>
            <a:pPr marL="514350" indent="-514350" algn="ctr"/>
            <a:r>
              <a:rPr lang="be-BY" sz="2800" b="1" dirty="0" smtClean="0">
                <a:latin typeface="Sylfaen" pitchFamily="18" charset="0"/>
              </a:rPr>
              <a:t>Рыхтуй </a:t>
            </a:r>
            <a:r>
              <a:rPr lang="be-BY" sz="2800" b="1" u="sng" dirty="0" smtClean="0">
                <a:latin typeface="Sylfaen" pitchFamily="18" charset="0"/>
              </a:rPr>
              <a:t>летам</a:t>
            </a:r>
            <a:r>
              <a:rPr lang="be-BY" sz="2800" b="1" dirty="0" smtClean="0">
                <a:latin typeface="Sylfaen" pitchFamily="18" charset="0"/>
              </a:rPr>
              <a:t> сані, а </a:t>
            </a:r>
            <a:r>
              <a:rPr lang="be-BY" sz="2800" b="1" u="sng" dirty="0" smtClean="0">
                <a:latin typeface="Sylfaen" pitchFamily="18" charset="0"/>
              </a:rPr>
              <a:t>зімой</a:t>
            </a:r>
            <a:r>
              <a:rPr lang="be-BY" sz="2800" b="1" dirty="0" smtClean="0">
                <a:latin typeface="Sylfaen" pitchFamily="18" charset="0"/>
              </a:rPr>
              <a:t> калёсы.</a:t>
            </a:r>
          </a:p>
          <a:p>
            <a:pPr marL="514350" indent="-514350" algn="ctr"/>
            <a:r>
              <a:rPr lang="be-BY" sz="2800" b="1" dirty="0" smtClean="0">
                <a:solidFill>
                  <a:srgbClr val="002060"/>
                </a:solidFill>
                <a:latin typeface="Sylfaen" pitchFamily="18" charset="0"/>
              </a:rPr>
              <a:t>Адна галава </a:t>
            </a:r>
            <a:r>
              <a:rPr lang="be-BY" sz="2800" b="1" u="sng" dirty="0" smtClean="0">
                <a:solidFill>
                  <a:srgbClr val="002060"/>
                </a:solidFill>
                <a:latin typeface="Sylfaen" pitchFamily="18" charset="0"/>
              </a:rPr>
              <a:t>добра</a:t>
            </a:r>
            <a:r>
              <a:rPr lang="be-BY" sz="2800" b="1" dirty="0" smtClean="0">
                <a:solidFill>
                  <a:srgbClr val="002060"/>
                </a:solidFill>
                <a:latin typeface="Sylfaen" pitchFamily="18" charset="0"/>
              </a:rPr>
              <a:t>, а дзве </a:t>
            </a:r>
            <a:r>
              <a:rPr lang="be-BY" sz="2800" b="1" u="sng" dirty="0" smtClean="0">
                <a:solidFill>
                  <a:srgbClr val="002060"/>
                </a:solidFill>
                <a:latin typeface="Sylfaen" pitchFamily="18" charset="0"/>
              </a:rPr>
              <a:t>лепш</a:t>
            </a:r>
            <a:r>
              <a:rPr lang="be-BY" sz="2800" b="1" dirty="0" smtClean="0">
                <a:solidFill>
                  <a:srgbClr val="002060"/>
                </a:solidFill>
                <a:latin typeface="Sylfaen" pitchFamily="18" charset="0"/>
              </a:rPr>
              <a:t>.</a:t>
            </a:r>
          </a:p>
          <a:p>
            <a:pPr marL="514350" indent="-514350" algn="ctr"/>
            <a:r>
              <a:rPr lang="be-BY" sz="2800" b="1" dirty="0" smtClean="0">
                <a:latin typeface="Sylfaen" pitchFamily="18" charset="0"/>
              </a:rPr>
              <a:t>З добраю песняй жыць </a:t>
            </a:r>
            <a:r>
              <a:rPr lang="be-BY" sz="2800" b="1" u="sng" dirty="0" smtClean="0">
                <a:latin typeface="Sylfaen" pitchFamily="18" charset="0"/>
              </a:rPr>
              <a:t>весялей</a:t>
            </a:r>
            <a:r>
              <a:rPr lang="be-BY" sz="2800" b="1" dirty="0" smtClean="0">
                <a:latin typeface="Sylfaen" pitchFamily="18" charset="0"/>
              </a:rPr>
              <a:t>.</a:t>
            </a:r>
          </a:p>
          <a:p>
            <a:pPr marL="514350" indent="-514350" algn="ctr"/>
            <a:r>
              <a:rPr lang="be-BY" sz="2800" b="1" u="sng" dirty="0" smtClean="0">
                <a:solidFill>
                  <a:srgbClr val="002060"/>
                </a:solidFill>
                <a:latin typeface="Sylfaen" pitchFamily="18" charset="0"/>
              </a:rPr>
              <a:t>Так-сяк,</a:t>
            </a:r>
            <a:r>
              <a:rPr lang="be-BY" sz="2800" b="1" dirty="0" smtClean="0">
                <a:solidFill>
                  <a:srgbClr val="002060"/>
                </a:solidFill>
                <a:latin typeface="Sylfaen" pitchFamily="18" charset="0"/>
              </a:rPr>
              <a:t> </a:t>
            </a:r>
            <a:r>
              <a:rPr lang="be-BY" sz="2800" b="1" u="sng" dirty="0" smtClean="0">
                <a:solidFill>
                  <a:srgbClr val="002060"/>
                </a:solidFill>
                <a:latin typeface="Sylfaen" pitchFamily="18" charset="0"/>
              </a:rPr>
              <a:t>накасяк</a:t>
            </a:r>
            <a:r>
              <a:rPr lang="be-BY" sz="2800" b="1" dirty="0" smtClean="0">
                <a:solidFill>
                  <a:srgbClr val="002060"/>
                </a:solidFill>
                <a:latin typeface="Sylfaen" pitchFamily="18" charset="0"/>
              </a:rPr>
              <a:t>, абы </a:t>
            </a:r>
            <a:r>
              <a:rPr lang="be-BY" sz="2800" b="1" u="sng" dirty="0" smtClean="0">
                <a:solidFill>
                  <a:srgbClr val="002060"/>
                </a:solidFill>
                <a:latin typeface="Sylfaen" pitchFamily="18" charset="0"/>
              </a:rPr>
              <a:t>па-людску.</a:t>
            </a:r>
          </a:p>
          <a:p>
            <a:pPr marL="514350" indent="-514350" algn="ctr"/>
            <a:r>
              <a:rPr lang="be-BY" sz="2800" b="1" dirty="0" smtClean="0">
                <a:latin typeface="Sylfaen" pitchFamily="18" charset="0"/>
              </a:rPr>
              <a:t>Хто </a:t>
            </a:r>
            <a:r>
              <a:rPr lang="be-BY" sz="2800" b="1" u="sng" dirty="0" smtClean="0">
                <a:latin typeface="Sylfaen" pitchFamily="18" charset="0"/>
              </a:rPr>
              <a:t>ўлетку</a:t>
            </a:r>
            <a:r>
              <a:rPr lang="be-BY" sz="2800" b="1" dirty="0" smtClean="0">
                <a:latin typeface="Sylfaen" pitchFamily="18" charset="0"/>
              </a:rPr>
              <a:t> цяньку шукае, той </a:t>
            </a:r>
            <a:r>
              <a:rPr lang="be-BY" sz="2800" b="1" u="sng" dirty="0" smtClean="0">
                <a:latin typeface="Sylfaen" pitchFamily="18" charset="0"/>
              </a:rPr>
              <a:t>узімку</a:t>
            </a:r>
            <a:r>
              <a:rPr lang="be-BY" sz="2800" b="1" dirty="0" smtClean="0">
                <a:latin typeface="Sylfaen" pitchFamily="18" charset="0"/>
              </a:rPr>
              <a:t> галадае.</a:t>
            </a:r>
          </a:p>
          <a:p>
            <a:pPr marL="514350" indent="-514350" algn="ctr"/>
            <a:endParaRPr lang="be-BY" sz="2800" b="1" dirty="0" smtClean="0">
              <a:latin typeface="Sylfaen" pitchFamily="18" charset="0"/>
            </a:endParaRPr>
          </a:p>
          <a:p>
            <a:pPr marL="514350" indent="-514350" algn="ctr"/>
            <a:endParaRPr lang="be-BY" sz="2800" b="1" dirty="0" smtClean="0">
              <a:latin typeface="Sylfaen" pitchFamily="18" charset="0"/>
            </a:endParaRPr>
          </a:p>
          <a:p>
            <a:pPr marL="514350" indent="-514350" algn="ctr"/>
            <a:endParaRPr lang="be-BY" sz="2800" b="1" dirty="0" smtClean="0">
              <a:latin typeface="Sylfaen" pitchFamily="18" charset="0"/>
            </a:endParaRPr>
          </a:p>
          <a:p>
            <a:pPr marL="514350" indent="-514350" algn="ctr">
              <a:buAutoNum type="arabicPeriod"/>
            </a:pPr>
            <a:endParaRPr lang="ru-RU" sz="2800" b="1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7544" y="692696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endParaRPr lang="be-BY" sz="2800" b="1" dirty="0" smtClean="0">
              <a:latin typeface="Sylfaen" pitchFamily="18" charset="0"/>
            </a:endParaRPr>
          </a:p>
          <a:p>
            <a:pPr marL="514350" indent="-514350" algn="ctr"/>
            <a:endParaRPr lang="be-BY" sz="2800" b="1" dirty="0" smtClean="0">
              <a:latin typeface="Sylfaen" pitchFamily="18" charset="0"/>
            </a:endParaRPr>
          </a:p>
          <a:p>
            <a:pPr marL="514350" indent="-514350" algn="ctr">
              <a:buAutoNum type="arabicPeriod"/>
            </a:pPr>
            <a:endParaRPr lang="ru-RU" sz="2800" b="1" dirty="0">
              <a:latin typeface="Sylfae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260648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600" b="1" dirty="0" smtClean="0">
                <a:solidFill>
                  <a:srgbClr val="C00000"/>
                </a:solidFill>
                <a:latin typeface="Sylfaen" pitchFamily="18" charset="0"/>
              </a:rPr>
              <a:t>ТЭСТ </a:t>
            </a:r>
          </a:p>
          <a:p>
            <a:pPr algn="just"/>
            <a:endParaRPr lang="ru-RU" sz="2800" b="1" dirty="0">
              <a:latin typeface="Sylfae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39552" y="1067373"/>
            <a:ext cx="813690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1. Чаму прыслоўі </a:t>
            </a:r>
            <a:r>
              <a:rPr kumimoji="0" lang="be-BY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недзе, некалі, нельга, неадкуль, нечага,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be-BY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неяк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 часціцай </a:t>
            </a:r>
            <a:r>
              <a:rPr kumimoji="0" lang="be-BY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пішуцца разам?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таму што гэтыя словы без </a:t>
            </a:r>
            <a:r>
              <a:rPr kumimoji="0" lang="be-BY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ўжываюцца;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таму што гэта неазначальныя прыслоўі.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2. Чаму прыслоўі </a:t>
            </a:r>
            <a:r>
              <a:rPr kumimoji="0" lang="be-BY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нідзе, ніколі, нікуды, ніяк, ніадкуль, нізашто, ніколькі 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часціцай </a:t>
            </a:r>
            <a:r>
              <a:rPr kumimoji="0" lang="be-BY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пішуцца разам?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гэтыя прыслоўі без </a:t>
            </a:r>
            <a:r>
              <a:rPr kumimoji="0" lang="be-BY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 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не ўжываюцца;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прыслоўі можна замяніць сінонімамі без </a:t>
            </a:r>
            <a:r>
              <a:rPr kumimoji="0" lang="be-BY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у адмоўных прыслоўях </a:t>
            </a:r>
            <a:r>
              <a:rPr kumimoji="0" lang="be-BY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 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пішацца заўсёды разам.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3. Прыслоўі з суфіксам -</a:t>
            </a:r>
            <a:r>
              <a:rPr kumimoji="0" lang="be-BY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сьці 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пішуцца заўсёды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асобна;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разам;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праз дэфіс.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7544" y="692696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endParaRPr lang="be-BY" sz="2800" b="1" dirty="0" smtClean="0">
              <a:latin typeface="Sylfaen" pitchFamily="18" charset="0"/>
            </a:endParaRPr>
          </a:p>
          <a:p>
            <a:pPr marL="514350" indent="-514350" algn="ctr"/>
            <a:endParaRPr lang="be-BY" sz="2800" b="1" dirty="0" smtClean="0">
              <a:latin typeface="Sylfaen" pitchFamily="18" charset="0"/>
            </a:endParaRPr>
          </a:p>
          <a:p>
            <a:pPr marL="514350" indent="-514350" algn="ctr">
              <a:buAutoNum type="arabicPeriod"/>
            </a:pPr>
            <a:endParaRPr lang="ru-RU" sz="2800" b="1" dirty="0">
              <a:latin typeface="Sylfae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9592" y="1196752"/>
            <a:ext cx="7344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be-BY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Якія прыслоўі пішуцца праз дэфіс?</a:t>
            </a:r>
            <a:endParaRPr lang="ru-RU" sz="2400" b="1" i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be-BY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прыслоўі з прыстаўкай </a:t>
            </a:r>
            <a:r>
              <a:rPr lang="be-BY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абы-;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прыслоўі з часціцай </a:t>
            </a:r>
            <a:r>
              <a:rPr lang="be-BY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 (б), жа (ж);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прыслоўі з прыстаўкай </a:t>
            </a:r>
            <a:r>
              <a:rPr lang="be-BY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па- </a:t>
            </a: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суфіксамі </a:t>
            </a:r>
            <a:r>
              <a:rPr lang="be-BY" sz="2400" i="1" dirty="0" smtClean="0">
                <a:ea typeface="Calibri" pitchFamily="34" charset="0"/>
                <a:cs typeface="Times New Roman" pitchFamily="18" charset="0"/>
              </a:rPr>
              <a:t>–</a:t>
            </a:r>
            <a:r>
              <a:rPr lang="be-BY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ому, -аму, -яму, -йму, -ску, -цку, -ы.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 прыслоўі з суфіксам -</a:t>
            </a:r>
            <a:r>
              <a:rPr lang="be-BY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сьці</a:t>
            </a: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д) складаныя прыслоўі, дзе паўтараюцца аднолькавыя, блізкія або антанімічныя словы;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е) прыслоўі з прыстаўкай </a:t>
            </a:r>
            <a:r>
              <a:rPr lang="be-BY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па- </a:t>
            </a: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утвораныя ад парадкавых лічэбнікаў.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7544" y="692696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endParaRPr lang="be-BY" sz="2800" b="1" dirty="0" smtClean="0">
              <a:latin typeface="Sylfaen" pitchFamily="18" charset="0"/>
            </a:endParaRPr>
          </a:p>
          <a:p>
            <a:pPr marL="514350" indent="-514350" algn="ctr"/>
            <a:endParaRPr lang="be-BY" sz="2800" b="1" dirty="0" smtClean="0">
              <a:latin typeface="Sylfaen" pitchFamily="18" charset="0"/>
            </a:endParaRPr>
          </a:p>
          <a:p>
            <a:pPr marL="514350" indent="-514350" algn="ctr">
              <a:buAutoNum type="arabicPeriod"/>
            </a:pPr>
            <a:endParaRPr lang="ru-RU" sz="2800" b="1" dirty="0">
              <a:latin typeface="Sylfae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980728"/>
            <a:ext cx="67687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be-BY" sz="24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Якія прыслоўі пішуцца разам?</a:t>
            </a:r>
            <a:endParaRPr lang="ru-RU" sz="2400" b="1" i="1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be-BY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сустрэцца (з) ранку;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спыніцца дзе (небудзь);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дамовіцца на (пасля) заўтра;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сядзець (у) абдымку;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д) смяяцца (без) перастанку;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е) працаваць (у) чатырох;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ж) апрануць (шыварат) навыварат;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з) (па) першае, не трэба хвалявацца.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176" y="1"/>
            <a:ext cx="916517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3568" y="980728"/>
            <a:ext cx="770485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4000" b="1" dirty="0" smtClean="0">
                <a:latin typeface="Sylfaen" pitchFamily="18" charset="0"/>
              </a:rPr>
              <a:t>Мэта: </a:t>
            </a:r>
          </a:p>
          <a:p>
            <a:pPr algn="just"/>
            <a:endParaRPr lang="be-BY" sz="3600" dirty="0" smtClean="0">
              <a:latin typeface="Sylfaen" pitchFamily="18" charset="0"/>
            </a:endParaRPr>
          </a:p>
          <a:p>
            <a:pPr algn="just"/>
            <a:r>
              <a:rPr lang="be-BY" sz="3600" dirty="0" smtClean="0">
                <a:latin typeface="Sylfaen" pitchFamily="18" charset="0"/>
              </a:rPr>
              <a:t>паглыбіць і сістэматызаваць веды  па тэме “Прыслоўе”</a:t>
            </a:r>
            <a:endParaRPr lang="ru-RU" sz="3600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7544" y="692696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endParaRPr lang="be-BY" sz="2800" b="1" dirty="0" smtClean="0">
              <a:latin typeface="Sylfaen" pitchFamily="18" charset="0"/>
            </a:endParaRPr>
          </a:p>
          <a:p>
            <a:pPr marL="514350" indent="-514350" algn="ctr"/>
            <a:endParaRPr lang="be-BY" sz="2800" b="1" dirty="0" smtClean="0">
              <a:latin typeface="Sylfaen" pitchFamily="18" charset="0"/>
            </a:endParaRPr>
          </a:p>
          <a:p>
            <a:pPr marL="514350" indent="-514350" algn="ctr">
              <a:buAutoNum type="arabicPeriod"/>
            </a:pPr>
            <a:endParaRPr lang="ru-RU" sz="2800" b="1" dirty="0">
              <a:latin typeface="Sylfae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5736" y="404664"/>
            <a:ext cx="51845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lang="be-BY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Адказы да тэста: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be-BY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а, в, д, е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а, в, д, е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 descr="C:\Users\admin\Desktop\animatsii-serdets-i-gub-1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060848"/>
            <a:ext cx="3595836" cy="41951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7544" y="692696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endParaRPr lang="be-BY" sz="2800" b="1" dirty="0" smtClean="0">
              <a:latin typeface="Sylfaen" pitchFamily="18" charset="0"/>
            </a:endParaRPr>
          </a:p>
          <a:p>
            <a:pPr marL="514350" indent="-514350" algn="ctr"/>
            <a:endParaRPr lang="be-BY" sz="2800" b="1" dirty="0" smtClean="0">
              <a:latin typeface="Sylfaen" pitchFamily="18" charset="0"/>
            </a:endParaRPr>
          </a:p>
          <a:p>
            <a:pPr marL="514350" indent="-514350" algn="ctr">
              <a:buAutoNum type="arabicPeriod"/>
            </a:pPr>
            <a:endParaRPr lang="ru-RU" sz="2800" b="1" dirty="0">
              <a:latin typeface="Sylfae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5736" y="404664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1484784"/>
            <a:ext cx="76328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4800" b="1" dirty="0" smtClean="0">
                <a:latin typeface="Monotype Corsiva" pitchFamily="66" charset="0"/>
              </a:rPr>
              <a:t>	</a:t>
            </a:r>
            <a:r>
              <a:rPr lang="be-BY" sz="4800" b="1" dirty="0" smtClean="0">
                <a:solidFill>
                  <a:srgbClr val="C00000"/>
                </a:solidFill>
                <a:latin typeface="Monotype Corsiva" pitchFamily="66" charset="0"/>
              </a:rPr>
              <a:t>Дамашняе заданне:</a:t>
            </a:r>
          </a:p>
          <a:p>
            <a:r>
              <a:rPr lang="be-BY" sz="4800" b="1" dirty="0" smtClean="0">
                <a:latin typeface="Monotype Corsiva" pitchFamily="66" charset="0"/>
              </a:rPr>
              <a:t>Лінгвістычнае паведамленне па тэме “Прыслоўе”</a:t>
            </a:r>
          </a:p>
          <a:p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11560" y="1556792"/>
            <a:ext cx="763284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e-BY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Дзякуй за працу!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176" y="1"/>
            <a:ext cx="916517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55576" y="908720"/>
            <a:ext cx="70567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3600" dirty="0" smtClean="0">
                <a:solidFill>
                  <a:srgbClr val="C00000"/>
                </a:solidFill>
                <a:latin typeface="Sylfaen" pitchFamily="18" charset="0"/>
              </a:rPr>
              <a:t>Эпіграф:</a:t>
            </a:r>
          </a:p>
          <a:p>
            <a:r>
              <a:rPr lang="be-BY" sz="3600" dirty="0">
                <a:latin typeface="Sylfaen" pitchFamily="18" charset="0"/>
              </a:rPr>
              <a:t>	</a:t>
            </a:r>
            <a:r>
              <a:rPr lang="be-BY" sz="3600" dirty="0" smtClean="0">
                <a:latin typeface="Sylfaen" pitchFamily="18" charset="0"/>
              </a:rPr>
              <a:t>Сваёй я формы не змяняю.</a:t>
            </a:r>
          </a:p>
          <a:p>
            <a:r>
              <a:rPr lang="be-BY" sz="3600" dirty="0">
                <a:latin typeface="Sylfaen" pitchFamily="18" charset="0"/>
              </a:rPr>
              <a:t>	</a:t>
            </a:r>
            <a:r>
              <a:rPr lang="be-BY" sz="3600" dirty="0" smtClean="0">
                <a:latin typeface="Sylfaen" pitchFamily="18" charset="0"/>
              </a:rPr>
              <a:t>Заўсёды я абазначаю</a:t>
            </a:r>
          </a:p>
          <a:p>
            <a:r>
              <a:rPr lang="be-BY" sz="3600" dirty="0">
                <a:latin typeface="Sylfaen" pitchFamily="18" charset="0"/>
              </a:rPr>
              <a:t>	</a:t>
            </a:r>
            <a:r>
              <a:rPr lang="be-BY" sz="3600" dirty="0" smtClean="0">
                <a:latin typeface="Sylfaen" pitchFamily="18" charset="0"/>
              </a:rPr>
              <a:t>Прымету дзеяння і стану,</a:t>
            </a:r>
          </a:p>
          <a:p>
            <a:r>
              <a:rPr lang="be-BY" sz="3600" dirty="0">
                <a:latin typeface="Sylfaen" pitchFamily="18" charset="0"/>
              </a:rPr>
              <a:t>	</a:t>
            </a:r>
            <a:r>
              <a:rPr lang="be-BY" sz="3600" dirty="0" smtClean="0">
                <a:latin typeface="Sylfaen" pitchFamily="18" charset="0"/>
              </a:rPr>
              <a:t>Як з дзеясловам побач стану.</a:t>
            </a:r>
          </a:p>
          <a:p>
            <a:r>
              <a:rPr lang="be-BY" sz="3600" dirty="0">
                <a:latin typeface="Sylfaen" pitchFamily="18" charset="0"/>
              </a:rPr>
              <a:t>	</a:t>
            </a:r>
            <a:r>
              <a:rPr lang="be-BY" sz="3600" dirty="0" smtClean="0">
                <a:latin typeface="Sylfaen" pitchFamily="18" charset="0"/>
              </a:rPr>
              <a:t>А як з прыметнікам – то гэта</a:t>
            </a:r>
          </a:p>
          <a:p>
            <a:r>
              <a:rPr lang="be-BY" sz="3600" dirty="0">
                <a:latin typeface="Sylfaen" pitchFamily="18" charset="0"/>
              </a:rPr>
              <a:t>	</a:t>
            </a:r>
            <a:r>
              <a:rPr lang="be-BY" sz="3600" dirty="0" smtClean="0">
                <a:latin typeface="Sylfaen" pitchFamily="18" charset="0"/>
              </a:rPr>
              <a:t>Ўжо будзе якасці прымета.</a:t>
            </a:r>
          </a:p>
          <a:p>
            <a:r>
              <a:rPr lang="be-BY" sz="3600" dirty="0">
                <a:latin typeface="Sylfaen" pitchFamily="18" charset="0"/>
              </a:rPr>
              <a:t>	</a:t>
            </a:r>
            <a:r>
              <a:rPr lang="be-BY" sz="3600" dirty="0" smtClean="0">
                <a:latin typeface="Sylfaen" pitchFamily="18" charset="0"/>
              </a:rPr>
              <a:t>			</a:t>
            </a:r>
            <a:endParaRPr lang="ru-RU" sz="3600" dirty="0">
              <a:latin typeface="Sylfae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176" y="1"/>
            <a:ext cx="916517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3203848" y="2348880"/>
            <a:ext cx="2592288" cy="1800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800" b="1" dirty="0" smtClean="0"/>
              <a:t>П</a:t>
            </a:r>
            <a:r>
              <a:rPr lang="be-BY" sz="2400" b="1" dirty="0" smtClean="0"/>
              <a:t>РЫСЛОЎЕ</a:t>
            </a:r>
            <a:endParaRPr lang="ru-RU" sz="2400" b="1" dirty="0"/>
          </a:p>
        </p:txBody>
      </p:sp>
      <p:sp>
        <p:nvSpPr>
          <p:cNvPr id="7" name="Овал 6"/>
          <p:cNvSpPr/>
          <p:nvPr/>
        </p:nvSpPr>
        <p:spPr>
          <a:xfrm>
            <a:off x="3203848" y="188640"/>
            <a:ext cx="2592288" cy="177281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solidFill>
                  <a:schemeClr val="tx1"/>
                </a:solidFill>
              </a:rPr>
              <a:t>Як часціна</a:t>
            </a:r>
          </a:p>
          <a:p>
            <a:pPr algn="ctr"/>
            <a:r>
              <a:rPr lang="be-BY" sz="2400" b="1" dirty="0" smtClean="0">
                <a:solidFill>
                  <a:schemeClr val="tx1"/>
                </a:solidFill>
              </a:rPr>
              <a:t>мовы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012160" y="1412776"/>
            <a:ext cx="2520280" cy="187220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solidFill>
                  <a:schemeClr val="tx1"/>
                </a:solidFill>
              </a:rPr>
              <a:t>Разрады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156176" y="3717032"/>
            <a:ext cx="2376264" cy="1800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solidFill>
                  <a:schemeClr val="tx1"/>
                </a:solidFill>
              </a:rPr>
              <a:t>Спосабы </a:t>
            </a:r>
          </a:p>
          <a:p>
            <a:pPr algn="ctr"/>
            <a:r>
              <a:rPr lang="be-BY" sz="2400" b="1" dirty="0" smtClean="0">
                <a:solidFill>
                  <a:schemeClr val="tx1"/>
                </a:solidFill>
              </a:rPr>
              <a:t>ўтварэння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563888" y="4797152"/>
            <a:ext cx="2160240" cy="172819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solidFill>
                  <a:schemeClr val="tx1"/>
                </a:solidFill>
              </a:rPr>
              <a:t>Роля</a:t>
            </a:r>
          </a:p>
          <a:p>
            <a:pPr algn="ctr"/>
            <a:r>
              <a:rPr lang="be-BY" sz="2400" b="1" dirty="0" smtClean="0">
                <a:solidFill>
                  <a:schemeClr val="tx1"/>
                </a:solidFill>
              </a:rPr>
              <a:t>ў тэксце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79512" y="1556792"/>
            <a:ext cx="2592288" cy="1800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solidFill>
                  <a:schemeClr val="tx1"/>
                </a:solidFill>
              </a:rPr>
              <a:t>Ступені параўнання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39552" y="3789040"/>
            <a:ext cx="2376264" cy="172819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solidFill>
                  <a:schemeClr val="tx1"/>
                </a:solidFill>
              </a:rPr>
              <a:t>Правапіс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16"/>
          <p:cNvCxnSpPr>
            <a:endCxn id="5" idx="2"/>
          </p:cNvCxnSpPr>
          <p:nvPr/>
        </p:nvCxnSpPr>
        <p:spPr>
          <a:xfrm>
            <a:off x="2555776" y="2924944"/>
            <a:ext cx="648072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7" idx="4"/>
          </p:cNvCxnSpPr>
          <p:nvPr/>
        </p:nvCxnSpPr>
        <p:spPr>
          <a:xfrm>
            <a:off x="4499992" y="1961456"/>
            <a:ext cx="0" cy="387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5" idx="6"/>
          </p:cNvCxnSpPr>
          <p:nvPr/>
        </p:nvCxnSpPr>
        <p:spPr>
          <a:xfrm flipV="1">
            <a:off x="5796136" y="2924944"/>
            <a:ext cx="360040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2843808" y="3861048"/>
            <a:ext cx="64807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10" idx="0"/>
          </p:cNvCxnSpPr>
          <p:nvPr/>
        </p:nvCxnSpPr>
        <p:spPr>
          <a:xfrm flipV="1">
            <a:off x="4644008" y="4149080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508104" y="3789040"/>
            <a:ext cx="72008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176" y="0"/>
            <a:ext cx="916517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03648" y="476672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600" b="1" dirty="0" smtClean="0">
                <a:latin typeface="Sylfaen" pitchFamily="18" charset="0"/>
              </a:rPr>
              <a:t>Прыслоўе як часціна мовы</a:t>
            </a:r>
            <a:endParaRPr lang="ru-RU" sz="3600" b="1" dirty="0">
              <a:latin typeface="Sylfae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19872" y="2996952"/>
            <a:ext cx="2232248" cy="158417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/>
              <a:t>Прыслоўе</a:t>
            </a:r>
            <a:endParaRPr lang="ru-RU" sz="24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75856" y="1268760"/>
            <a:ext cx="2808312" cy="13681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b="1" dirty="0" smtClean="0">
                <a:solidFill>
                  <a:schemeClr val="tx1"/>
                </a:solidFill>
                <a:latin typeface="Sylfaen" pitchFamily="18" charset="0"/>
              </a:rPr>
              <a:t>Як? Дзе?</a:t>
            </a:r>
          </a:p>
          <a:p>
            <a:pPr algn="ctr"/>
            <a:r>
              <a:rPr lang="be-BY" b="1" dirty="0" smtClean="0">
                <a:solidFill>
                  <a:schemeClr val="tx1"/>
                </a:solidFill>
                <a:latin typeface="Sylfaen" pitchFamily="18" charset="0"/>
              </a:rPr>
              <a:t>Якім чынам?</a:t>
            </a:r>
          </a:p>
          <a:p>
            <a:pPr algn="ctr"/>
            <a:r>
              <a:rPr lang="be-BY" b="1" dirty="0" smtClean="0">
                <a:solidFill>
                  <a:schemeClr val="tx1"/>
                </a:solidFill>
                <a:latin typeface="Sylfaen" pitchFamily="18" charset="0"/>
              </a:rPr>
              <a:t>Калі?</a:t>
            </a:r>
          </a:p>
          <a:p>
            <a:pPr algn="ctr"/>
            <a:r>
              <a:rPr lang="be-BY" b="1" dirty="0" smtClean="0">
                <a:solidFill>
                  <a:schemeClr val="tx1"/>
                </a:solidFill>
                <a:latin typeface="Sylfaen" pitchFamily="18" charset="0"/>
              </a:rPr>
              <a:t>З якой мэтай?</a:t>
            </a:r>
            <a:endParaRPr lang="ru-RU" b="1" dirty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40152" y="2996952"/>
            <a:ext cx="2520280" cy="12241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b="1" dirty="0" smtClean="0">
                <a:solidFill>
                  <a:schemeClr val="tx1"/>
                </a:solidFill>
                <a:latin typeface="Sylfaen" pitchFamily="18" charset="0"/>
              </a:rPr>
              <a:t>У сказе – акалічнасць</a:t>
            </a:r>
          </a:p>
          <a:p>
            <a:pPr algn="ctr"/>
            <a:r>
              <a:rPr lang="be-BY" b="1" dirty="0" smtClean="0">
                <a:solidFill>
                  <a:schemeClr val="tx1"/>
                </a:solidFill>
                <a:latin typeface="Sylfaen" pitchFamily="18" charset="0"/>
              </a:rPr>
              <a:t>(найчасцей), выказнік,</a:t>
            </a:r>
          </a:p>
          <a:p>
            <a:pPr algn="ctr"/>
            <a:r>
              <a:rPr lang="be-BY" b="1" dirty="0" smtClean="0">
                <a:solidFill>
                  <a:schemeClr val="tx1"/>
                </a:solidFill>
                <a:latin typeface="Sylfaen" pitchFamily="18" charset="0"/>
              </a:rPr>
              <a:t>азначэнне</a:t>
            </a:r>
            <a:endParaRPr lang="ru-RU" b="1" dirty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9552" y="2996952"/>
            <a:ext cx="2520280" cy="12241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000" b="1" dirty="0" smtClean="0">
                <a:solidFill>
                  <a:schemeClr val="tx1"/>
                </a:solidFill>
                <a:latin typeface="Sylfaen" pitchFamily="18" charset="0"/>
              </a:rPr>
              <a:t>Нязменная </a:t>
            </a:r>
          </a:p>
          <a:p>
            <a:pPr algn="ctr"/>
            <a:r>
              <a:rPr lang="be-BY" sz="2000" b="1" dirty="0" smtClean="0">
                <a:solidFill>
                  <a:schemeClr val="tx1"/>
                </a:solidFill>
                <a:latin typeface="Sylfaen" pitchFamily="18" charset="0"/>
              </a:rPr>
              <a:t>часціна </a:t>
            </a:r>
          </a:p>
          <a:p>
            <a:pPr algn="ctr"/>
            <a:r>
              <a:rPr lang="be-BY" sz="2000" b="1" dirty="0" smtClean="0">
                <a:solidFill>
                  <a:schemeClr val="tx1"/>
                </a:solidFill>
                <a:latin typeface="Sylfaen" pitchFamily="18" charset="0"/>
              </a:rPr>
              <a:t>мовы</a:t>
            </a:r>
            <a:endParaRPr lang="ru-RU" sz="2000" b="1" dirty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59832" y="5157192"/>
            <a:ext cx="3096344" cy="12961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000" b="1" dirty="0" smtClean="0">
                <a:solidFill>
                  <a:schemeClr val="tx1"/>
                </a:solidFill>
                <a:latin typeface="Sylfaen" pitchFamily="18" charset="0"/>
              </a:rPr>
              <a:t>Абазначае прымету </a:t>
            </a:r>
          </a:p>
          <a:p>
            <a:pPr algn="ctr"/>
            <a:r>
              <a:rPr lang="be-BY" sz="2000" b="1" dirty="0" smtClean="0">
                <a:solidFill>
                  <a:schemeClr val="tx1"/>
                </a:solidFill>
                <a:latin typeface="Sylfaen" pitchFamily="18" charset="0"/>
              </a:rPr>
              <a:t>дзеяння, прымету </a:t>
            </a:r>
          </a:p>
          <a:p>
            <a:pPr algn="ctr"/>
            <a:r>
              <a:rPr lang="be-BY" sz="2000" b="1" dirty="0" smtClean="0">
                <a:solidFill>
                  <a:schemeClr val="tx1"/>
                </a:solidFill>
                <a:latin typeface="Sylfaen" pitchFamily="18" charset="0"/>
              </a:rPr>
              <a:t>прыметы, прымету прадмета</a:t>
            </a:r>
            <a:endParaRPr lang="ru-RU" sz="2000" b="1" dirty="0">
              <a:solidFill>
                <a:schemeClr val="tx1"/>
              </a:solidFill>
              <a:latin typeface="Sylfae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4499992" y="263691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7" idx="6"/>
            <a:endCxn id="9" idx="1"/>
          </p:cNvCxnSpPr>
          <p:nvPr/>
        </p:nvCxnSpPr>
        <p:spPr>
          <a:xfrm flipV="1">
            <a:off x="5652120" y="3609020"/>
            <a:ext cx="288032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0" idx="3"/>
            <a:endCxn id="7" idx="2"/>
          </p:cNvCxnSpPr>
          <p:nvPr/>
        </p:nvCxnSpPr>
        <p:spPr>
          <a:xfrm>
            <a:off x="3059832" y="3609020"/>
            <a:ext cx="360040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572000" y="4653136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6517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27584" y="476672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200" b="1" dirty="0" smtClean="0">
                <a:latin typeface="Sylfaen" pitchFamily="18" charset="0"/>
              </a:rPr>
              <a:t>Сэнсавыя разрады прыслоўяў</a:t>
            </a:r>
            <a:endParaRPr lang="ru-RU" sz="3200" b="1" dirty="0">
              <a:latin typeface="Sylfae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563888" y="2564904"/>
            <a:ext cx="2448272" cy="187220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solidFill>
                  <a:schemeClr val="tx1"/>
                </a:solidFill>
                <a:latin typeface="Sylfaen" pitchFamily="18" charset="0"/>
              </a:rPr>
              <a:t>Сэнсавыя </a:t>
            </a:r>
          </a:p>
          <a:p>
            <a:pPr algn="ctr"/>
            <a:r>
              <a:rPr lang="be-BY" sz="2400" b="1" dirty="0" smtClean="0">
                <a:solidFill>
                  <a:schemeClr val="tx1"/>
                </a:solidFill>
                <a:latin typeface="Sylfaen" pitchFamily="18" charset="0"/>
              </a:rPr>
              <a:t>разрады</a:t>
            </a:r>
          </a:p>
          <a:p>
            <a:pPr algn="ctr"/>
            <a:r>
              <a:rPr lang="be-BY" sz="2400" b="1" dirty="0" smtClean="0">
                <a:solidFill>
                  <a:schemeClr val="tx1"/>
                </a:solidFill>
                <a:latin typeface="Sylfaen" pitchFamily="18" charset="0"/>
              </a:rPr>
              <a:t>прыслоўяў</a:t>
            </a:r>
            <a:endParaRPr lang="ru-RU" sz="2400" b="1" dirty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19872" y="1052736"/>
            <a:ext cx="2520280" cy="12241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latin typeface="Sylfaen" pitchFamily="18" charset="0"/>
              </a:rPr>
              <a:t>Спосаб </a:t>
            </a:r>
          </a:p>
          <a:p>
            <a:pPr algn="ctr"/>
            <a:r>
              <a:rPr lang="be-BY" sz="2400" b="1" dirty="0" smtClean="0">
                <a:latin typeface="Sylfaen" pitchFamily="18" charset="0"/>
              </a:rPr>
              <a:t>дзеяння</a:t>
            </a:r>
            <a:endParaRPr lang="ru-RU" sz="2400" b="1" dirty="0">
              <a:latin typeface="Sylfae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300192" y="1556792"/>
            <a:ext cx="1944216" cy="13681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latin typeface="Sylfaen" pitchFamily="18" charset="0"/>
              </a:rPr>
              <a:t>Месца дзеяння</a:t>
            </a:r>
            <a:endParaRPr lang="ru-RU" sz="2400" b="1" dirty="0">
              <a:latin typeface="Sylfae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115616" y="1628800"/>
            <a:ext cx="2016224" cy="129614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latin typeface="Sylfaen" pitchFamily="18" charset="0"/>
              </a:rPr>
              <a:t>Мера і </a:t>
            </a:r>
          </a:p>
          <a:p>
            <a:pPr algn="ctr"/>
            <a:r>
              <a:rPr lang="be-BY" sz="2400" b="1" dirty="0" smtClean="0">
                <a:latin typeface="Sylfaen" pitchFamily="18" charset="0"/>
              </a:rPr>
              <a:t>ступень</a:t>
            </a:r>
          </a:p>
          <a:p>
            <a:pPr algn="ctr"/>
            <a:r>
              <a:rPr lang="be-BY" sz="2400" b="1" dirty="0" smtClean="0">
                <a:latin typeface="Sylfaen" pitchFamily="18" charset="0"/>
              </a:rPr>
              <a:t>дзеяння</a:t>
            </a:r>
            <a:endParaRPr lang="ru-RU" sz="2400" b="1" dirty="0">
              <a:latin typeface="Sylfae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187624" y="3573016"/>
            <a:ext cx="1944216" cy="144016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latin typeface="Sylfaen" pitchFamily="18" charset="0"/>
              </a:rPr>
              <a:t>Мэта</a:t>
            </a:r>
          </a:p>
          <a:p>
            <a:pPr algn="ctr"/>
            <a:r>
              <a:rPr lang="be-BY" sz="2400" b="1" dirty="0" smtClean="0">
                <a:latin typeface="Sylfaen" pitchFamily="18" charset="0"/>
              </a:rPr>
              <a:t>дзеяння</a:t>
            </a:r>
            <a:endParaRPr lang="ru-RU" sz="2400" b="1" dirty="0">
              <a:latin typeface="Sylfae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635896" y="4725144"/>
            <a:ext cx="2304256" cy="12744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latin typeface="Sylfaen" pitchFamily="18" charset="0"/>
              </a:rPr>
              <a:t>Прычына </a:t>
            </a:r>
          </a:p>
          <a:p>
            <a:pPr algn="ctr"/>
            <a:r>
              <a:rPr lang="be-BY" sz="2400" b="1" dirty="0" smtClean="0">
                <a:latin typeface="Sylfaen" pitchFamily="18" charset="0"/>
              </a:rPr>
              <a:t>дзеяння</a:t>
            </a:r>
            <a:endParaRPr lang="ru-RU" sz="2400" b="1" dirty="0">
              <a:latin typeface="Sylfae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444208" y="3573016"/>
            <a:ext cx="2016224" cy="13464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latin typeface="Sylfaen" pitchFamily="18" charset="0"/>
              </a:rPr>
              <a:t>Час</a:t>
            </a:r>
          </a:p>
          <a:p>
            <a:pPr algn="ctr"/>
            <a:r>
              <a:rPr lang="be-BY" sz="2400" b="1" dirty="0" smtClean="0">
                <a:latin typeface="Sylfaen" pitchFamily="18" charset="0"/>
              </a:rPr>
              <a:t>дзеяння</a:t>
            </a:r>
            <a:endParaRPr lang="ru-RU" sz="2400" b="1" dirty="0">
              <a:latin typeface="Sylfaen" pitchFamily="18" charset="0"/>
            </a:endParaRPr>
          </a:p>
        </p:txBody>
      </p:sp>
      <p:cxnSp>
        <p:nvCxnSpPr>
          <p:cNvPr id="16" name="Прямая соединительная линия 15"/>
          <p:cNvCxnSpPr>
            <a:endCxn id="7" idx="0"/>
          </p:cNvCxnSpPr>
          <p:nvPr/>
        </p:nvCxnSpPr>
        <p:spPr>
          <a:xfrm>
            <a:off x="4788024" y="234888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2636912"/>
            <a:ext cx="72008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3059832" y="3933056"/>
            <a:ext cx="57606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5940152" y="2636912"/>
            <a:ext cx="5760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940152" y="3861048"/>
            <a:ext cx="57606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7" idx="4"/>
            <a:endCxn id="12" idx="0"/>
          </p:cNvCxnSpPr>
          <p:nvPr/>
        </p:nvCxnSpPr>
        <p:spPr>
          <a:xfrm>
            <a:off x="4788024" y="443711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176" y="1"/>
            <a:ext cx="916517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71600" y="332656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be-BY" sz="3200" b="1" dirty="0" smtClean="0">
                <a:latin typeface="Sylfaen" pitchFamily="18" charset="0"/>
              </a:rPr>
              <a:t>Ступені параўнання прыслоўяў</a:t>
            </a:r>
            <a:endParaRPr lang="ru-RU" sz="3200" b="1" dirty="0">
              <a:latin typeface="Sylfae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1340768"/>
            <a:ext cx="3168352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Вышэйшая ступень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32040" y="1340768"/>
            <a:ext cx="3384376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Найвышэйшая ступень</a:t>
            </a:r>
            <a:endParaRPr lang="ru-RU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2708920"/>
            <a:ext cx="1800200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Простая </a:t>
            </a:r>
            <a:endParaRPr lang="ru-RU" sz="2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11760" y="2708920"/>
            <a:ext cx="1944216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Састаўная</a:t>
            </a:r>
            <a:endParaRPr lang="ru-RU" sz="24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4008" y="2708920"/>
            <a:ext cx="1944216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/>
              <a:t>Простая</a:t>
            </a:r>
            <a:endParaRPr lang="ru-RU" sz="24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020272" y="2708920"/>
            <a:ext cx="1800200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/>
              <a:t>Састаўная</a:t>
            </a:r>
            <a:endParaRPr lang="ru-RU" sz="24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3528" y="3933056"/>
            <a:ext cx="1656184" cy="20162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000" b="1" dirty="0" smtClean="0"/>
              <a:t>Прыслоўе +</a:t>
            </a:r>
          </a:p>
          <a:p>
            <a:pPr algn="ctr"/>
            <a:r>
              <a:rPr lang="be-BY" sz="2000" b="1" i="1" dirty="0" smtClean="0"/>
              <a:t>-эй, -ей;</a:t>
            </a:r>
          </a:p>
          <a:p>
            <a:pPr algn="ctr"/>
            <a:r>
              <a:rPr lang="be-BY" sz="2000" b="1" i="1" dirty="0" smtClean="0"/>
              <a:t>або ад іншых слоў</a:t>
            </a:r>
            <a:endParaRPr lang="ru-RU" sz="2000" b="1" i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483768" y="3861048"/>
            <a:ext cx="1656184" cy="20162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000" b="1" i="1" dirty="0" smtClean="0"/>
              <a:t>Больш (болей) + </a:t>
            </a:r>
            <a:r>
              <a:rPr lang="be-BY" sz="2000" b="1" dirty="0" smtClean="0"/>
              <a:t>прыслоўе</a:t>
            </a:r>
            <a:r>
              <a:rPr lang="be-BY" sz="2000" b="1" i="1" dirty="0" smtClean="0"/>
              <a:t>;</a:t>
            </a:r>
          </a:p>
          <a:p>
            <a:pPr algn="ctr"/>
            <a:r>
              <a:rPr lang="be-BY" sz="2000" b="1" i="1" dirty="0" smtClean="0"/>
              <a:t>менш (меней) + </a:t>
            </a:r>
            <a:r>
              <a:rPr lang="be-BY" sz="2000" b="1" dirty="0" smtClean="0"/>
              <a:t>прыслоўе</a:t>
            </a:r>
            <a:endParaRPr lang="ru-RU" sz="20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60032" y="3861048"/>
            <a:ext cx="1728192" cy="20162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000" b="1" i="1" dirty="0" smtClean="0"/>
              <a:t>Най- + </a:t>
            </a:r>
            <a:r>
              <a:rPr lang="be-BY" sz="2000" b="1" dirty="0" smtClean="0"/>
              <a:t>простая</a:t>
            </a:r>
          </a:p>
          <a:p>
            <a:pPr algn="ctr"/>
            <a:r>
              <a:rPr lang="be-BY" sz="2000" b="1" dirty="0" smtClean="0"/>
              <a:t>форма </a:t>
            </a:r>
          </a:p>
          <a:p>
            <a:pPr algn="ctr"/>
            <a:r>
              <a:rPr lang="be-BY" sz="2000" b="1" dirty="0" smtClean="0"/>
              <a:t>вышэйшай</a:t>
            </a:r>
          </a:p>
          <a:p>
            <a:pPr algn="ctr"/>
            <a:r>
              <a:rPr lang="be-BY" sz="2000" b="1" dirty="0" smtClean="0"/>
              <a:t>ступені</a:t>
            </a:r>
            <a:endParaRPr lang="ru-RU" sz="20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020272" y="3861048"/>
            <a:ext cx="1728192" cy="20162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Надзвычай,</a:t>
            </a:r>
          </a:p>
          <a:p>
            <a:pPr algn="ctr"/>
            <a:r>
              <a:rPr lang="ru-RU" sz="2000" b="1" i="1" dirty="0" smtClean="0"/>
              <a:t>найбольш,</a:t>
            </a:r>
          </a:p>
          <a:p>
            <a:pPr algn="ctr"/>
            <a:r>
              <a:rPr lang="ru-RU" sz="2000" b="1" i="1" dirty="0" smtClean="0"/>
              <a:t>найменш + </a:t>
            </a:r>
            <a:r>
              <a:rPr lang="ru-RU" sz="2000" b="1" dirty="0" smtClean="0">
                <a:latin typeface="Sylfaen" pitchFamily="18" charset="0"/>
                <a:ea typeface="Tahoma" pitchFamily="34" charset="0"/>
                <a:cs typeface="Tahoma" pitchFamily="34" charset="0"/>
              </a:rPr>
              <a:t>прыслоўе</a:t>
            </a:r>
            <a:endParaRPr lang="ru-RU" sz="2000" b="1" dirty="0">
              <a:latin typeface="Sylfaen" pitchFamily="18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195736" y="206084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9" idx="0"/>
          </p:cNvCxnSpPr>
          <p:nvPr/>
        </p:nvCxnSpPr>
        <p:spPr>
          <a:xfrm flipV="1">
            <a:off x="1079612" y="2348880"/>
            <a:ext cx="11161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10" idx="0"/>
          </p:cNvCxnSpPr>
          <p:nvPr/>
        </p:nvCxnSpPr>
        <p:spPr>
          <a:xfrm>
            <a:off x="2195736" y="2348880"/>
            <a:ext cx="118813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5868144" y="2348880"/>
            <a:ext cx="93610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804248" y="2348880"/>
            <a:ext cx="104411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6804248" y="206084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115616" y="350100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3419872" y="35010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5652120" y="35010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stCxn id="12" idx="2"/>
            <a:endCxn id="17" idx="0"/>
          </p:cNvCxnSpPr>
          <p:nvPr/>
        </p:nvCxnSpPr>
        <p:spPr>
          <a:xfrm flipH="1">
            <a:off x="7884368" y="3429000"/>
            <a:ext cx="3600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176" y="1"/>
            <a:ext cx="916517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7584" y="69269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b="1" dirty="0" smtClean="0">
                <a:latin typeface="Sylfaen" pitchFamily="18" charset="0"/>
              </a:rPr>
              <a:t>Часціны мовы, ад якіх утвараюцца прыслоўі</a:t>
            </a:r>
            <a:endParaRPr lang="ru-RU" sz="2800" b="1" dirty="0">
              <a:latin typeface="Sylfae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491880" y="3212976"/>
            <a:ext cx="2304256" cy="113042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3200" b="1" dirty="0" smtClean="0">
                <a:latin typeface="Sylfaen" pitchFamily="18" charset="0"/>
              </a:rPr>
              <a:t>АД</a:t>
            </a:r>
            <a:endParaRPr lang="ru-RU" sz="3200" b="1" dirty="0">
              <a:latin typeface="Sylfae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059832" y="1556792"/>
            <a:ext cx="3024336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latin typeface="Sylfaen" pitchFamily="18" charset="0"/>
              </a:rPr>
              <a:t>прыметнікаў</a:t>
            </a:r>
            <a:endParaRPr lang="ru-RU" sz="2400" b="1" dirty="0">
              <a:latin typeface="Sylfae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67544" y="2420888"/>
            <a:ext cx="2592288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latin typeface="Sylfaen" pitchFamily="18" charset="0"/>
              </a:rPr>
              <a:t>лічэбнікаў</a:t>
            </a:r>
            <a:endParaRPr lang="ru-RU" sz="2400" b="1" dirty="0">
              <a:latin typeface="Sylfae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536" y="4797152"/>
            <a:ext cx="2880320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latin typeface="Sylfaen" pitchFamily="18" charset="0"/>
              </a:rPr>
              <a:t>займеннікаў</a:t>
            </a:r>
            <a:endParaRPr lang="ru-RU" sz="2400" b="1" dirty="0">
              <a:latin typeface="Sylfae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12160" y="2348880"/>
            <a:ext cx="2592288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latin typeface="Sylfaen" pitchFamily="18" charset="0"/>
              </a:rPr>
              <a:t>прыслоўяў</a:t>
            </a:r>
            <a:endParaRPr lang="ru-RU" sz="2400" b="1" dirty="0">
              <a:latin typeface="Sylfae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12160" y="4797152"/>
            <a:ext cx="2664296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latin typeface="Sylfaen" pitchFamily="18" charset="0"/>
              </a:rPr>
              <a:t>дзеясловаў </a:t>
            </a:r>
          </a:p>
          <a:p>
            <a:pPr algn="ctr"/>
            <a:r>
              <a:rPr lang="be-BY" sz="2400" b="1" dirty="0" smtClean="0">
                <a:latin typeface="Sylfaen" pitchFamily="18" charset="0"/>
              </a:rPr>
              <a:t>(рэдка)</a:t>
            </a:r>
            <a:endParaRPr lang="ru-RU" sz="2400" b="1" dirty="0">
              <a:latin typeface="Sylfae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03848" y="5301208"/>
            <a:ext cx="2808312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400" b="1" dirty="0" smtClean="0">
                <a:latin typeface="Sylfaen" pitchFamily="18" charset="0"/>
              </a:rPr>
              <a:t>назоўнікаў</a:t>
            </a:r>
            <a:endParaRPr lang="ru-RU" sz="2400" b="1" dirty="0">
              <a:latin typeface="Sylfaen" pitchFamily="18" charset="0"/>
            </a:endParaRPr>
          </a:p>
        </p:txBody>
      </p:sp>
      <p:cxnSp>
        <p:nvCxnSpPr>
          <p:cNvPr id="15" name="Прямая соединительная линия 14"/>
          <p:cNvCxnSpPr>
            <a:stCxn id="7" idx="0"/>
          </p:cNvCxnSpPr>
          <p:nvPr/>
        </p:nvCxnSpPr>
        <p:spPr>
          <a:xfrm flipV="1">
            <a:off x="4644008" y="2564904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7" idx="1"/>
          </p:cNvCxnSpPr>
          <p:nvPr/>
        </p:nvCxnSpPr>
        <p:spPr>
          <a:xfrm>
            <a:off x="3059832" y="2996952"/>
            <a:ext cx="769499" cy="381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5652120" y="3140968"/>
            <a:ext cx="57606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652120" y="4077072"/>
            <a:ext cx="115212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2699792" y="4149080"/>
            <a:ext cx="1008112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7" idx="4"/>
          </p:cNvCxnSpPr>
          <p:nvPr/>
        </p:nvCxnSpPr>
        <p:spPr>
          <a:xfrm>
            <a:off x="4644008" y="4343400"/>
            <a:ext cx="0" cy="8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65176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59632" y="332656"/>
            <a:ext cx="712879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be-BY" sz="3200" b="1" dirty="0" smtClean="0">
              <a:latin typeface="Sylfaen" pitchFamily="18" charset="0"/>
            </a:endParaRPr>
          </a:p>
          <a:p>
            <a:pPr algn="ctr"/>
            <a:r>
              <a:rPr lang="be-BY" sz="3200" b="1" dirty="0" smtClean="0">
                <a:latin typeface="Sylfaen" pitchFamily="18" charset="0"/>
              </a:rPr>
              <a:t>Спосабы ўтварэння прыслоўяў</a:t>
            </a:r>
          </a:p>
          <a:p>
            <a:pPr algn="ctr"/>
            <a:endParaRPr lang="be-BY" sz="3200" b="1" dirty="0" smtClean="0">
              <a:latin typeface="Sylfaen" pitchFamily="18" charset="0"/>
            </a:endParaRPr>
          </a:p>
          <a:p>
            <a:pPr algn="just"/>
            <a:r>
              <a:rPr lang="be-BY" sz="3200" b="1" i="1" dirty="0" smtClean="0">
                <a:solidFill>
                  <a:srgbClr val="7030A0"/>
                </a:solidFill>
                <a:latin typeface="Sylfaen" pitchFamily="18" charset="0"/>
              </a:rPr>
              <a:t>Прыслоўі ўтвараюцца </a:t>
            </a:r>
          </a:p>
          <a:p>
            <a:pPr algn="just"/>
            <a:r>
              <a:rPr lang="be-BY" sz="3200" b="1" i="1" dirty="0" smtClean="0">
                <a:solidFill>
                  <a:srgbClr val="7030A0"/>
                </a:solidFill>
                <a:latin typeface="Sylfaen" pitchFamily="18" charset="0"/>
              </a:rPr>
              <a:t>з дапамогай:</a:t>
            </a:r>
          </a:p>
          <a:p>
            <a:pPr algn="just"/>
            <a:r>
              <a:rPr lang="be-BY" sz="3200" b="1" dirty="0" smtClean="0">
                <a:latin typeface="Sylfaen" pitchFamily="18" charset="0"/>
              </a:rPr>
              <a:t>♦ прыставак        (доўга </a:t>
            </a:r>
            <a:r>
              <a:rPr lang="be-BY" sz="3200" b="1" dirty="0" smtClean="0">
                <a:latin typeface="Times New Roman"/>
                <a:cs typeface="Times New Roman"/>
              </a:rPr>
              <a:t>→</a:t>
            </a:r>
            <a:r>
              <a:rPr lang="be-BY" sz="3200" b="1" dirty="0" smtClean="0">
                <a:latin typeface="Sylfaen" pitchFamily="18" charset="0"/>
              </a:rPr>
              <a:t>надоўга)  </a:t>
            </a:r>
          </a:p>
          <a:p>
            <a:pPr algn="just"/>
            <a:r>
              <a:rPr lang="be-BY" sz="3200" b="1" dirty="0" smtClean="0">
                <a:latin typeface="Sylfaen" pitchFamily="18" charset="0"/>
              </a:rPr>
              <a:t>♦ суфіксаў           (добры</a:t>
            </a:r>
            <a:r>
              <a:rPr lang="be-BY" sz="3200" b="1" dirty="0" smtClean="0">
                <a:latin typeface="Times New Roman"/>
                <a:cs typeface="Times New Roman"/>
              </a:rPr>
              <a:t>→добра)</a:t>
            </a:r>
            <a:endParaRPr lang="be-BY" sz="3200" b="1" dirty="0" smtClean="0">
              <a:latin typeface="Sylfaen" pitchFamily="18" charset="0"/>
            </a:endParaRPr>
          </a:p>
          <a:p>
            <a:pPr algn="just"/>
            <a:r>
              <a:rPr lang="be-BY" sz="3200" b="1" dirty="0" smtClean="0">
                <a:latin typeface="Sylfaen" pitchFamily="18" charset="0"/>
              </a:rPr>
              <a:t>♦ постфіксаў       (калі</a:t>
            </a:r>
            <a:r>
              <a:rPr lang="be-BY" sz="3200" b="1" dirty="0" smtClean="0">
                <a:latin typeface="Times New Roman"/>
                <a:cs typeface="Times New Roman"/>
              </a:rPr>
              <a:t>→калісьці)</a:t>
            </a:r>
            <a:endParaRPr lang="be-BY" sz="3200" b="1" dirty="0" smtClean="0">
              <a:latin typeface="Sylfaen" pitchFamily="18" charset="0"/>
            </a:endParaRPr>
          </a:p>
          <a:p>
            <a:pPr algn="just"/>
            <a:r>
              <a:rPr lang="be-BY" sz="3200" b="1" dirty="0" smtClean="0">
                <a:latin typeface="Sylfaen" pitchFamily="18" charset="0"/>
              </a:rPr>
              <a:t>♦ прыставак і      (дом</a:t>
            </a:r>
            <a:r>
              <a:rPr lang="be-BY" sz="3200" b="1" dirty="0" smtClean="0">
                <a:latin typeface="Times New Roman"/>
                <a:cs typeface="Times New Roman"/>
              </a:rPr>
              <a:t>→дадому)</a:t>
            </a:r>
            <a:r>
              <a:rPr lang="be-BY" sz="3200" b="1" dirty="0" smtClean="0">
                <a:latin typeface="Sylfaen" pitchFamily="18" charset="0"/>
              </a:rPr>
              <a:t> </a:t>
            </a:r>
          </a:p>
          <a:p>
            <a:pPr algn="just"/>
            <a:r>
              <a:rPr lang="be-BY" sz="3200" b="1" dirty="0" smtClean="0">
                <a:latin typeface="Sylfaen" pitchFamily="18" charset="0"/>
              </a:rPr>
              <a:t>    суфіксаў</a:t>
            </a:r>
          </a:p>
          <a:p>
            <a:pPr algn="just"/>
            <a:r>
              <a:rPr lang="be-BY" sz="3200" b="1" dirty="0" smtClean="0">
                <a:latin typeface="Sylfaen" pitchFamily="18" charset="0"/>
              </a:rPr>
              <a:t>♦ зліцця слоў      (</a:t>
            </a:r>
            <a:r>
              <a:rPr lang="be-BY" sz="3200" b="1" u="sng" dirty="0" smtClean="0">
                <a:latin typeface="Sylfaen" pitchFamily="18" charset="0"/>
              </a:rPr>
              <a:t>штодзень</a:t>
            </a:r>
            <a:r>
              <a:rPr lang="be-BY" sz="3200" b="1" dirty="0" smtClean="0">
                <a:latin typeface="Sylfaen" pitchFamily="18" charset="0"/>
              </a:rPr>
              <a:t>)</a:t>
            </a:r>
          </a:p>
          <a:p>
            <a:pPr algn="just"/>
            <a:r>
              <a:rPr lang="be-BY" sz="3200" b="1" dirty="0" smtClean="0">
                <a:latin typeface="Sylfaen" pitchFamily="18" charset="0"/>
              </a:rPr>
              <a:t>♦ паўтору слоў   (даўным-даўно)</a:t>
            </a:r>
          </a:p>
          <a:p>
            <a:pPr algn="just"/>
            <a:endParaRPr lang="be-BY" sz="3200" b="1" dirty="0" smtClean="0">
              <a:latin typeface="Sylfaen" pitchFamily="18" charset="0"/>
            </a:endParaRPr>
          </a:p>
          <a:p>
            <a:pPr algn="ctr"/>
            <a:endParaRPr lang="ru-RU" sz="3200" b="1" dirty="0">
              <a:latin typeface="Sylfae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432</Words>
  <Application>Microsoft Office PowerPoint</Application>
  <PresentationFormat>Экран (4:3)</PresentationFormat>
  <Paragraphs>199</Paragraphs>
  <Slides>22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30</cp:revision>
  <dcterms:created xsi:type="dcterms:W3CDTF">2013-01-26T11:13:39Z</dcterms:created>
  <dcterms:modified xsi:type="dcterms:W3CDTF">2015-05-10T12:24:16Z</dcterms:modified>
</cp:coreProperties>
</file>