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&#1090;&#1101;&#1072;&#1088;&#1101;&#1090;&#1099;&#1095;&#1085;&#1099;%20&#1089;&#1077;&#1084;&#1110;&#1085;&#1072;&#1088;%2005.10/&#1040;&#1089;&#1072;&#1073;&#1083;&#1110;&#1074;&#1072;&#1089;&#1094;&#1110;%20&#1084;&#1077;&#1090;&#1072;&#1087;&#1088;&#1072;&#1076;&#1084;&#1077;&#1090;&#1085;&#1072;&#1075;&#1072;%20&#1118;&#1088;&#1086;&#1082;&#1072;%20&#1118;%20&#1087;&#1072;&#1088;&#1072;&#1118;&#1085;&#1072;&#1085;&#1085;&#1110;%20&#1079;%20&#1090;&#1088;&#1072;&#1076;&#1099;&#1094;&#1099;&#1081;&#1085;&#1099;&#1084;%20&#1091;&#1088;&#1086;&#1082;&#1072;&#1084;.docx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&#1090;&#1101;&#1072;&#1088;&#1101;&#1090;&#1099;&#1095;&#1085;&#1099;%20&#1089;&#1077;&#1084;&#1110;&#1085;&#1072;&#1088;%2005.10/&#1040;&#1089;&#1072;&#1073;&#1083;&#1110;&#1074;&#1072;&#1089;&#1094;&#1110;%20&#1084;&#1077;&#1090;&#1072;&#1087;&#1088;&#1072;&#1076;&#1084;&#1077;&#1090;&#1085;&#1072;&#1075;&#1072;%20&#1118;&#1088;&#1086;&#1082;&#1072;%20&#1118;%20&#1087;&#1072;&#1088;&#1072;&#1118;&#1085;&#1072;&#1085;&#1085;&#1110;%20&#1079;%20&#1090;&#1088;&#1072;&#1076;&#1099;&#1094;&#1099;&#1081;&#1085;&#1099;&#1084;%20&#1091;&#1088;&#1086;&#1082;&#1072;&#1084;.doc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D025FB-6A65-47FC-8716-0D163F100373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B34E5C-E400-439F-9007-F9B8D8759FC4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be-BY" sz="3200" b="1" dirty="0" smtClean="0">
              <a:solidFill>
                <a:srgbClr val="7030A0"/>
              </a:solidFill>
            </a:rPr>
            <a:t>Ідэі метапрадметнага падыходу</a:t>
          </a:r>
          <a:endParaRPr lang="ru-RU" sz="3200" b="1" dirty="0">
            <a:solidFill>
              <a:srgbClr val="7030A0"/>
            </a:solidFill>
          </a:endParaRPr>
        </a:p>
      </dgm:t>
    </dgm:pt>
    <dgm:pt modelId="{7C63E04A-83F9-4707-83B0-FE397248A536}" type="parTrans" cxnId="{E8EB5A62-EC17-4984-B60A-FDF8BEA106EC}">
      <dgm:prSet/>
      <dgm:spPr/>
      <dgm:t>
        <a:bodyPr/>
        <a:lstStyle/>
        <a:p>
          <a:endParaRPr lang="ru-RU"/>
        </a:p>
      </dgm:t>
    </dgm:pt>
    <dgm:pt modelId="{A3927BED-D779-413E-B16E-4063D06E3C32}" type="sibTrans" cxnId="{E8EB5A62-EC17-4984-B60A-FDF8BEA106EC}">
      <dgm:prSet/>
      <dgm:spPr/>
      <dgm:t>
        <a:bodyPr/>
        <a:lstStyle/>
        <a:p>
          <a:endParaRPr lang="ru-RU"/>
        </a:p>
      </dgm:t>
    </dgm:pt>
    <dgm:pt modelId="{A049802E-803F-4A1F-B497-3E70F776DC8D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e-BY" sz="2800" b="1" dirty="0" smtClean="0">
              <a:solidFill>
                <a:schemeClr val="tx1"/>
              </a:solidFill>
              <a:hlinkClick xmlns:r="http://schemas.openxmlformats.org/officeDocument/2006/relationships" r:id="rId1" action="ppaction://hlinkfile"/>
            </a:rPr>
            <a:t>ідэя дзейнасных адзінак зместу</a:t>
          </a:r>
          <a:r>
            <a:rPr lang="be-BY" sz="2500" dirty="0" smtClean="0"/>
            <a:t>;</a:t>
          </a:r>
          <a:endParaRPr lang="ru-RU" sz="2500" dirty="0" smtClean="0"/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dirty="0"/>
        </a:p>
      </dgm:t>
    </dgm:pt>
    <dgm:pt modelId="{E5D7D4AB-2229-4F33-AC9F-9F116CC38124}" type="parTrans" cxnId="{D0CC8621-569C-44F9-8A7E-2DB4EF191DD8}">
      <dgm:prSet/>
      <dgm:spPr/>
      <dgm:t>
        <a:bodyPr/>
        <a:lstStyle/>
        <a:p>
          <a:endParaRPr lang="ru-RU"/>
        </a:p>
      </dgm:t>
    </dgm:pt>
    <dgm:pt modelId="{ED712D77-1593-4BE8-AE93-6341201A3738}" type="sibTrans" cxnId="{D0CC8621-569C-44F9-8A7E-2DB4EF191DD8}">
      <dgm:prSet/>
      <dgm:spPr/>
      <dgm:t>
        <a:bodyPr/>
        <a:lstStyle/>
        <a:p>
          <a:endParaRPr lang="ru-RU"/>
        </a:p>
      </dgm:t>
    </dgm:pt>
    <dgm:pt modelId="{45DEAE56-7E08-418A-A244-A27DA4DBFA68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e-BY" sz="2800" b="1" dirty="0" smtClean="0">
              <a:solidFill>
                <a:srgbClr val="7030A0"/>
              </a:solidFill>
            </a:rPr>
            <a:t>значымасці сумеснай дзейнасці</a:t>
          </a:r>
          <a:r>
            <a:rPr lang="be-BY" sz="2500" dirty="0" smtClean="0"/>
            <a:t>;</a:t>
          </a:r>
          <a:endParaRPr lang="ru-RU" sz="2500" dirty="0" smtClean="0"/>
        </a:p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dirty="0"/>
        </a:p>
      </dgm:t>
    </dgm:pt>
    <dgm:pt modelId="{A7B4D337-421D-453C-B9A5-0A0F6E065CFB}" type="parTrans" cxnId="{0F825F1E-41B3-466C-B571-A6F610CBD47A}">
      <dgm:prSet/>
      <dgm:spPr/>
      <dgm:t>
        <a:bodyPr/>
        <a:lstStyle/>
        <a:p>
          <a:endParaRPr lang="ru-RU"/>
        </a:p>
      </dgm:t>
    </dgm:pt>
    <dgm:pt modelId="{2200963B-0F1A-40AA-804B-E234F7F59B4E}" type="sibTrans" cxnId="{0F825F1E-41B3-466C-B571-A6F610CBD47A}">
      <dgm:prSet/>
      <dgm:spPr/>
      <dgm:t>
        <a:bodyPr/>
        <a:lstStyle/>
        <a:p>
          <a:endParaRPr lang="ru-RU"/>
        </a:p>
      </dgm:t>
    </dgm:pt>
    <dgm:pt modelId="{C550D7E9-F599-4A27-92FB-245C753B75C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be-BY" sz="2800" b="1" dirty="0" smtClean="0">
              <a:solidFill>
                <a:srgbClr val="7030A0"/>
              </a:solidFill>
            </a:rPr>
            <a:t>універсальныя вучэбныя дзеянні</a:t>
          </a:r>
          <a:r>
            <a:rPr lang="be-BY" sz="2900" dirty="0" smtClean="0"/>
            <a:t>.</a:t>
          </a:r>
          <a:endParaRPr lang="ru-RU" sz="2900" dirty="0"/>
        </a:p>
      </dgm:t>
    </dgm:pt>
    <dgm:pt modelId="{EAF1135B-D2F9-4F57-8AB4-343EE53D31D0}" type="parTrans" cxnId="{714B76DA-25E1-4DD8-B0D2-68EF9C1D32EC}">
      <dgm:prSet/>
      <dgm:spPr/>
      <dgm:t>
        <a:bodyPr/>
        <a:lstStyle/>
        <a:p>
          <a:endParaRPr lang="ru-RU"/>
        </a:p>
      </dgm:t>
    </dgm:pt>
    <dgm:pt modelId="{8760CB5C-A5E5-4B11-8539-1288CCF2F004}" type="sibTrans" cxnId="{714B76DA-25E1-4DD8-B0D2-68EF9C1D32EC}">
      <dgm:prSet/>
      <dgm:spPr/>
      <dgm:t>
        <a:bodyPr/>
        <a:lstStyle/>
        <a:p>
          <a:endParaRPr lang="ru-RU"/>
        </a:p>
      </dgm:t>
    </dgm:pt>
    <dgm:pt modelId="{0763542F-71C8-440A-A0D4-27FD4CC1551C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be-BY" sz="2800" b="1" dirty="0" smtClean="0">
              <a:solidFill>
                <a:schemeClr val="tx1"/>
              </a:solidFill>
            </a:rPr>
            <a:t>рэфлексіўнасці;</a:t>
          </a:r>
          <a:endParaRPr lang="ru-RU" sz="2800" b="1" dirty="0">
            <a:solidFill>
              <a:schemeClr val="tx1"/>
            </a:solidFill>
          </a:endParaRPr>
        </a:p>
      </dgm:t>
    </dgm:pt>
    <dgm:pt modelId="{88CE4CCA-8F10-4F02-A6B2-7EAF297D15C4}" type="parTrans" cxnId="{6AEF0833-76A3-4484-B6B9-0B2C11C809EF}">
      <dgm:prSet/>
      <dgm:spPr/>
      <dgm:t>
        <a:bodyPr/>
        <a:lstStyle/>
        <a:p>
          <a:endParaRPr lang="ru-RU"/>
        </a:p>
      </dgm:t>
    </dgm:pt>
    <dgm:pt modelId="{9D737723-8021-47BD-9521-27F46FB85731}" type="sibTrans" cxnId="{6AEF0833-76A3-4484-B6B9-0B2C11C809EF}">
      <dgm:prSet/>
      <dgm:spPr/>
      <dgm:t>
        <a:bodyPr/>
        <a:lstStyle/>
        <a:p>
          <a:endParaRPr lang="ru-RU"/>
        </a:p>
      </dgm:t>
    </dgm:pt>
    <dgm:pt modelId="{71B56B63-9B6F-4B82-B5D0-3468F8AFDF0D}" type="pres">
      <dgm:prSet presAssocID="{A5D025FB-6A65-47FC-8716-0D163F10037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CB2624-21E4-409A-B111-9426FF0D7EE2}" type="pres">
      <dgm:prSet presAssocID="{2EB34E5C-E400-439F-9007-F9B8D8759FC4}" presName="comp" presStyleCnt="0"/>
      <dgm:spPr/>
    </dgm:pt>
    <dgm:pt modelId="{D95D45F1-D8ED-4E28-9522-A582C3490BAD}" type="pres">
      <dgm:prSet presAssocID="{2EB34E5C-E400-439F-9007-F9B8D8759FC4}" presName="box" presStyleLbl="node1" presStyleIdx="0" presStyleCnt="5" custLinFactY="-10000" custLinFactNeighborX="-1181" custLinFactNeighborY="-100000"/>
      <dgm:spPr/>
      <dgm:t>
        <a:bodyPr/>
        <a:lstStyle/>
        <a:p>
          <a:endParaRPr lang="ru-RU"/>
        </a:p>
      </dgm:t>
    </dgm:pt>
    <dgm:pt modelId="{895CFE70-9272-409A-9620-F97C9A04260A}" type="pres">
      <dgm:prSet presAssocID="{2EB34E5C-E400-439F-9007-F9B8D8759FC4}" presName="img" presStyleLbl="fgImgPlace1" presStyleIdx="0" presStyleCnt="5"/>
      <dgm:spPr/>
    </dgm:pt>
    <dgm:pt modelId="{724DED6C-340C-4E70-A37C-3406DAD76E34}" type="pres">
      <dgm:prSet presAssocID="{2EB34E5C-E400-439F-9007-F9B8D8759FC4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4CADBE-D3B2-4889-B653-662C112A29AC}" type="pres">
      <dgm:prSet presAssocID="{A3927BED-D779-413E-B16E-4063D06E3C32}" presName="spacer" presStyleCnt="0"/>
      <dgm:spPr/>
    </dgm:pt>
    <dgm:pt modelId="{64DBC9DB-D8F9-4D72-99EC-C37357192021}" type="pres">
      <dgm:prSet presAssocID="{A049802E-803F-4A1F-B497-3E70F776DC8D}" presName="comp" presStyleCnt="0"/>
      <dgm:spPr/>
    </dgm:pt>
    <dgm:pt modelId="{A9E09CEE-E776-4541-9150-3FD9FA70FEE6}" type="pres">
      <dgm:prSet presAssocID="{A049802E-803F-4A1F-B497-3E70F776DC8D}" presName="box" presStyleLbl="node1" presStyleIdx="1" presStyleCnt="5"/>
      <dgm:spPr/>
      <dgm:t>
        <a:bodyPr/>
        <a:lstStyle/>
        <a:p>
          <a:endParaRPr lang="ru-RU"/>
        </a:p>
      </dgm:t>
    </dgm:pt>
    <dgm:pt modelId="{DED46E01-B00B-47FD-9223-75DE0CB061E4}" type="pres">
      <dgm:prSet presAssocID="{A049802E-803F-4A1F-B497-3E70F776DC8D}" presName="img" presStyleLbl="fgImgPlace1" presStyleIdx="1" presStyleCnt="5" custLinFactNeighborX="-10858" custLinFactNeighborY="8932"/>
      <dgm:spPr/>
    </dgm:pt>
    <dgm:pt modelId="{C8CD715C-C0DD-4B66-94CC-8002376EE31E}" type="pres">
      <dgm:prSet presAssocID="{A049802E-803F-4A1F-B497-3E70F776DC8D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0594DB-AE61-44E5-AA89-3AA70CB7DDB1}" type="pres">
      <dgm:prSet presAssocID="{ED712D77-1593-4BE8-AE93-6341201A3738}" presName="spacer" presStyleCnt="0"/>
      <dgm:spPr/>
    </dgm:pt>
    <dgm:pt modelId="{19E00D5F-4153-4FFD-99BE-8963F0A41D25}" type="pres">
      <dgm:prSet presAssocID="{45DEAE56-7E08-418A-A244-A27DA4DBFA68}" presName="comp" presStyleCnt="0"/>
      <dgm:spPr/>
    </dgm:pt>
    <dgm:pt modelId="{6271032E-1244-4FF1-873A-0FAD412F3E45}" type="pres">
      <dgm:prSet presAssocID="{45DEAE56-7E08-418A-A244-A27DA4DBFA68}" presName="box" presStyleLbl="node1" presStyleIdx="2" presStyleCnt="5"/>
      <dgm:spPr/>
      <dgm:t>
        <a:bodyPr/>
        <a:lstStyle/>
        <a:p>
          <a:endParaRPr lang="ru-RU"/>
        </a:p>
      </dgm:t>
    </dgm:pt>
    <dgm:pt modelId="{BFE7C651-B433-4F9D-8F2E-23BC5F05BCE8}" type="pres">
      <dgm:prSet presAssocID="{45DEAE56-7E08-418A-A244-A27DA4DBFA68}" presName="img" presStyleLbl="fgImgPlace1" presStyleIdx="2" presStyleCnt="5"/>
      <dgm:spPr/>
    </dgm:pt>
    <dgm:pt modelId="{636CBFC4-FF2B-4A58-BF7F-1185772BBE2B}" type="pres">
      <dgm:prSet presAssocID="{45DEAE56-7E08-418A-A244-A27DA4DBFA68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414D6C-19BA-4E0A-BF76-E20824A37560}" type="pres">
      <dgm:prSet presAssocID="{2200963B-0F1A-40AA-804B-E234F7F59B4E}" presName="spacer" presStyleCnt="0"/>
      <dgm:spPr/>
    </dgm:pt>
    <dgm:pt modelId="{5B58F569-39AE-4B18-98E2-20848A011B95}" type="pres">
      <dgm:prSet presAssocID="{0763542F-71C8-440A-A0D4-27FD4CC1551C}" presName="comp" presStyleCnt="0"/>
      <dgm:spPr/>
    </dgm:pt>
    <dgm:pt modelId="{E6FFE3DC-ABB3-4562-A144-ABC129FB344B}" type="pres">
      <dgm:prSet presAssocID="{0763542F-71C8-440A-A0D4-27FD4CC1551C}" presName="box" presStyleLbl="node1" presStyleIdx="3" presStyleCnt="5"/>
      <dgm:spPr/>
      <dgm:t>
        <a:bodyPr/>
        <a:lstStyle/>
        <a:p>
          <a:endParaRPr lang="ru-RU"/>
        </a:p>
      </dgm:t>
    </dgm:pt>
    <dgm:pt modelId="{65851F86-4999-4246-8EA6-811F4B51898C}" type="pres">
      <dgm:prSet presAssocID="{0763542F-71C8-440A-A0D4-27FD4CC1551C}" presName="img" presStyleLbl="fgImgPlace1" presStyleIdx="3" presStyleCnt="5"/>
      <dgm:spPr/>
    </dgm:pt>
    <dgm:pt modelId="{D6834640-B459-4883-AC64-61FE9A9DF022}" type="pres">
      <dgm:prSet presAssocID="{0763542F-71C8-440A-A0D4-27FD4CC1551C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3D4BAA-4F84-47BB-8D93-F38C2EEB8829}" type="pres">
      <dgm:prSet presAssocID="{9D737723-8021-47BD-9521-27F46FB85731}" presName="spacer" presStyleCnt="0"/>
      <dgm:spPr/>
    </dgm:pt>
    <dgm:pt modelId="{14AC3C1A-C935-4D9F-8096-A263CBBF8385}" type="pres">
      <dgm:prSet presAssocID="{C550D7E9-F599-4A27-92FB-245C753B75CE}" presName="comp" presStyleCnt="0"/>
      <dgm:spPr/>
    </dgm:pt>
    <dgm:pt modelId="{3D279881-5DB1-403C-8BCE-9B7EDFCB450C}" type="pres">
      <dgm:prSet presAssocID="{C550D7E9-F599-4A27-92FB-245C753B75CE}" presName="box" presStyleLbl="node1" presStyleIdx="4" presStyleCnt="5"/>
      <dgm:spPr/>
      <dgm:t>
        <a:bodyPr/>
        <a:lstStyle/>
        <a:p>
          <a:endParaRPr lang="ru-RU"/>
        </a:p>
      </dgm:t>
    </dgm:pt>
    <dgm:pt modelId="{1305C4FE-2FEB-4546-BC96-CF45D946BDD2}" type="pres">
      <dgm:prSet presAssocID="{C550D7E9-F599-4A27-92FB-245C753B75CE}" presName="img" presStyleLbl="fgImgPlace1" presStyleIdx="4" presStyleCnt="5"/>
      <dgm:spPr/>
    </dgm:pt>
    <dgm:pt modelId="{14EA119A-0403-4E96-AAC4-BBF1B08BFCD1}" type="pres">
      <dgm:prSet presAssocID="{C550D7E9-F599-4A27-92FB-245C753B75CE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F321D6-A6B5-42D0-B4EC-ECD9402D91B7}" type="presOf" srcId="{2EB34E5C-E400-439F-9007-F9B8D8759FC4}" destId="{724DED6C-340C-4E70-A37C-3406DAD76E34}" srcOrd="1" destOrd="0" presId="urn:microsoft.com/office/officeart/2005/8/layout/vList4#1"/>
    <dgm:cxn modelId="{E8EB5A62-EC17-4984-B60A-FDF8BEA106EC}" srcId="{A5D025FB-6A65-47FC-8716-0D163F100373}" destId="{2EB34E5C-E400-439F-9007-F9B8D8759FC4}" srcOrd="0" destOrd="0" parTransId="{7C63E04A-83F9-4707-83B0-FE397248A536}" sibTransId="{A3927BED-D779-413E-B16E-4063D06E3C32}"/>
    <dgm:cxn modelId="{9A6E5433-8A61-454A-A1CE-B5042E5ECAFE}" type="presOf" srcId="{2EB34E5C-E400-439F-9007-F9B8D8759FC4}" destId="{D95D45F1-D8ED-4E28-9522-A582C3490BAD}" srcOrd="0" destOrd="0" presId="urn:microsoft.com/office/officeart/2005/8/layout/vList4#1"/>
    <dgm:cxn modelId="{714B76DA-25E1-4DD8-B0D2-68EF9C1D32EC}" srcId="{A5D025FB-6A65-47FC-8716-0D163F100373}" destId="{C550D7E9-F599-4A27-92FB-245C753B75CE}" srcOrd="4" destOrd="0" parTransId="{EAF1135B-D2F9-4F57-8AB4-343EE53D31D0}" sibTransId="{8760CB5C-A5E5-4B11-8539-1288CCF2F004}"/>
    <dgm:cxn modelId="{D15FF530-620D-4583-84C3-F5064242197A}" type="presOf" srcId="{C550D7E9-F599-4A27-92FB-245C753B75CE}" destId="{3D279881-5DB1-403C-8BCE-9B7EDFCB450C}" srcOrd="0" destOrd="0" presId="urn:microsoft.com/office/officeart/2005/8/layout/vList4#1"/>
    <dgm:cxn modelId="{D0CC8621-569C-44F9-8A7E-2DB4EF191DD8}" srcId="{A5D025FB-6A65-47FC-8716-0D163F100373}" destId="{A049802E-803F-4A1F-B497-3E70F776DC8D}" srcOrd="1" destOrd="0" parTransId="{E5D7D4AB-2229-4F33-AC9F-9F116CC38124}" sibTransId="{ED712D77-1593-4BE8-AE93-6341201A3738}"/>
    <dgm:cxn modelId="{4669DFB8-74E8-4503-98B6-C07C02542F56}" type="presOf" srcId="{0763542F-71C8-440A-A0D4-27FD4CC1551C}" destId="{D6834640-B459-4883-AC64-61FE9A9DF022}" srcOrd="1" destOrd="0" presId="urn:microsoft.com/office/officeart/2005/8/layout/vList4#1"/>
    <dgm:cxn modelId="{B5A1063F-123D-479A-B827-2F3986253E83}" type="presOf" srcId="{A5D025FB-6A65-47FC-8716-0D163F100373}" destId="{71B56B63-9B6F-4B82-B5D0-3468F8AFDF0D}" srcOrd="0" destOrd="0" presId="urn:microsoft.com/office/officeart/2005/8/layout/vList4#1"/>
    <dgm:cxn modelId="{194332A5-D749-4C59-8780-BFD39FBF7D0A}" type="presOf" srcId="{0763542F-71C8-440A-A0D4-27FD4CC1551C}" destId="{E6FFE3DC-ABB3-4562-A144-ABC129FB344B}" srcOrd="0" destOrd="0" presId="urn:microsoft.com/office/officeart/2005/8/layout/vList4#1"/>
    <dgm:cxn modelId="{6AEF0833-76A3-4484-B6B9-0B2C11C809EF}" srcId="{A5D025FB-6A65-47FC-8716-0D163F100373}" destId="{0763542F-71C8-440A-A0D4-27FD4CC1551C}" srcOrd="3" destOrd="0" parTransId="{88CE4CCA-8F10-4F02-A6B2-7EAF297D15C4}" sibTransId="{9D737723-8021-47BD-9521-27F46FB85731}"/>
    <dgm:cxn modelId="{94DFA212-416E-49D6-A6DD-E523C89211FD}" type="presOf" srcId="{A049802E-803F-4A1F-B497-3E70F776DC8D}" destId="{A9E09CEE-E776-4541-9150-3FD9FA70FEE6}" srcOrd="0" destOrd="0" presId="urn:microsoft.com/office/officeart/2005/8/layout/vList4#1"/>
    <dgm:cxn modelId="{D1E39273-02F8-4AFE-A7F9-073C0AFFEB62}" type="presOf" srcId="{C550D7E9-F599-4A27-92FB-245C753B75CE}" destId="{14EA119A-0403-4E96-AAC4-BBF1B08BFCD1}" srcOrd="1" destOrd="0" presId="urn:microsoft.com/office/officeart/2005/8/layout/vList4#1"/>
    <dgm:cxn modelId="{2305E0AC-8C86-42DF-A295-0B816AB038DF}" type="presOf" srcId="{45DEAE56-7E08-418A-A244-A27DA4DBFA68}" destId="{6271032E-1244-4FF1-873A-0FAD412F3E45}" srcOrd="0" destOrd="0" presId="urn:microsoft.com/office/officeart/2005/8/layout/vList4#1"/>
    <dgm:cxn modelId="{A9349542-ED18-4BD8-9F37-3526A81D0C43}" type="presOf" srcId="{A049802E-803F-4A1F-B497-3E70F776DC8D}" destId="{C8CD715C-C0DD-4B66-94CC-8002376EE31E}" srcOrd="1" destOrd="0" presId="urn:microsoft.com/office/officeart/2005/8/layout/vList4#1"/>
    <dgm:cxn modelId="{82544D37-8CA4-448D-A601-972A08DBBDAD}" type="presOf" srcId="{45DEAE56-7E08-418A-A244-A27DA4DBFA68}" destId="{636CBFC4-FF2B-4A58-BF7F-1185772BBE2B}" srcOrd="1" destOrd="0" presId="urn:microsoft.com/office/officeart/2005/8/layout/vList4#1"/>
    <dgm:cxn modelId="{0F825F1E-41B3-466C-B571-A6F610CBD47A}" srcId="{A5D025FB-6A65-47FC-8716-0D163F100373}" destId="{45DEAE56-7E08-418A-A244-A27DA4DBFA68}" srcOrd="2" destOrd="0" parTransId="{A7B4D337-421D-453C-B9A5-0A0F6E065CFB}" sibTransId="{2200963B-0F1A-40AA-804B-E234F7F59B4E}"/>
    <dgm:cxn modelId="{132EDD3D-240D-430D-9707-764FDC46DF41}" type="presParOf" srcId="{71B56B63-9B6F-4B82-B5D0-3468F8AFDF0D}" destId="{46CB2624-21E4-409A-B111-9426FF0D7EE2}" srcOrd="0" destOrd="0" presId="urn:microsoft.com/office/officeart/2005/8/layout/vList4#1"/>
    <dgm:cxn modelId="{94A0AB63-4E1F-4F8F-BA17-7FC35A3D6CE7}" type="presParOf" srcId="{46CB2624-21E4-409A-B111-9426FF0D7EE2}" destId="{D95D45F1-D8ED-4E28-9522-A582C3490BAD}" srcOrd="0" destOrd="0" presId="urn:microsoft.com/office/officeart/2005/8/layout/vList4#1"/>
    <dgm:cxn modelId="{FBE81561-67BA-4532-8204-46ADD1583D61}" type="presParOf" srcId="{46CB2624-21E4-409A-B111-9426FF0D7EE2}" destId="{895CFE70-9272-409A-9620-F97C9A04260A}" srcOrd="1" destOrd="0" presId="urn:microsoft.com/office/officeart/2005/8/layout/vList4#1"/>
    <dgm:cxn modelId="{BC5306A0-D9E8-4A5A-8391-32FF62A95C5E}" type="presParOf" srcId="{46CB2624-21E4-409A-B111-9426FF0D7EE2}" destId="{724DED6C-340C-4E70-A37C-3406DAD76E34}" srcOrd="2" destOrd="0" presId="urn:microsoft.com/office/officeart/2005/8/layout/vList4#1"/>
    <dgm:cxn modelId="{847EB8AF-E36F-4698-A041-B8C128428B09}" type="presParOf" srcId="{71B56B63-9B6F-4B82-B5D0-3468F8AFDF0D}" destId="{CC4CADBE-D3B2-4889-B653-662C112A29AC}" srcOrd="1" destOrd="0" presId="urn:microsoft.com/office/officeart/2005/8/layout/vList4#1"/>
    <dgm:cxn modelId="{02564C9C-ECF3-4530-A90B-F7D4021E8C43}" type="presParOf" srcId="{71B56B63-9B6F-4B82-B5D0-3468F8AFDF0D}" destId="{64DBC9DB-D8F9-4D72-99EC-C37357192021}" srcOrd="2" destOrd="0" presId="urn:microsoft.com/office/officeart/2005/8/layout/vList4#1"/>
    <dgm:cxn modelId="{41B1C9FB-1BE8-4B10-B511-84F61F51B279}" type="presParOf" srcId="{64DBC9DB-D8F9-4D72-99EC-C37357192021}" destId="{A9E09CEE-E776-4541-9150-3FD9FA70FEE6}" srcOrd="0" destOrd="0" presId="urn:microsoft.com/office/officeart/2005/8/layout/vList4#1"/>
    <dgm:cxn modelId="{A920975E-0031-4C71-9FAC-96633AC24EAB}" type="presParOf" srcId="{64DBC9DB-D8F9-4D72-99EC-C37357192021}" destId="{DED46E01-B00B-47FD-9223-75DE0CB061E4}" srcOrd="1" destOrd="0" presId="urn:microsoft.com/office/officeart/2005/8/layout/vList4#1"/>
    <dgm:cxn modelId="{C91353EC-1EE4-44D3-9A90-B7C5B7C1AB34}" type="presParOf" srcId="{64DBC9DB-D8F9-4D72-99EC-C37357192021}" destId="{C8CD715C-C0DD-4B66-94CC-8002376EE31E}" srcOrd="2" destOrd="0" presId="urn:microsoft.com/office/officeart/2005/8/layout/vList4#1"/>
    <dgm:cxn modelId="{2607E6F0-C87D-4C3E-A613-1989B362B6A4}" type="presParOf" srcId="{71B56B63-9B6F-4B82-B5D0-3468F8AFDF0D}" destId="{0E0594DB-AE61-44E5-AA89-3AA70CB7DDB1}" srcOrd="3" destOrd="0" presId="urn:microsoft.com/office/officeart/2005/8/layout/vList4#1"/>
    <dgm:cxn modelId="{87AD48D5-75D8-4DEC-A488-BC2DDD2A1379}" type="presParOf" srcId="{71B56B63-9B6F-4B82-B5D0-3468F8AFDF0D}" destId="{19E00D5F-4153-4FFD-99BE-8963F0A41D25}" srcOrd="4" destOrd="0" presId="urn:microsoft.com/office/officeart/2005/8/layout/vList4#1"/>
    <dgm:cxn modelId="{F84868A5-5B33-41DD-99C3-A505837310A4}" type="presParOf" srcId="{19E00D5F-4153-4FFD-99BE-8963F0A41D25}" destId="{6271032E-1244-4FF1-873A-0FAD412F3E45}" srcOrd="0" destOrd="0" presId="urn:microsoft.com/office/officeart/2005/8/layout/vList4#1"/>
    <dgm:cxn modelId="{00715C21-3CCE-4357-90CA-37C340D2CCE7}" type="presParOf" srcId="{19E00D5F-4153-4FFD-99BE-8963F0A41D25}" destId="{BFE7C651-B433-4F9D-8F2E-23BC5F05BCE8}" srcOrd="1" destOrd="0" presId="urn:microsoft.com/office/officeart/2005/8/layout/vList4#1"/>
    <dgm:cxn modelId="{4CB5FB12-5C30-4AAF-AA75-D674F5E9E472}" type="presParOf" srcId="{19E00D5F-4153-4FFD-99BE-8963F0A41D25}" destId="{636CBFC4-FF2B-4A58-BF7F-1185772BBE2B}" srcOrd="2" destOrd="0" presId="urn:microsoft.com/office/officeart/2005/8/layout/vList4#1"/>
    <dgm:cxn modelId="{5408ED75-0E5F-4AFD-96F2-BA548DDCD715}" type="presParOf" srcId="{71B56B63-9B6F-4B82-B5D0-3468F8AFDF0D}" destId="{FE414D6C-19BA-4E0A-BF76-E20824A37560}" srcOrd="5" destOrd="0" presId="urn:microsoft.com/office/officeart/2005/8/layout/vList4#1"/>
    <dgm:cxn modelId="{B20A71C0-5399-46C8-A7C1-824B23F51358}" type="presParOf" srcId="{71B56B63-9B6F-4B82-B5D0-3468F8AFDF0D}" destId="{5B58F569-39AE-4B18-98E2-20848A011B95}" srcOrd="6" destOrd="0" presId="urn:microsoft.com/office/officeart/2005/8/layout/vList4#1"/>
    <dgm:cxn modelId="{42A3A689-55F6-4D52-97E5-0880E40460D6}" type="presParOf" srcId="{5B58F569-39AE-4B18-98E2-20848A011B95}" destId="{E6FFE3DC-ABB3-4562-A144-ABC129FB344B}" srcOrd="0" destOrd="0" presId="urn:microsoft.com/office/officeart/2005/8/layout/vList4#1"/>
    <dgm:cxn modelId="{AB1AA77A-D1D5-4467-9B79-D570318A00B3}" type="presParOf" srcId="{5B58F569-39AE-4B18-98E2-20848A011B95}" destId="{65851F86-4999-4246-8EA6-811F4B51898C}" srcOrd="1" destOrd="0" presId="urn:microsoft.com/office/officeart/2005/8/layout/vList4#1"/>
    <dgm:cxn modelId="{3540C99D-9EAB-467F-B4B4-96B0CA7574FB}" type="presParOf" srcId="{5B58F569-39AE-4B18-98E2-20848A011B95}" destId="{D6834640-B459-4883-AC64-61FE9A9DF022}" srcOrd="2" destOrd="0" presId="urn:microsoft.com/office/officeart/2005/8/layout/vList4#1"/>
    <dgm:cxn modelId="{8C0C7B7A-1573-42A9-94BC-ED07527296DE}" type="presParOf" srcId="{71B56B63-9B6F-4B82-B5D0-3468F8AFDF0D}" destId="{273D4BAA-4F84-47BB-8D93-F38C2EEB8829}" srcOrd="7" destOrd="0" presId="urn:microsoft.com/office/officeart/2005/8/layout/vList4#1"/>
    <dgm:cxn modelId="{15FC4931-15FA-47A2-9BC1-BE3F039572D3}" type="presParOf" srcId="{71B56B63-9B6F-4B82-B5D0-3468F8AFDF0D}" destId="{14AC3C1A-C935-4D9F-8096-A263CBBF8385}" srcOrd="8" destOrd="0" presId="urn:microsoft.com/office/officeart/2005/8/layout/vList4#1"/>
    <dgm:cxn modelId="{5A2D7872-2A7F-4C07-AE13-68292DAC58D6}" type="presParOf" srcId="{14AC3C1A-C935-4D9F-8096-A263CBBF8385}" destId="{3D279881-5DB1-403C-8BCE-9B7EDFCB450C}" srcOrd="0" destOrd="0" presId="urn:microsoft.com/office/officeart/2005/8/layout/vList4#1"/>
    <dgm:cxn modelId="{3A4944A1-3DDC-4F8E-9ED9-CD5B977684DC}" type="presParOf" srcId="{14AC3C1A-C935-4D9F-8096-A263CBBF8385}" destId="{1305C4FE-2FEB-4546-BC96-CF45D946BDD2}" srcOrd="1" destOrd="0" presId="urn:microsoft.com/office/officeart/2005/8/layout/vList4#1"/>
    <dgm:cxn modelId="{10A2891F-4479-4DED-9D34-12B1B143C7E2}" type="presParOf" srcId="{14AC3C1A-C935-4D9F-8096-A263CBBF8385}" destId="{14EA119A-0403-4E96-AAC4-BBF1B08BFCD1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5D45F1-D8ED-4E28-9522-A582C3490BAD}">
      <dsp:nvSpPr>
        <dsp:cNvPr id="0" name=""/>
        <dsp:cNvSpPr/>
      </dsp:nvSpPr>
      <dsp:spPr>
        <a:xfrm>
          <a:off x="0" y="0"/>
          <a:ext cx="7488832" cy="90614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3200" b="1" kern="1200" dirty="0" smtClean="0">
              <a:solidFill>
                <a:srgbClr val="7030A0"/>
              </a:solidFill>
            </a:rPr>
            <a:t>Ідэі метапрадметнага падыходу</a:t>
          </a:r>
          <a:endParaRPr lang="ru-RU" sz="3200" b="1" kern="1200" dirty="0">
            <a:solidFill>
              <a:srgbClr val="7030A0"/>
            </a:solidFill>
          </a:endParaRPr>
        </a:p>
      </dsp:txBody>
      <dsp:txXfrm>
        <a:off x="1588381" y="0"/>
        <a:ext cx="5900450" cy="906147"/>
      </dsp:txXfrm>
    </dsp:sp>
    <dsp:sp modelId="{895CFE70-9272-409A-9620-F97C9A04260A}">
      <dsp:nvSpPr>
        <dsp:cNvPr id="0" name=""/>
        <dsp:cNvSpPr/>
      </dsp:nvSpPr>
      <dsp:spPr>
        <a:xfrm>
          <a:off x="90614" y="90614"/>
          <a:ext cx="1497766" cy="72491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E09CEE-E776-4541-9150-3FD9FA70FEE6}">
      <dsp:nvSpPr>
        <dsp:cNvPr id="0" name=""/>
        <dsp:cNvSpPr/>
      </dsp:nvSpPr>
      <dsp:spPr>
        <a:xfrm>
          <a:off x="0" y="996762"/>
          <a:ext cx="7488832" cy="90614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e-BY" sz="2800" b="1" kern="1200" dirty="0" smtClean="0">
              <a:solidFill>
                <a:schemeClr val="tx1"/>
              </a:solidFill>
              <a:hlinkClick xmlns:r="http://schemas.openxmlformats.org/officeDocument/2006/relationships" r:id="rId1" action="ppaction://hlinkfile"/>
            </a:rPr>
            <a:t>ідэя дзейнасных адзінак зместу</a:t>
          </a:r>
          <a:r>
            <a:rPr lang="be-BY" sz="2500" kern="1200" dirty="0" smtClean="0"/>
            <a:t>;</a:t>
          </a:r>
          <a:endParaRPr lang="ru-RU" sz="2500" kern="1200" dirty="0" smtClean="0"/>
        </a:p>
        <a:p>
          <a:pPr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1588381" y="996762"/>
        <a:ext cx="5900450" cy="906147"/>
      </dsp:txXfrm>
    </dsp:sp>
    <dsp:sp modelId="{DED46E01-B00B-47FD-9223-75DE0CB061E4}">
      <dsp:nvSpPr>
        <dsp:cNvPr id="0" name=""/>
        <dsp:cNvSpPr/>
      </dsp:nvSpPr>
      <dsp:spPr>
        <a:xfrm>
          <a:off x="0" y="1152126"/>
          <a:ext cx="1497766" cy="72491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71032E-1244-4FF1-873A-0FAD412F3E45}">
      <dsp:nvSpPr>
        <dsp:cNvPr id="0" name=""/>
        <dsp:cNvSpPr/>
      </dsp:nvSpPr>
      <dsp:spPr>
        <a:xfrm>
          <a:off x="0" y="1993524"/>
          <a:ext cx="7488832" cy="90614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e-BY" sz="2800" b="1" kern="1200" dirty="0" smtClean="0">
              <a:solidFill>
                <a:srgbClr val="7030A0"/>
              </a:solidFill>
            </a:rPr>
            <a:t>значымасці сумеснай дзейнасці</a:t>
          </a:r>
          <a:r>
            <a:rPr lang="be-BY" sz="2500" kern="1200" dirty="0" smtClean="0"/>
            <a:t>;</a:t>
          </a:r>
          <a:endParaRPr lang="ru-RU" sz="2500" kern="1200" dirty="0" smtClean="0"/>
        </a:p>
        <a:p>
          <a:pPr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1588381" y="1993524"/>
        <a:ext cx="5900450" cy="906147"/>
      </dsp:txXfrm>
    </dsp:sp>
    <dsp:sp modelId="{BFE7C651-B433-4F9D-8F2E-23BC5F05BCE8}">
      <dsp:nvSpPr>
        <dsp:cNvPr id="0" name=""/>
        <dsp:cNvSpPr/>
      </dsp:nvSpPr>
      <dsp:spPr>
        <a:xfrm>
          <a:off x="90614" y="2084139"/>
          <a:ext cx="1497766" cy="72491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FFE3DC-ABB3-4562-A144-ABC129FB344B}">
      <dsp:nvSpPr>
        <dsp:cNvPr id="0" name=""/>
        <dsp:cNvSpPr/>
      </dsp:nvSpPr>
      <dsp:spPr>
        <a:xfrm>
          <a:off x="0" y="2990286"/>
          <a:ext cx="7488832" cy="90614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2800" b="1" kern="1200" dirty="0" smtClean="0">
              <a:solidFill>
                <a:schemeClr val="tx1"/>
              </a:solidFill>
            </a:rPr>
            <a:t>рэфлексіўнасці;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1588381" y="2990286"/>
        <a:ext cx="5900450" cy="906147"/>
      </dsp:txXfrm>
    </dsp:sp>
    <dsp:sp modelId="{65851F86-4999-4246-8EA6-811F4B51898C}">
      <dsp:nvSpPr>
        <dsp:cNvPr id="0" name=""/>
        <dsp:cNvSpPr/>
      </dsp:nvSpPr>
      <dsp:spPr>
        <a:xfrm>
          <a:off x="90614" y="3080901"/>
          <a:ext cx="1497766" cy="72491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279881-5DB1-403C-8BCE-9B7EDFCB450C}">
      <dsp:nvSpPr>
        <dsp:cNvPr id="0" name=""/>
        <dsp:cNvSpPr/>
      </dsp:nvSpPr>
      <dsp:spPr>
        <a:xfrm>
          <a:off x="0" y="3987049"/>
          <a:ext cx="7488832" cy="90614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2800" b="1" kern="1200" dirty="0" smtClean="0">
              <a:solidFill>
                <a:srgbClr val="7030A0"/>
              </a:solidFill>
            </a:rPr>
            <a:t>універсальныя вучэбныя дзеянні</a:t>
          </a:r>
          <a:r>
            <a:rPr lang="be-BY" sz="2900" kern="1200" dirty="0" smtClean="0"/>
            <a:t>.</a:t>
          </a:r>
          <a:endParaRPr lang="ru-RU" sz="2900" kern="1200" dirty="0"/>
        </a:p>
      </dsp:txBody>
      <dsp:txXfrm>
        <a:off x="1588381" y="3987049"/>
        <a:ext cx="5900450" cy="906147"/>
      </dsp:txXfrm>
    </dsp:sp>
    <dsp:sp modelId="{1305C4FE-2FEB-4546-BC96-CF45D946BDD2}">
      <dsp:nvSpPr>
        <dsp:cNvPr id="0" name=""/>
        <dsp:cNvSpPr/>
      </dsp:nvSpPr>
      <dsp:spPr>
        <a:xfrm>
          <a:off x="90614" y="4077663"/>
          <a:ext cx="1497766" cy="72491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31.12.2001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31.12.2001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31.12.2001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31.12.2001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31.12.2001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31.12.2001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31.12.2001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31.12.2001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31.12.2001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31.12.2001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31.12.2001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31.12.2001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&#1090;&#1101;&#1072;&#1088;&#1101;&#1090;&#1099;&#1095;&#1085;&#1099;%20&#1089;&#1077;&#1084;&#1110;&#1085;&#1072;&#1088;%2005.10/&#1057;&#1090;&#1088;&#1091;&#1082;&#1090;&#1091;&#1088;&#1072;%20&#1084;&#1077;&#1090;&#1072;&#1087;&#1088;&#1072;&#1076;&#1084;&#1077;&#1090;&#1085;&#1072;&#1075;&#1072;%20&#1118;&#1088;&#1086;&#1082;&#1072;.docx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700808"/>
            <a:ext cx="7632848" cy="23575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dirty="0" err="1">
                <a:ea typeface="Calibri"/>
                <a:cs typeface="Times New Roman"/>
              </a:rPr>
              <a:t>Тэарэтычны</a:t>
            </a:r>
            <a:r>
              <a:rPr lang="ru-RU" sz="3200" dirty="0">
                <a:ea typeface="Calibri"/>
                <a:cs typeface="Times New Roman"/>
              </a:rPr>
              <a:t> сем</a:t>
            </a:r>
            <a:r>
              <a:rPr lang="be-BY" sz="3200" dirty="0">
                <a:ea typeface="Calibri"/>
                <a:cs typeface="Times New Roman"/>
              </a:rPr>
              <a:t>інар </a:t>
            </a:r>
            <a:endParaRPr lang="ru-RU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ea typeface="Calibri"/>
                <a:cs typeface="Times New Roman"/>
              </a:rPr>
              <a:t>«</a:t>
            </a:r>
            <a:r>
              <a:rPr lang="be-BY" sz="3200" dirty="0">
                <a:ea typeface="Calibri"/>
                <a:cs typeface="Times New Roman"/>
              </a:rPr>
              <a:t>Метапрадметная кампетэнтнасць вучняў: сутнасць паняцця, асноўныя кампаненты структуры”</a:t>
            </a:r>
            <a:endParaRPr lang="ru-RU" dirty="0">
              <a:effectLst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5272181"/>
            <a:ext cx="7632848" cy="9077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a typeface="Calibri"/>
                <a:cs typeface="Times New Roman"/>
              </a:rPr>
              <a:t>             </a:t>
            </a:r>
            <a:r>
              <a:rPr lang="ru-RU" sz="2400" dirty="0" err="1" smtClean="0">
                <a:ea typeface="Calibri"/>
                <a:cs typeface="Times New Roman"/>
              </a:rPr>
              <a:t>Намеснік</a:t>
            </a:r>
            <a:r>
              <a:rPr lang="ru-RU" sz="2400" dirty="0" smtClean="0">
                <a:ea typeface="Calibri"/>
                <a:cs typeface="Times New Roman"/>
              </a:rPr>
              <a:t> </a:t>
            </a:r>
            <a:r>
              <a:rPr lang="ru-RU" sz="2400" dirty="0" err="1" smtClean="0">
                <a:ea typeface="Calibri"/>
                <a:cs typeface="Times New Roman"/>
              </a:rPr>
              <a:t>дырэктара</a:t>
            </a:r>
            <a:r>
              <a:rPr lang="ru-RU" sz="2400" dirty="0" smtClean="0">
                <a:ea typeface="Calibri"/>
                <a:cs typeface="Times New Roman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a typeface="Calibri"/>
                <a:cs typeface="Times New Roman"/>
              </a:rPr>
              <a:t>   па </a:t>
            </a:r>
            <a:r>
              <a:rPr lang="ru-RU" sz="2400" dirty="0" err="1" smtClean="0">
                <a:ea typeface="Calibri"/>
                <a:cs typeface="Times New Roman"/>
              </a:rPr>
              <a:t>вучэбна-выхаваўчай</a:t>
            </a:r>
            <a:r>
              <a:rPr lang="ru-RU" sz="2400" dirty="0" smtClean="0">
                <a:ea typeface="Calibri"/>
                <a:cs typeface="Times New Roman"/>
              </a:rPr>
              <a:t> </a:t>
            </a:r>
            <a:r>
              <a:rPr lang="ru-RU" sz="2400" dirty="0" err="1" smtClean="0">
                <a:ea typeface="Calibri"/>
                <a:cs typeface="Times New Roman"/>
              </a:rPr>
              <a:t>рабоце</a:t>
            </a:r>
            <a:r>
              <a:rPr lang="ru-RU" sz="2400" dirty="0" smtClean="0">
                <a:ea typeface="Calibri"/>
                <a:cs typeface="Times New Roman"/>
              </a:rPr>
              <a:t>  </a:t>
            </a:r>
            <a:r>
              <a:rPr lang="ru-RU" sz="2400" dirty="0" err="1" smtClean="0">
                <a:ea typeface="Calibri"/>
                <a:cs typeface="Times New Roman"/>
              </a:rPr>
              <a:t>Ж.І.Мохань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11152" y="5726056"/>
            <a:ext cx="763284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a typeface="Calibri"/>
                <a:cs typeface="Times New Roman"/>
              </a:rPr>
              <a:t>    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202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7416824" cy="5570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e-BY" sz="2400" b="1" dirty="0"/>
              <a:t>У інфармацыйнай кампетэнцыі адлюстраваны наступныя ўменні</a:t>
            </a:r>
            <a:r>
              <a:rPr lang="be-BY" sz="2400" b="1" dirty="0" smtClean="0"/>
              <a:t>:</a:t>
            </a:r>
          </a:p>
          <a:p>
            <a:r>
              <a:rPr lang="be-BY" sz="2400" b="1" dirty="0" smtClean="0"/>
              <a:t>- </a:t>
            </a:r>
            <a:r>
              <a:rPr lang="be-BY" sz="2800" dirty="0" smtClean="0"/>
              <a:t>дакладна і ясна фармуляваць інфармацыйны запрос;</a:t>
            </a:r>
            <a:endParaRPr lang="ru-RU" sz="2800" dirty="0" smtClean="0"/>
          </a:p>
          <a:p>
            <a:pPr lvl="0"/>
            <a:r>
              <a:rPr lang="be-BY" sz="2800" dirty="0" smtClean="0"/>
              <a:t>- арыентавацца </a:t>
            </a:r>
            <a:r>
              <a:rPr lang="be-BY" sz="2800" dirty="0"/>
              <a:t>ў </a:t>
            </a:r>
            <a:r>
              <a:rPr lang="be-BY" sz="2800" dirty="0" smtClean="0"/>
              <a:t>розных </a:t>
            </a:r>
            <a:r>
              <a:rPr lang="be-BY" sz="2800" dirty="0"/>
              <a:t>інфармацыйных крыніцах;</a:t>
            </a:r>
            <a:endParaRPr lang="ru-RU" sz="2800" dirty="0"/>
          </a:p>
          <a:p>
            <a:pPr lvl="0"/>
            <a:r>
              <a:rPr lang="be-BY" sz="2800" dirty="0" smtClean="0"/>
              <a:t>- ажыццяўляць </a:t>
            </a:r>
            <a:r>
              <a:rPr lang="be-BY" sz="2800" dirty="0"/>
              <a:t>пошук неабходнай інфармацыі;</a:t>
            </a:r>
            <a:endParaRPr lang="ru-RU" sz="2800" dirty="0"/>
          </a:p>
          <a:p>
            <a:pPr lvl="0"/>
            <a:r>
              <a:rPr lang="be-BY" sz="2800" dirty="0" smtClean="0"/>
              <a:t>- працаваць </a:t>
            </a:r>
            <a:r>
              <a:rPr lang="be-BY" sz="2800" dirty="0"/>
              <a:t>з рознымі відамі тэкстаў;</a:t>
            </a:r>
            <a:endParaRPr lang="ru-RU" sz="2800" dirty="0"/>
          </a:p>
          <a:p>
            <a:pPr lvl="0"/>
            <a:r>
              <a:rPr lang="be-BY" sz="2800" dirty="0" smtClean="0"/>
              <a:t>- адбіраць </a:t>
            </a:r>
            <a:r>
              <a:rPr lang="be-BY" sz="2800" dirty="0"/>
              <a:t>патрэбную інфармацыю, </a:t>
            </a:r>
            <a:r>
              <a:rPr lang="be-BY" sz="2800" dirty="0" smtClean="0"/>
              <a:t>сістэматы-заваць </a:t>
            </a:r>
            <a:r>
              <a:rPr lang="be-BY" sz="2800" dirty="0"/>
              <a:t>яе;</a:t>
            </a:r>
            <a:endParaRPr lang="ru-RU" sz="2800" dirty="0"/>
          </a:p>
          <a:p>
            <a:pPr lvl="0"/>
            <a:r>
              <a:rPr lang="be-BY" sz="2800" dirty="0" smtClean="0"/>
              <a:t>- захоўваць інфармацыю;</a:t>
            </a:r>
            <a:endParaRPr lang="ru-RU" sz="2800" dirty="0"/>
          </a:p>
          <a:p>
            <a:pPr lvl="0"/>
            <a:r>
              <a:rPr lang="be-BY" sz="2800" dirty="0" smtClean="0"/>
              <a:t>- эфектыўна і карэктна выкарыстоўваць інфармацыю для рашэння задач</a:t>
            </a:r>
            <a:r>
              <a:rPr lang="be-BY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74337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5846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2400" b="1" dirty="0"/>
              <a:t>Паказчыкі </a:t>
            </a:r>
            <a:r>
              <a:rPr lang="be-BY" sz="2400" b="1" dirty="0" smtClean="0"/>
              <a:t>засваення інструментальна-гнасеалагічнай кампетэнцыі з’яўляюцца:</a:t>
            </a:r>
          </a:p>
          <a:p>
            <a:r>
              <a:rPr lang="be-BY" sz="2400" b="1" dirty="0" smtClean="0"/>
              <a:t>- </a:t>
            </a:r>
            <a:r>
              <a:rPr lang="be-BY" sz="2400" dirty="0" smtClean="0"/>
              <a:t> вопыт </a:t>
            </a:r>
            <a:r>
              <a:rPr lang="be-BY" sz="2400" dirty="0"/>
              <a:t>работы з пытаннем (сфарміраванасць ведаў пра сутнасць пытання, яго відах; уменне фармуляваць канкрэтныя пытанні, будаваць граматны і дакладны адказ);</a:t>
            </a:r>
            <a:endParaRPr lang="ru-RU" sz="2400" dirty="0"/>
          </a:p>
          <a:p>
            <a:pPr lvl="0" algn="just"/>
            <a:r>
              <a:rPr lang="be-BY" sz="2400" dirty="0" smtClean="0"/>
              <a:t>- вопыт </a:t>
            </a:r>
            <a:r>
              <a:rPr lang="be-BY" sz="2400" dirty="0"/>
              <a:t>работы з задачамі (сфарміраванасць </a:t>
            </a:r>
            <a:r>
              <a:rPr lang="be-BY" sz="2400" dirty="0" smtClean="0"/>
              <a:t>прадстаўленняў </a:t>
            </a:r>
            <a:r>
              <a:rPr lang="be-BY" sz="2400" dirty="0"/>
              <a:t>пра сутнасць, структуру і відах задач, уменне вызначаць залежнасці, супастаўляць звесткі і аперыраваць імі, выбіраць патрэбны для рашэння інструментарый);</a:t>
            </a:r>
            <a:endParaRPr lang="ru-RU" sz="2400" dirty="0"/>
          </a:p>
          <a:p>
            <a:pPr lvl="0" algn="just"/>
            <a:r>
              <a:rPr lang="be-BY" sz="2400" dirty="0" smtClean="0"/>
              <a:t>- вопыт </a:t>
            </a:r>
            <a:r>
              <a:rPr lang="be-BY" sz="2400" dirty="0"/>
              <a:t>работы з праблемай (усведамленне праблемы, яе структуры; уменне фармуляваць праблему, распрацоўваць  і ажыццяўляць праграму рашэння праблемы, падбіраць ля гэтага інтсрументарый (метады, сродкі, тэарэтычныя асновы), апісваць і ацэньвасць атрыманы рэзультат.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14743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69269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e-BY" sz="2400" b="1" dirty="0" smtClean="0">
                <a:hlinkClick r:id="rId2" action="ppaction://hlinkfile"/>
              </a:rPr>
              <a:t>Структура </a:t>
            </a:r>
            <a:r>
              <a:rPr lang="be-BY" sz="2400" b="1" dirty="0">
                <a:hlinkClick r:id="rId2" action="ppaction://hlinkfile"/>
              </a:rPr>
              <a:t>метапрадметнага ўрока па А.В.Хутарскому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526524"/>
            <a:ext cx="7992888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e-BY" sz="2400" b="1" i="1" dirty="0">
                <a:solidFill>
                  <a:srgbClr val="7030A0"/>
                </a:solidFill>
              </a:rPr>
              <a:t>Магчымыя фармуліроўкі заданняў, накіраваных на фарміраванне метапрадметнага рэзультата</a:t>
            </a:r>
            <a:endParaRPr lang="ru-RU" sz="2400" b="1" dirty="0">
              <a:solidFill>
                <a:srgbClr val="7030A0"/>
              </a:solidFill>
            </a:endParaRPr>
          </a:p>
          <a:p>
            <a:pPr marL="342900" indent="-342900">
              <a:buFontTx/>
              <a:buChar char="-"/>
            </a:pPr>
            <a:r>
              <a:rPr lang="be-BY" sz="2400" dirty="0" smtClean="0"/>
              <a:t>даследуйце           </a:t>
            </a:r>
          </a:p>
          <a:p>
            <a:pPr marL="342900" indent="-342900">
              <a:buFontTx/>
              <a:buChar char="-"/>
            </a:pPr>
            <a:r>
              <a:rPr lang="be-BY" sz="2400" dirty="0" smtClean="0"/>
              <a:t>растлумачце        </a:t>
            </a:r>
          </a:p>
          <a:p>
            <a:pPr marL="342900" indent="-342900">
              <a:buFontTx/>
              <a:buChar char="-"/>
            </a:pPr>
            <a:r>
              <a:rPr lang="be-BY" sz="2400" dirty="0" smtClean="0"/>
              <a:t>параўнайце                 </a:t>
            </a:r>
            <a:endParaRPr lang="ru-RU" sz="2400" dirty="0"/>
          </a:p>
          <a:p>
            <a:pPr marL="342900" indent="-342900">
              <a:buFontTx/>
              <a:buChar char="-"/>
            </a:pPr>
            <a:r>
              <a:rPr lang="be-BY" sz="2400" dirty="0" smtClean="0"/>
              <a:t>дакажыце              </a:t>
            </a:r>
          </a:p>
          <a:p>
            <a:pPr marL="342900" indent="-342900">
              <a:buFontTx/>
              <a:buChar char="-"/>
            </a:pPr>
            <a:r>
              <a:rPr lang="be-BY" sz="2400" dirty="0" smtClean="0"/>
              <a:t>ацаніце                 </a:t>
            </a:r>
          </a:p>
          <a:p>
            <a:pPr marL="342900" indent="-342900">
              <a:buFontTx/>
              <a:buChar char="-"/>
            </a:pPr>
            <a:r>
              <a:rPr lang="be-BY" sz="2400" dirty="0" smtClean="0"/>
              <a:t>прааналізуйце</a:t>
            </a:r>
            <a:endParaRPr lang="ru-RU" sz="2400" dirty="0"/>
          </a:p>
          <a:p>
            <a:pPr marL="342900" indent="-342900">
              <a:buFontTx/>
              <a:buChar char="-"/>
            </a:pPr>
            <a:r>
              <a:rPr lang="be-BY" sz="2400" dirty="0" smtClean="0"/>
              <a:t>стварыце </a:t>
            </a:r>
            <a:r>
              <a:rPr lang="be-BY" sz="2400" dirty="0"/>
              <a:t>мадэль                                  </a:t>
            </a:r>
            <a:endParaRPr lang="be-BY" sz="2400" dirty="0" smtClean="0"/>
          </a:p>
          <a:p>
            <a:pPr marL="342900" indent="-342900">
              <a:buFontTx/>
              <a:buChar char="-"/>
            </a:pPr>
            <a:r>
              <a:rPr lang="be-BY" sz="2400" dirty="0" smtClean="0"/>
              <a:t>складзіце </a:t>
            </a:r>
            <a:r>
              <a:rPr lang="be-BY" sz="2400" dirty="0"/>
              <a:t>алгарытм      </a:t>
            </a:r>
            <a:endParaRPr lang="ru-RU" sz="2400" dirty="0"/>
          </a:p>
          <a:p>
            <a:r>
              <a:rPr lang="be-BY" sz="2400" dirty="0"/>
              <a:t> - прадстаўце ў выглядзе                </a:t>
            </a:r>
            <a:endParaRPr lang="be-BY" sz="2400" dirty="0" smtClean="0"/>
          </a:p>
          <a:p>
            <a:r>
              <a:rPr lang="be-BY" sz="2400" dirty="0" smtClean="0"/>
              <a:t>- </a:t>
            </a:r>
            <a:r>
              <a:rPr lang="be-BY" sz="2400" dirty="0"/>
              <a:t>знайдзіце і выправіце памылкі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33871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5846"/>
            <a:ext cx="8568952" cy="60016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e-BY" sz="2400" b="1" dirty="0"/>
              <a:t>Памятка “Прыкметы метапрадметнага ўрока”</a:t>
            </a:r>
            <a:endParaRPr lang="ru-RU" sz="2400" dirty="0"/>
          </a:p>
          <a:p>
            <a:pPr lvl="0"/>
            <a:r>
              <a:rPr lang="be-BY" sz="2400" dirty="0" smtClean="0"/>
              <a:t>1. Наяўнасць </a:t>
            </a:r>
            <a:r>
              <a:rPr lang="be-BY" sz="2400" dirty="0"/>
              <a:t>этапа мэтапастаноўкі.</a:t>
            </a:r>
            <a:endParaRPr lang="ru-RU" sz="2400" dirty="0"/>
          </a:p>
          <a:p>
            <a:pPr lvl="0" algn="just"/>
            <a:r>
              <a:rPr lang="be-BY" sz="2400" dirty="0" smtClean="0"/>
              <a:t>2. Арганізацыя </a:t>
            </a:r>
            <a:r>
              <a:rPr lang="be-BY" sz="2400" dirty="0"/>
              <a:t>даследчай, праектнай, камунікатыўна-дыялогавай, дыскусіённай, гульнёвай дзейнасці (засваенне матэрыялу праходзіць у працэсе рашэння практычных або даследчых задач, праблемнай сітуацыі).</a:t>
            </a:r>
            <a:endParaRPr lang="ru-RU" sz="2400" dirty="0"/>
          </a:p>
          <a:p>
            <a:pPr lvl="0" algn="just"/>
            <a:r>
              <a:rPr lang="be-BY" sz="2400" dirty="0" smtClean="0"/>
              <a:t>3. Выкарыстанне </a:t>
            </a:r>
            <a:r>
              <a:rPr lang="be-BY" sz="2400" dirty="0"/>
              <a:t>праблемных сітуацый, якія патрабуюць асобаснага самакіравання (т.е. рэгулятыўных універсальных дзеянняў), аткыўнай самастойнай дзейнасці.</a:t>
            </a:r>
            <a:endParaRPr lang="ru-RU" sz="2400" dirty="0"/>
          </a:p>
          <a:p>
            <a:pPr lvl="0" algn="just"/>
            <a:r>
              <a:rPr lang="be-BY" sz="2400" dirty="0" smtClean="0"/>
              <a:t>4. Актывізацыя </a:t>
            </a:r>
            <a:r>
              <a:rPr lang="be-BY" sz="2400" dirty="0"/>
              <a:t>інтарэсу і павышэнне матывацыі навучання шляхам выкарыстання звестак з розных абласцей ведаў і асабістага вопыту вучняў. </a:t>
            </a:r>
            <a:endParaRPr lang="ru-RU" sz="2400" dirty="0"/>
          </a:p>
          <a:p>
            <a:pPr lvl="0" algn="just"/>
            <a:r>
              <a:rPr lang="be-BY" sz="2400" dirty="0" smtClean="0"/>
              <a:t>5. Арганізацыя </a:t>
            </a:r>
            <a:r>
              <a:rPr lang="be-BY" sz="2400" dirty="0"/>
              <a:t>рэфлексіі, перавод тэарэтычных прадстаўленняў у плоскаць асабістых разважанняў і вывадаў.</a:t>
            </a:r>
            <a:endParaRPr lang="ru-RU" sz="2400" dirty="0"/>
          </a:p>
          <a:p>
            <a:pPr lvl="0" algn="just"/>
            <a:r>
              <a:rPr lang="be-BY" sz="2400" dirty="0" smtClean="0"/>
              <a:t>6. Выкарыстанне </a:t>
            </a:r>
            <a:r>
              <a:rPr lang="be-BY" sz="2400" dirty="0"/>
              <a:t>ўніверсальных спосабаў дзейнасці, прымяняемых да розных абласцей ведаў.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21596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692696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400" b="1" dirty="0"/>
              <a:t>Метапрадметны падыход да навучання </a:t>
            </a:r>
            <a:r>
              <a:rPr lang="be-BY" sz="2400" b="1" dirty="0" smtClean="0"/>
              <a:t>прадугледжвае</a:t>
            </a:r>
            <a:endParaRPr lang="ru-RU" sz="2400" b="1" dirty="0"/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2555776" y="1523693"/>
            <a:ext cx="4248472" cy="1944216"/>
          </a:xfrm>
          <a:prstGeom prst="flowChartPredefined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2400" b="1" dirty="0">
                <a:solidFill>
                  <a:schemeClr val="tx1"/>
                </a:solidFill>
              </a:rPr>
              <a:t>не толькі засваенне вучнямі прадметных ведаў і навыкаў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" name="Блок-схема: типовой процесс 3"/>
          <p:cNvSpPr/>
          <p:nvPr/>
        </p:nvSpPr>
        <p:spPr>
          <a:xfrm>
            <a:off x="755576" y="3933056"/>
            <a:ext cx="3168352" cy="2080770"/>
          </a:xfrm>
          <a:prstGeom prst="flowChartPredefined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2400" dirty="0">
                <a:solidFill>
                  <a:schemeClr val="tx1"/>
                </a:solidFill>
              </a:rPr>
              <a:t>асэнсаванне таго, як гэта адбываецца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Блок-схема: типовой процесс 4"/>
          <p:cNvSpPr/>
          <p:nvPr/>
        </p:nvSpPr>
        <p:spPr>
          <a:xfrm>
            <a:off x="4211960" y="3933056"/>
            <a:ext cx="4104456" cy="2080770"/>
          </a:xfrm>
          <a:prstGeom prst="flowChartPredefinedProcess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2400" dirty="0">
                <a:solidFill>
                  <a:schemeClr val="tx1"/>
                </a:solidFill>
              </a:rPr>
              <a:t>атрыманыя веды і навыкі можна выкарыстоўваць для рашэння розных вучэбных і жыццёвых </a:t>
            </a:r>
            <a:r>
              <a:rPr lang="be-BY" sz="2400" dirty="0" smtClean="0">
                <a:solidFill>
                  <a:schemeClr val="tx1"/>
                </a:solidFill>
              </a:rPr>
              <a:t>задач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2699792" y="3467909"/>
            <a:ext cx="864096" cy="46514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5220072" y="3467909"/>
            <a:ext cx="504056" cy="46514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906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08720"/>
            <a:ext cx="82809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be-BY" sz="2800" dirty="0"/>
              <a:t>Што я ведаю?</a:t>
            </a:r>
            <a:endParaRPr lang="ru-RU" sz="2800" dirty="0"/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be-BY" sz="2800" dirty="0"/>
              <a:t>Навошта я пазнаю?</a:t>
            </a:r>
            <a:endParaRPr lang="ru-RU" sz="2800" dirty="0"/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be-BY" sz="2800" dirty="0"/>
              <a:t>Як і пры дапамозе чаго я пазнаю?</a:t>
            </a:r>
            <a:endParaRPr lang="ru-RU" sz="2800" dirty="0"/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be-BY" sz="2800" dirty="0"/>
              <a:t>Якія мае здольнасці (памяць, мысленне, уяўленне і др.) дазваляюць арганізаваць пазнанне іменна так? </a:t>
            </a:r>
            <a:endParaRPr lang="ru-RU" sz="2800" dirty="0"/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be-BY" sz="2800" dirty="0"/>
              <a:t>Якім чынам я даведаюся, што пастаўленую задачу здольны рашыць?</a:t>
            </a:r>
            <a:endParaRPr lang="ru-RU" sz="2800" dirty="0"/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be-BY" sz="2800" dirty="0"/>
              <a:t>Як я даведаюся, што ў працэсе рашэння задачы нешта пайшло не так ці я зайшоў у тупік?</a:t>
            </a:r>
            <a:endParaRPr lang="ru-RU" sz="2800" dirty="0"/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be-BY" sz="2800" dirty="0"/>
              <a:t>Як мне стане вядома, што задача паспяхова рэшана?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43452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213573003"/>
              </p:ext>
            </p:extLst>
          </p:nvPr>
        </p:nvGraphicFramePr>
        <p:xfrm>
          <a:off x="1403648" y="692696"/>
          <a:ext cx="748883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757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03640411"/>
              </p:ext>
            </p:extLst>
          </p:nvPr>
        </p:nvGraphicFramePr>
        <p:xfrm>
          <a:off x="755576" y="1039318"/>
          <a:ext cx="7776864" cy="5809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8026"/>
                <a:gridCol w="3888838"/>
              </a:tblGrid>
              <a:tr h="380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</a:rPr>
                        <a:t>Традыцыйныя  заданні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</a:rPr>
                        <a:t>Метапрадметныя заданні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73139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be-BY" sz="2000" dirty="0">
                          <a:effectLst/>
                        </a:rPr>
                        <a:t>Базіруюцца  на ведах, уменнях і навыках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be-BY" sz="2000" b="1" dirty="0">
                          <a:effectLst/>
                        </a:rPr>
                        <a:t>Базіруюцца  на ведах, уменнях, але патрабуюць умення </a:t>
                      </a:r>
                      <a:r>
                        <a:rPr lang="be-BY" sz="2000" b="1" dirty="0" smtClean="0">
                          <a:effectLst/>
                        </a:rPr>
                        <a:t>выкарыстоўваць </a:t>
                      </a:r>
                      <a:r>
                        <a:rPr lang="be-BY" sz="2000" b="1" dirty="0">
                          <a:effectLst/>
                        </a:rPr>
                        <a:t>накопленыя веды ў практычнай дзейнасці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6632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be-BY" sz="2000" dirty="0">
                          <a:effectLst/>
                        </a:rPr>
                        <a:t>Патрабуюць толькі ўзнаўлення інфармацыі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be-BY" sz="2000" b="1" dirty="0">
                          <a:effectLst/>
                        </a:rPr>
                        <a:t>Арганізуюць дзейнасць вучняў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6632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be-BY" sz="1800" dirty="0">
                          <a:effectLst/>
                        </a:rPr>
                        <a:t>Накіраваны на праверку прадметнага </a:t>
                      </a:r>
                      <a:r>
                        <a:rPr lang="be-BY" sz="1800" dirty="0" smtClean="0">
                          <a:effectLst/>
                        </a:rPr>
                        <a:t>матэрыялу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6632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be-BY" sz="1400" dirty="0">
                          <a:effectLst/>
                        </a:rPr>
                        <a:t>П</a:t>
                      </a:r>
                      <a:r>
                        <a:rPr lang="be-BY" sz="1800" dirty="0">
                          <a:effectLst/>
                        </a:rPr>
                        <a:t>атрабуюць выкарыстання ведаў у знаёмай,традыцыйнай сітуацыі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be-BY" sz="2000" b="1" dirty="0" smtClean="0">
                          <a:effectLst/>
                        </a:rPr>
                        <a:t>Патрабуюць </a:t>
                      </a:r>
                      <a:r>
                        <a:rPr lang="be-BY" sz="2000" b="1" dirty="0">
                          <a:effectLst/>
                        </a:rPr>
                        <a:t>выкарыстання ведаў за межамі вучэбнай сітуацыі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6632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be-BY" sz="2000" dirty="0">
                          <a:effectLst/>
                        </a:rPr>
                        <a:t>Распрацоўваюцца на праграмным матэрыяле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be-BY" sz="2000" b="1" dirty="0">
                          <a:effectLst/>
                        </a:rPr>
                        <a:t>Распрацоўваюцца на </a:t>
                      </a:r>
                      <a:r>
                        <a:rPr lang="be-BY" sz="2000" b="1" dirty="0" smtClean="0">
                          <a:effectLst/>
                        </a:rPr>
                        <a:t>акту-альным </a:t>
                      </a:r>
                      <a:r>
                        <a:rPr lang="be-BY" sz="2000" b="1" dirty="0">
                          <a:effectLst/>
                        </a:rPr>
                        <a:t>для вучня </a:t>
                      </a:r>
                      <a:r>
                        <a:rPr lang="be-BY" sz="2000" b="1" dirty="0" smtClean="0">
                          <a:effectLst/>
                        </a:rPr>
                        <a:t>матэрыя-ле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476672"/>
            <a:ext cx="81369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be-BY" alt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Адрозненне </a:t>
            </a:r>
            <a:r>
              <a:rPr lang="be-BY" alt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традыцыйных заданняў ад </a:t>
            </a:r>
            <a:r>
              <a:rPr lang="be-BY" alt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метапрадметных</a:t>
            </a:r>
            <a:endParaRPr lang="be-BY" altLang="ru-RU" sz="2800" b="1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838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476672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2800" b="1" dirty="0"/>
              <a:t>Універсальныя вучэбныя дзеянні</a:t>
            </a:r>
            <a:endParaRPr lang="ru-RU" sz="2800" b="1" dirty="0"/>
          </a:p>
        </p:txBody>
      </p:sp>
      <p:sp>
        <p:nvSpPr>
          <p:cNvPr id="4" name="Блок-схема: внутренняя память 3"/>
          <p:cNvSpPr/>
          <p:nvPr/>
        </p:nvSpPr>
        <p:spPr>
          <a:xfrm>
            <a:off x="1763688" y="1369924"/>
            <a:ext cx="1872208" cy="2002005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2400" b="1" dirty="0" smtClean="0"/>
              <a:t>агульнавучэбныя</a:t>
            </a:r>
            <a:endParaRPr lang="ru-RU" sz="2400" b="1" dirty="0"/>
          </a:p>
          <a:p>
            <a:pPr algn="ctr"/>
            <a:endParaRPr lang="ru-RU" dirty="0"/>
          </a:p>
        </p:txBody>
      </p:sp>
      <p:sp>
        <p:nvSpPr>
          <p:cNvPr id="5" name="Блок-схема: внутренняя память 4"/>
          <p:cNvSpPr/>
          <p:nvPr/>
        </p:nvSpPr>
        <p:spPr>
          <a:xfrm>
            <a:off x="4040769" y="1384865"/>
            <a:ext cx="1872208" cy="1972125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2400" b="1" dirty="0" smtClean="0"/>
              <a:t>універ-сальна-лагічныя</a:t>
            </a:r>
            <a:endParaRPr lang="ru-RU" sz="2400" b="1" dirty="0"/>
          </a:p>
          <a:p>
            <a:pPr algn="ctr"/>
            <a:endParaRPr lang="ru-RU" dirty="0"/>
          </a:p>
        </p:txBody>
      </p:sp>
      <p:sp>
        <p:nvSpPr>
          <p:cNvPr id="6" name="Блок-схема: внутренняя память 5"/>
          <p:cNvSpPr/>
          <p:nvPr/>
        </p:nvSpPr>
        <p:spPr>
          <a:xfrm>
            <a:off x="6444208" y="1346214"/>
            <a:ext cx="1944216" cy="1972124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/>
              <a:t>- - </a:t>
            </a:r>
            <a:r>
              <a:rPr lang="be-BY" sz="2400" b="1" dirty="0" smtClean="0"/>
              <a:t>камуніка-тыўныя</a:t>
            </a:r>
            <a:endParaRPr lang="ru-RU" sz="2400" b="1" dirty="0"/>
          </a:p>
        </p:txBody>
      </p:sp>
      <p:sp>
        <p:nvSpPr>
          <p:cNvPr id="7" name="Блок-схема: внутренняя память 6"/>
          <p:cNvSpPr/>
          <p:nvPr/>
        </p:nvSpPr>
        <p:spPr>
          <a:xfrm>
            <a:off x="1043608" y="3645024"/>
            <a:ext cx="2448272" cy="2160240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2400" b="1" dirty="0" smtClean="0"/>
              <a:t>інфармацый-ныя</a:t>
            </a:r>
            <a:endParaRPr lang="ru-RU" sz="2400" b="1" dirty="0"/>
          </a:p>
          <a:p>
            <a:pPr algn="ctr"/>
            <a:endParaRPr lang="ru-RU" dirty="0"/>
          </a:p>
        </p:txBody>
      </p:sp>
      <p:sp>
        <p:nvSpPr>
          <p:cNvPr id="8" name="Блок-схема: внутренняя память 7"/>
          <p:cNvSpPr/>
          <p:nvPr/>
        </p:nvSpPr>
        <p:spPr>
          <a:xfrm>
            <a:off x="3779912" y="3561520"/>
            <a:ext cx="2258024" cy="2243744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2400" b="1" dirty="0" smtClean="0"/>
              <a:t>інструментальна-гнасеалагіч-ныя</a:t>
            </a:r>
            <a:endParaRPr lang="ru-RU" sz="2400" b="1" dirty="0"/>
          </a:p>
        </p:txBody>
      </p:sp>
      <p:sp>
        <p:nvSpPr>
          <p:cNvPr id="9" name="Блок-схема: внутренняя память 8"/>
          <p:cNvSpPr/>
          <p:nvPr/>
        </p:nvSpPr>
        <p:spPr>
          <a:xfrm>
            <a:off x="6444208" y="3543652"/>
            <a:ext cx="2304256" cy="2261612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2400" b="1" dirty="0" smtClean="0"/>
              <a:t>рэгулятыў-ныя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88720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8136904" cy="50167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e-BY" sz="3200" b="1" dirty="0"/>
              <a:t>Да агульнавучэбных адносяцца</a:t>
            </a:r>
            <a:r>
              <a:rPr lang="be-BY" sz="3200" dirty="0"/>
              <a:t>:</a:t>
            </a:r>
            <a:endParaRPr lang="ru-RU" sz="3200" dirty="0"/>
          </a:p>
          <a:p>
            <a:r>
              <a:rPr lang="be-BY" sz="3200" dirty="0"/>
              <a:t>- дзеянні  са знакава-сімвалічнымі сродкамі;</a:t>
            </a:r>
            <a:endParaRPr lang="ru-RU" sz="3200" dirty="0"/>
          </a:p>
          <a:p>
            <a:r>
              <a:rPr lang="be-BY" sz="3200" dirty="0"/>
              <a:t>- дзеянні па  складанні структуры ведаў;</a:t>
            </a:r>
            <a:endParaRPr lang="ru-RU" sz="3200" dirty="0"/>
          </a:p>
          <a:p>
            <a:r>
              <a:rPr lang="be-BY" sz="3200" dirty="0"/>
              <a:t>-  свядомай  і адвольнай пабудове моўнага выказвання;</a:t>
            </a:r>
            <a:endParaRPr lang="ru-RU" sz="3200" dirty="0"/>
          </a:p>
          <a:p>
            <a:r>
              <a:rPr lang="be-BY" sz="3200" dirty="0"/>
              <a:t>- дзеянні, якія дазваляюць ажыццявіць выбар найбольш рацыянальнага спосабу рашэння задачы, ацаніць яго эфектыўнасць;</a:t>
            </a:r>
            <a:endParaRPr lang="ru-RU" sz="3200" dirty="0"/>
          </a:p>
          <a:p>
            <a:r>
              <a:rPr lang="be-BY" sz="3200" dirty="0" smtClean="0"/>
              <a:t>-уменне знайсці </a:t>
            </a:r>
            <a:r>
              <a:rPr lang="be-BY" sz="3200" dirty="0"/>
              <a:t>неабходную інфармацыю  з розных тэкстаў.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82314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5846"/>
            <a:ext cx="7992888" cy="60016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e-BY" sz="2400" b="1" dirty="0"/>
              <a:t>Да </a:t>
            </a:r>
            <a:r>
              <a:rPr lang="be-BY" sz="2400" b="1" dirty="0" smtClean="0"/>
              <a:t>ўніверсальна-лагічных кампетэнцый </a:t>
            </a:r>
          </a:p>
          <a:p>
            <a:pPr algn="ctr"/>
            <a:r>
              <a:rPr lang="be-BY" sz="2400" dirty="0" smtClean="0"/>
              <a:t>адносяцца </a:t>
            </a:r>
            <a:r>
              <a:rPr lang="be-BY" sz="2400" dirty="0"/>
              <a:t>ў</a:t>
            </a:r>
            <a:r>
              <a:rPr lang="be-BY" sz="2400" dirty="0" smtClean="0"/>
              <a:t>менні</a:t>
            </a:r>
            <a:r>
              <a:rPr lang="be-BY" sz="2400" dirty="0"/>
              <a:t>:</a:t>
            </a:r>
            <a:endParaRPr lang="ru-RU" sz="2400" dirty="0"/>
          </a:p>
          <a:p>
            <a:pPr lvl="0"/>
            <a:r>
              <a:rPr lang="be-BY" sz="2400" dirty="0" smtClean="0"/>
              <a:t>- выдзяляць </a:t>
            </a:r>
            <a:r>
              <a:rPr lang="be-BY" sz="2400" dirty="0"/>
              <a:t>галоўнае і даданае;</a:t>
            </a:r>
            <a:endParaRPr lang="ru-RU" sz="2400" dirty="0"/>
          </a:p>
          <a:p>
            <a:pPr lvl="0"/>
            <a:r>
              <a:rPr lang="be-BY" sz="2400" dirty="0" smtClean="0"/>
              <a:t>- выкарыстоўваць </a:t>
            </a:r>
            <a:r>
              <a:rPr lang="be-BY" sz="2400" dirty="0"/>
              <a:t>у вучэбнай рабоце параўнанне, аналіз і сінтэз;</a:t>
            </a:r>
            <a:endParaRPr lang="ru-RU" sz="2400" dirty="0"/>
          </a:p>
          <a:p>
            <a:pPr lvl="0"/>
            <a:r>
              <a:rPr lang="be-BY" sz="2400" dirty="0" smtClean="0"/>
              <a:t>- абагульняць</a:t>
            </a:r>
            <a:r>
              <a:rPr lang="be-BY" sz="2400" dirty="0"/>
              <a:t>, рабіць вывады, будаваць доказы; пераносіць вядомыя спосабы рашэння задач у новыя ўмовы;</a:t>
            </a:r>
            <a:endParaRPr lang="ru-RU" sz="2400" dirty="0"/>
          </a:p>
          <a:p>
            <a:pPr lvl="0"/>
            <a:r>
              <a:rPr lang="be-BY" sz="2400" dirty="0" smtClean="0"/>
              <a:t>- самастойна </a:t>
            </a:r>
            <a:r>
              <a:rPr lang="be-BY" sz="2400" dirty="0"/>
              <a:t>фармуляваць думкі і ясна іх выкладаць;</a:t>
            </a:r>
            <a:endParaRPr lang="ru-RU" sz="2400" dirty="0"/>
          </a:p>
          <a:p>
            <a:pPr lvl="0"/>
            <a:r>
              <a:rPr lang="be-BY" sz="2400" dirty="0"/>
              <a:t>прапаноўваць асабістыя версіі;</a:t>
            </a:r>
            <a:endParaRPr lang="ru-RU" sz="2400" dirty="0"/>
          </a:p>
          <a:p>
            <a:pPr lvl="0"/>
            <a:r>
              <a:rPr lang="be-BY" sz="2400" dirty="0" smtClean="0"/>
              <a:t>-  агічна </a:t>
            </a:r>
            <a:r>
              <a:rPr lang="be-BY" sz="2400" dirty="0"/>
              <a:t>разважаць;</a:t>
            </a:r>
            <a:endParaRPr lang="ru-RU" sz="2400" dirty="0"/>
          </a:p>
          <a:p>
            <a:pPr lvl="0"/>
            <a:r>
              <a:rPr lang="be-BY" sz="2400" dirty="0" smtClean="0"/>
              <a:t>- разумець </a:t>
            </a:r>
            <a:r>
              <a:rPr lang="be-BY" sz="2400" dirty="0"/>
              <a:t>пастаўленыя пытанні, выдзяляць сутнасць задання;</a:t>
            </a:r>
            <a:endParaRPr lang="ru-RU" sz="2400" dirty="0"/>
          </a:p>
          <a:p>
            <a:pPr lvl="0"/>
            <a:r>
              <a:rPr lang="be-BY" sz="2400" dirty="0" smtClean="0"/>
              <a:t>- праяўляць </a:t>
            </a:r>
            <a:r>
              <a:rPr lang="be-BY" sz="2400" dirty="0"/>
              <a:t>крытычнасць у адносінах да заданняў, прапанаваных другімі;</a:t>
            </a:r>
            <a:endParaRPr lang="ru-RU" sz="2400" dirty="0"/>
          </a:p>
          <a:p>
            <a:pPr lvl="0"/>
            <a:r>
              <a:rPr lang="be-BY" sz="2400" dirty="0" smtClean="0"/>
              <a:t>- выпрацоўваць </a:t>
            </a:r>
            <a:r>
              <a:rPr lang="be-BY" sz="2400" dirty="0"/>
              <a:t>крытэрыі правільнага выканання задання і ацэньваць па ім атрыманы рэзультат.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71202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5846"/>
            <a:ext cx="7704856" cy="60016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e-BY" sz="2400" b="1" dirty="0" smtClean="0"/>
              <a:t>Паказчыкамі сфарміраванасці камунікатыўнай кампетэнтнасці з’яўляюцца:</a:t>
            </a:r>
          </a:p>
          <a:p>
            <a:pPr algn="ctr"/>
            <a:endParaRPr lang="ru-RU" sz="2400" b="1" dirty="0"/>
          </a:p>
          <a:p>
            <a:pPr lvl="0"/>
            <a:r>
              <a:rPr lang="be-BY" sz="2400" dirty="0" smtClean="0"/>
              <a:t>- уменне </a:t>
            </a:r>
            <a:r>
              <a:rPr lang="be-BY" sz="2400" dirty="0"/>
              <a:t>слухаць і чуць другога чалавека;</a:t>
            </a:r>
            <a:endParaRPr lang="ru-RU" sz="2400" dirty="0"/>
          </a:p>
          <a:p>
            <a:pPr lvl="0"/>
            <a:r>
              <a:rPr lang="be-BY" sz="2400" dirty="0" smtClean="0"/>
              <a:t>- уменне </a:t>
            </a:r>
            <a:r>
              <a:rPr lang="be-BY" sz="2400" dirty="0"/>
              <a:t>дакладна выражаць свае думкі ў адпаведнасці з задачамі і ўмовамі камунікацыі;</a:t>
            </a:r>
            <a:endParaRPr lang="ru-RU" sz="2400" dirty="0"/>
          </a:p>
          <a:p>
            <a:pPr lvl="0"/>
            <a:r>
              <a:rPr lang="be-BY" sz="2400" dirty="0"/>
              <a:t> </a:t>
            </a:r>
            <a:r>
              <a:rPr lang="be-BY" sz="2400" dirty="0" smtClean="0"/>
              <a:t>- уменне </a:t>
            </a:r>
            <a:r>
              <a:rPr lang="be-BY" sz="2400" dirty="0"/>
              <a:t>эфектыўна выкарыстоўваць моўныя сродкі;</a:t>
            </a:r>
            <a:endParaRPr lang="ru-RU" sz="2400" dirty="0"/>
          </a:p>
          <a:p>
            <a:pPr lvl="0"/>
            <a:r>
              <a:rPr lang="be-BY" sz="2400" dirty="0" smtClean="0"/>
              <a:t>- уменне </a:t>
            </a:r>
            <a:r>
              <a:rPr lang="be-BY" sz="2400" dirty="0"/>
              <a:t>прадстаўляць інфармацыю ў пісьмовай і вуснай формах;</a:t>
            </a:r>
            <a:endParaRPr lang="ru-RU" sz="2400" dirty="0"/>
          </a:p>
          <a:p>
            <a:pPr lvl="0"/>
            <a:r>
              <a:rPr lang="be-BY" sz="2400" dirty="0" smtClean="0"/>
              <a:t>- уменне </a:t>
            </a:r>
            <a:r>
              <a:rPr lang="be-BY" sz="2400" dirty="0"/>
              <a:t>весці дыялог, калектыўна абмяркоўваць пытанні;</a:t>
            </a:r>
            <a:endParaRPr lang="ru-RU" sz="2400" dirty="0"/>
          </a:p>
          <a:p>
            <a:pPr lvl="0"/>
            <a:r>
              <a:rPr lang="be-BY" sz="2400" dirty="0" smtClean="0"/>
              <a:t>- паважліва </a:t>
            </a:r>
            <a:r>
              <a:rPr lang="be-BY" sz="2400" dirty="0"/>
              <a:t>адносіцца да партнёра;</a:t>
            </a:r>
            <a:endParaRPr lang="ru-RU" sz="2400" dirty="0"/>
          </a:p>
          <a:p>
            <a:pPr lvl="0"/>
            <a:r>
              <a:rPr lang="be-BY" sz="2400" dirty="0" smtClean="0"/>
              <a:t>- уменне </a:t>
            </a:r>
            <a:r>
              <a:rPr lang="be-BY" sz="2400" dirty="0"/>
              <a:t>будаваць рабочыя адносіны;</a:t>
            </a:r>
            <a:endParaRPr lang="ru-RU" sz="2400" dirty="0"/>
          </a:p>
          <a:p>
            <a:pPr lvl="0"/>
            <a:r>
              <a:rPr lang="be-BY" sz="2400" dirty="0" smtClean="0"/>
              <a:t>- свядомае </a:t>
            </a:r>
            <a:r>
              <a:rPr lang="be-BY" sz="2400" dirty="0"/>
              <a:t>змяненне асабістых моўных паводзін;</a:t>
            </a:r>
            <a:endParaRPr lang="ru-RU" sz="2400" dirty="0"/>
          </a:p>
          <a:p>
            <a:pPr lvl="0"/>
            <a:r>
              <a:rPr lang="be-BY" sz="2400" dirty="0" smtClean="0"/>
              <a:t>- гатоўнасць </a:t>
            </a:r>
            <a:r>
              <a:rPr lang="be-BY" sz="2400" dirty="0"/>
              <a:t>аказаць дапамогу (прымаць дапамогу) і эмацыяльнальную падтрымку.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03069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53</TotalTime>
  <Words>758</Words>
  <Application>Microsoft Office PowerPoint</Application>
  <PresentationFormat>Экран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NewsPrint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Anns</dc:creator>
  <cp:lastModifiedBy>User</cp:lastModifiedBy>
  <cp:revision>8</cp:revision>
  <dcterms:created xsi:type="dcterms:W3CDTF">2019-11-04T20:47:32Z</dcterms:created>
  <dcterms:modified xsi:type="dcterms:W3CDTF">2001-12-31T21:27:34Z</dcterms:modified>
</cp:coreProperties>
</file>