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7" r:id="rId2"/>
    <p:sldId id="290" r:id="rId3"/>
    <p:sldId id="281" r:id="rId4"/>
    <p:sldId id="294" r:id="rId5"/>
    <p:sldId id="264" r:id="rId6"/>
    <p:sldId id="291" r:id="rId7"/>
    <p:sldId id="282" r:id="rId8"/>
    <p:sldId id="283" r:id="rId9"/>
    <p:sldId id="284" r:id="rId10"/>
    <p:sldId id="266" r:id="rId11"/>
    <p:sldId id="268" r:id="rId12"/>
    <p:sldId id="269" r:id="rId13"/>
    <p:sldId id="272" r:id="rId14"/>
    <p:sldId id="276" r:id="rId15"/>
    <p:sldId id="286" r:id="rId16"/>
    <p:sldId id="287" r:id="rId17"/>
    <p:sldId id="288" r:id="rId18"/>
    <p:sldId id="265" r:id="rId19"/>
    <p:sldId id="289" r:id="rId20"/>
    <p:sldId id="292" r:id="rId21"/>
    <p:sldId id="271" r:id="rId22"/>
    <p:sldId id="278" r:id="rId23"/>
    <p:sldId id="273" r:id="rId24"/>
    <p:sldId id="256" r:id="rId25"/>
    <p:sldId id="277" r:id="rId26"/>
    <p:sldId id="293" r:id="rId27"/>
    <p:sldId id="274" r:id="rId28"/>
    <p:sldId id="262"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48DD5574-969B-4DBD-945D-312F1CB09ED3}" type="datetimeFigureOut">
              <a:rPr lang="ru-RU"/>
              <a:pPr>
                <a:defRPr/>
              </a:pPr>
              <a:t>21.05.2012</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55A9CC3A-4EB4-4973-8F39-2D27C20E0888}" type="slidenum">
              <a:rPr lang="ru-RU"/>
              <a:pPr>
                <a:defRPr/>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DCCFABFE-6E0E-406C-BE96-CD4DCCCA8E97}" type="datetimeFigureOut">
              <a:rPr lang="ru-RU"/>
              <a:pPr>
                <a:defRPr/>
              </a:pPr>
              <a:t>21.05.2012</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19C93B4F-561D-4986-BCB2-3DDB3FD3BE41}" type="slidenum">
              <a:rPr lang="ru-RU"/>
              <a:pPr>
                <a:defRPr/>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8C018DD8-E8C8-432C-AC86-A7AF84DE7F5C}" type="datetimeFigureOut">
              <a:rPr lang="ru-RU"/>
              <a:pPr>
                <a:defRPr/>
              </a:pPr>
              <a:t>21.05.2012</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669A9C7E-873E-4594-BB24-E242C062CC1A}"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CE52F06A-7DBD-4F68-8ACC-0C3F01544DC1}" type="datetimeFigureOut">
              <a:rPr lang="ru-RU"/>
              <a:pPr>
                <a:defRPr/>
              </a:pPr>
              <a:t>21.05.2012</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590442A8-EC1D-4FB9-A8C5-A7CE76E8B3A2}"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1AA54852-6C58-448B-8579-B4FB861AF3DA}" type="datetimeFigureOut">
              <a:rPr lang="ru-RU"/>
              <a:pPr>
                <a:defRPr/>
              </a:pPr>
              <a:t>21.05.2012</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6CC8E10E-C335-42A4-8F5D-1C8F1092606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D0A80947-C840-4F54-B633-5BBA6F30364F}" type="datetimeFigureOut">
              <a:rPr lang="ru-RU"/>
              <a:pPr>
                <a:defRPr/>
              </a:pPr>
              <a:t>21.05.2012</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5ED0E721-89E4-433A-AAE2-E048D8E0E617}"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DA1F9981-0912-4FF3-AF6F-D7FC21B06EB9}" type="datetimeFigureOut">
              <a:rPr lang="ru-RU"/>
              <a:pPr>
                <a:defRPr/>
              </a:pPr>
              <a:t>21.05.2012</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FB831D8C-5A6C-4FC5-A8FB-AB61BFF55719}" type="slidenum">
              <a:rPr lang="ru-RU"/>
              <a:pPr>
                <a:defRPr/>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98EB4BD4-F0BE-4900-BFBF-0C6330097521}" type="datetimeFigureOut">
              <a:rPr lang="ru-RU"/>
              <a:pPr>
                <a:defRPr/>
              </a:pPr>
              <a:t>21.05.2012</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88F84BBC-3BAA-4A4E-9005-77FC115D3474}"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0"/>
          <p:cNvSpPr>
            <a:spLocks noGrp="1"/>
          </p:cNvSpPr>
          <p:nvPr>
            <p:ph type="dt" sz="half" idx="10"/>
          </p:nvPr>
        </p:nvSpPr>
        <p:spPr/>
        <p:txBody>
          <a:bodyPr/>
          <a:lstStyle>
            <a:lvl1pPr>
              <a:defRPr/>
            </a:lvl1pPr>
          </a:lstStyle>
          <a:p>
            <a:pPr>
              <a:defRPr/>
            </a:pPr>
            <a:fld id="{07F94006-EFE3-4E7C-882E-0C76C0FBE27F}" type="datetimeFigureOut">
              <a:rPr lang="ru-RU"/>
              <a:pPr>
                <a:defRPr/>
              </a:pPr>
              <a:t>21.05.2012</a:t>
            </a:fld>
            <a:endParaRPr lang="ru-RU"/>
          </a:p>
        </p:txBody>
      </p:sp>
      <p:sp>
        <p:nvSpPr>
          <p:cNvPr id="3" name="Нижний колонтитул 27"/>
          <p:cNvSpPr>
            <a:spLocks noGrp="1"/>
          </p:cNvSpPr>
          <p:nvPr>
            <p:ph type="ftr" sz="quarter" idx="11"/>
          </p:nvPr>
        </p:nvSpPr>
        <p:spPr/>
        <p:txBody>
          <a:bodyPr/>
          <a:lstStyle>
            <a:lvl1pPr>
              <a:defRPr/>
            </a:lvl1pPr>
          </a:lstStyle>
          <a:p>
            <a:pPr>
              <a:defRPr/>
            </a:pPr>
            <a:endParaRPr lang="ru-RU"/>
          </a:p>
        </p:txBody>
      </p:sp>
      <p:sp>
        <p:nvSpPr>
          <p:cNvPr id="4" name="Номер слайда 4"/>
          <p:cNvSpPr>
            <a:spLocks noGrp="1"/>
          </p:cNvSpPr>
          <p:nvPr>
            <p:ph type="sldNum" sz="quarter" idx="12"/>
          </p:nvPr>
        </p:nvSpPr>
        <p:spPr/>
        <p:txBody>
          <a:bodyPr/>
          <a:lstStyle>
            <a:lvl1pPr>
              <a:defRPr/>
            </a:lvl1pPr>
          </a:lstStyle>
          <a:p>
            <a:pPr>
              <a:defRPr/>
            </a:pPr>
            <a:fld id="{05A12D5B-D8E4-425E-9B99-0563A98BAF0E}"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AF2D5C22-3126-40E6-B01B-3B025D597551}" type="datetimeFigureOut">
              <a:rPr lang="ru-RU"/>
              <a:pPr>
                <a:defRPr/>
              </a:pPr>
              <a:t>21.05.2012</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D391B657-E828-40A9-95CC-59E9314F9C7A}" type="slidenum">
              <a:rPr lang="ru-RU"/>
              <a:pPr>
                <a:defRPr/>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0"/>
          <p:cNvSpPr>
            <a:spLocks noGrp="1"/>
          </p:cNvSpPr>
          <p:nvPr>
            <p:ph type="dt" sz="half" idx="10"/>
          </p:nvPr>
        </p:nvSpPr>
        <p:spPr/>
        <p:txBody>
          <a:bodyPr/>
          <a:lstStyle>
            <a:lvl1pPr>
              <a:defRPr/>
            </a:lvl1pPr>
          </a:lstStyle>
          <a:p>
            <a:pPr>
              <a:defRPr/>
            </a:pPr>
            <a:fld id="{4DB3D23E-FAD6-4611-9A89-11B386ABA8AC}" type="datetimeFigureOut">
              <a:rPr lang="ru-RU"/>
              <a:pPr>
                <a:defRPr/>
              </a:pPr>
              <a:t>21.05.2012</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16D2391A-CC5F-4F4C-AEC0-7AEC1D2DDE95}"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8100000" scaled="1"/>
        </a:gra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C4D41AA1-90E5-4AA5-B232-7C2FAEB78773}" type="datetimeFigureOut">
              <a:rPr lang="ru-RU"/>
              <a:pPr>
                <a:defRPr/>
              </a:pPr>
              <a:t>21.05.2012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624E4D55-D82F-498C-80DE-310C8F9262C1}"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1" r:id="rId4"/>
    <p:sldLayoutId id="2147483975" r:id="rId5"/>
    <p:sldLayoutId id="2147483970" r:id="rId6"/>
    <p:sldLayoutId id="2147483969" r:id="rId7"/>
    <p:sldLayoutId id="2147483976" r:id="rId8"/>
    <p:sldLayoutId id="2147483968" r:id="rId9"/>
    <p:sldLayoutId id="2147483967" r:id="rId10"/>
    <p:sldLayoutId id="2147483966" r:id="rId11"/>
  </p:sldLayoutIdLst>
  <p:transition>
    <p:dissolve/>
  </p:transition>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audio" Target="file:///G:\&#1074;&#1077;&#1095;&#1077;&#1088;%20&#1086;%20&#1083;&#1102;&#1073;&#1074;&#1080;\&#1070;&#1085;&#1086;&#1085;&#1072;%20&#1080;%20&#1040;&#1074;&#1086;&#1089;&#1100;%20-%20&#1056;&#1086;&#1084;&#1072;&#1085;&#1089;%20&#1071;%20&#1090;&#1077;&#1073;&#1103;%20&#1085;&#1080;&#1082;&#1086;&#1075;&#1076;&#1072;%20&#1085;&#1077;%20&#1079;&#1072;&#1073;&#1091;&#1076;%20(mp3ostrov.com).mp3"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audio" Target="file:///G:\&#1074;&#1077;&#1095;&#1077;&#1088;%20&#1086;%20&#1083;&#1102;&#1073;&#1074;&#1080;\&#1045;&#1074;&#1075;&#1077;&#1085;&#1080;&#1081;%20&#1044;&#1086;&#1075;&#1072;%20-%20&#1042;&#1072;&#1083;&#1100;&#1089;%20&#1080;&#1079;%20&#1082;&#1080;&#1085;&#1086;&#1092;&#1080;&#1083;&#1100;&#1084;&#1072;%20&#1052;&#1086;&#1081;%20&#1083;&#1072;&#1089;&#1082;&#1086;&#1074;&#1099;&#1081;%20&#1080;%20&#1085;&#1077;&#1078;&#1085;&#1099;&#1081;%20&#1079;&#1074;&#1077;&#1088;&#1100;%20(mp3ostrov.com).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audio" Target="file:///G:\&#1074;&#1077;&#1095;&#1077;&#1088;%20&#1086;%20&#1083;&#1102;&#1073;&#1074;&#1080;\&#1040;.&#1055;&#1091;&#1075;&#1072;&#1095;&#1105;&#1074;&#1072;%20-%20&#1040;%20&#1079;&#1085;&#1072;&#1077;&#1096;&#1100;,&#1074;&#1089;&#1105;%20&#1077;&#1097;&#1105;%20&#1073;&#1091;&#1076;&#1077;&#1090;%20(mp3ostrov.com).mp3"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audio" Target="file:///G:\&#1074;&#1077;&#1095;&#1077;&#1088;%20&#1086;%20&#1083;&#1102;&#1073;&#1074;&#1080;\&#1042;&#1072;&#1083;&#1077;&#1085;&#1090;&#1080;&#1085;&#1072;%20&#1055;&#1086;&#1085;&#1086;&#1084;&#1072;&#1088;&#1077;&#1074;&#1072;%20-%20&#1072;%20&#1085;&#1072;&#1087;&#1086;&#1089;&#1083;&#1077;&#1076;&#1086;&#1082;%20&#1103;%20&#1089;&#1082;&#1072;&#1078;&#1091;....%20(mp3ostrov.com).mp3" TargetMode="Externa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audio" Target="file:///G:\&#1074;&#1077;&#1095;&#1077;&#1088;%20&#1086;%20&#1083;&#1102;&#1073;&#1074;&#1080;\&#1054;&#1088;&#1073;&#1072;&#1082;&#1072;&#1081;&#1090;&#1077;%20-%20&#1054;&#1056;&#1041;&#1040;&#1050;&#1040;&#1049;&#1058;&#1045;%20&#1050;&#1056;&#1048;&#1057;&#1058;&#1048;&#1053;&#1040;%20-%20&#1058;&#1086;&#1083;&#1100;&#1082;&#1086;%20&#1090;&#1077;&#1073;&#1077;%20(mp3ostrov.com).mp3"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file:///G:\&#1074;&#1077;&#1095;&#1077;&#1088;%20&#1086;%20&#1083;&#1102;&#1073;&#1074;&#1080;\&#1060;&#1077;&#1088;&#1077;&#1085;&#1094;%20&#1051;&#1080;&#1089;&#1090;.%20&#1043;&#1088;&#1105;&#1079;&#1099;%20&#1083;&#1102;&#1073;&#1074;&#1080;%20(mp3ostrov.com).mp3"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audio" Target="file:///G:\&#1074;&#1077;&#1095;&#1077;&#1088;%20&#1086;%20&#1083;&#1102;&#1073;&#1074;&#1080;\&#1040;&#1083;&#1083;&#1072;%20&#1055;&#1091;&#1075;&#1072;&#1095;&#1077;&#1074;&#1072;%20-%20&#1052;&#1085;&#1077;%20&#1085;&#1088;&#1072;&#1074;&#1080;&#1090;&#1089;&#1103;,%20&#1095;&#1090;&#1086;%20&#1074;&#1099;%20&#1073;&#1086;&#1083;&#1100;&#1085;&#1099;%20&#1085;&#1077;%20&#1084;&#1085;&#1086;&#1081;quot%20(&#1085;&#1072;%20&#1089;&#1090;&#1080;&#1093;&#1080;%20&#1052;.&#1062;&#1074;&#1077;&#1090;&#1072;&#1077;&#1074;&#1086;&#1081;)%20(mp3ostrov.com).mp3" TargetMode="External"/><Relationship Id="rId5" Type="http://schemas.openxmlformats.org/officeDocument/2006/relationships/image" Target="../media/image14.pn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21063358">
            <a:off x="472615" y="1829774"/>
            <a:ext cx="8193221" cy="923330"/>
          </a:xfrm>
          <a:prstGeom prst="rect">
            <a:avLst/>
          </a:prstGeom>
          <a:noFill/>
          <a:ln>
            <a:solidFill>
              <a:srgbClr val="002060"/>
            </a:solidFill>
          </a:ln>
        </p:spPr>
        <p:txBody>
          <a:bodyPr>
            <a:spAutoFit/>
          </a:bodyPr>
          <a:lstStyle/>
          <a:p>
            <a:pPr algn="ctr" fontAlgn="auto">
              <a:spcBef>
                <a:spcPts val="0"/>
              </a:spcBef>
              <a:spcAft>
                <a:spcPts val="0"/>
              </a:spcAft>
              <a:defRPr/>
            </a:pPr>
            <a:r>
              <a:rPr lang="ru-RU" sz="5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latin typeface="Monotype Corsiva" pitchFamily="66" charset="0"/>
              </a:rPr>
              <a:t>ПОГОВОРИМ  О ЛЮБВИ</a:t>
            </a:r>
          </a:p>
        </p:txBody>
      </p:sp>
      <p:sp>
        <p:nvSpPr>
          <p:cNvPr id="13314" name="TextBox 6"/>
          <p:cNvSpPr txBox="1">
            <a:spLocks noChangeArrowheads="1"/>
          </p:cNvSpPr>
          <p:nvPr/>
        </p:nvSpPr>
        <p:spPr bwMode="auto">
          <a:xfrm>
            <a:off x="550863" y="4537075"/>
            <a:ext cx="8550275" cy="646113"/>
          </a:xfrm>
          <a:prstGeom prst="rect">
            <a:avLst/>
          </a:prstGeom>
          <a:noFill/>
          <a:ln w="9525">
            <a:solidFill>
              <a:srgbClr val="002060"/>
            </a:solidFill>
            <a:miter lim="800000"/>
            <a:headEnd/>
            <a:tailEnd/>
          </a:ln>
        </p:spPr>
        <p:txBody>
          <a:bodyPr>
            <a:spAutoFit/>
          </a:bodyPr>
          <a:lstStyle/>
          <a:p>
            <a:r>
              <a:rPr lang="ru-RU" sz="3600" b="1" i="1">
                <a:solidFill>
                  <a:srgbClr val="C00000"/>
                </a:solidFill>
                <a:latin typeface="Monotype Corsiva" pitchFamily="66" charset="0"/>
              </a:rPr>
              <a:t>ПОЭЗИЯ  ПОЭТОВ  20 ВЕКА О ЛЮБВИ</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2" descr="вознесенский.jpg"/>
          <p:cNvPicPr>
            <a:picLocks noChangeAspect="1"/>
          </p:cNvPicPr>
          <p:nvPr/>
        </p:nvPicPr>
        <p:blipFill>
          <a:blip r:embed="rId2" cstate="print"/>
          <a:srcRect/>
          <a:stretch>
            <a:fillRect/>
          </a:stretch>
        </p:blipFill>
        <p:spPr bwMode="auto">
          <a:xfrm>
            <a:off x="357188" y="285750"/>
            <a:ext cx="3357562" cy="4513263"/>
          </a:xfrm>
          <a:prstGeom prst="rect">
            <a:avLst/>
          </a:prstGeom>
          <a:noFill/>
          <a:ln w="9525">
            <a:noFill/>
            <a:miter lim="800000"/>
            <a:headEnd/>
            <a:tailEnd/>
          </a:ln>
        </p:spPr>
      </p:pic>
      <p:sp>
        <p:nvSpPr>
          <p:cNvPr id="22530" name="TextBox 3"/>
          <p:cNvSpPr txBox="1">
            <a:spLocks noChangeArrowheads="1"/>
          </p:cNvSpPr>
          <p:nvPr/>
        </p:nvSpPr>
        <p:spPr bwMode="auto">
          <a:xfrm>
            <a:off x="0" y="5214938"/>
            <a:ext cx="4357688" cy="461962"/>
          </a:xfrm>
          <a:prstGeom prst="rect">
            <a:avLst/>
          </a:prstGeom>
          <a:noFill/>
          <a:ln w="9525">
            <a:noFill/>
            <a:miter lim="800000"/>
            <a:headEnd/>
            <a:tailEnd/>
          </a:ln>
        </p:spPr>
        <p:txBody>
          <a:bodyPr>
            <a:spAutoFit/>
          </a:bodyPr>
          <a:lstStyle/>
          <a:p>
            <a:r>
              <a:rPr lang="ru-RU" sz="2400" b="1">
                <a:solidFill>
                  <a:srgbClr val="FF0000"/>
                </a:solidFill>
                <a:latin typeface="Monotype Corsiva" pitchFamily="66" charset="0"/>
              </a:rPr>
              <a:t>АНДРЕЙ  ВОЗНЕСЕНСКИЙ</a:t>
            </a:r>
          </a:p>
        </p:txBody>
      </p:sp>
      <p:sp>
        <p:nvSpPr>
          <p:cNvPr id="22531" name="TextBox 4"/>
          <p:cNvSpPr txBox="1">
            <a:spLocks noChangeArrowheads="1"/>
          </p:cNvSpPr>
          <p:nvPr/>
        </p:nvSpPr>
        <p:spPr bwMode="auto">
          <a:xfrm>
            <a:off x="3786188" y="214313"/>
            <a:ext cx="5072062" cy="6616700"/>
          </a:xfrm>
          <a:prstGeom prst="rect">
            <a:avLst/>
          </a:prstGeom>
          <a:noFill/>
          <a:ln w="9525">
            <a:noFill/>
            <a:miter lim="800000"/>
            <a:headEnd/>
            <a:tailEnd/>
          </a:ln>
        </p:spPr>
        <p:txBody>
          <a:bodyPr>
            <a:spAutoFit/>
          </a:bodyPr>
          <a:lstStyle/>
          <a:p>
            <a:r>
              <a:rPr lang="ru-RU">
                <a:latin typeface="Franklin Gothic Book" pitchFamily="34" charset="0"/>
              </a:rPr>
              <a:t> </a:t>
            </a:r>
            <a:r>
              <a:rPr lang="ru-RU" sz="1400">
                <a:latin typeface="Franklin Gothic Book" pitchFamily="34" charset="0"/>
              </a:rPr>
              <a:t>Андрей Андреевич Вознесенский родился 12 мая 1933 года в Москве. </a:t>
            </a:r>
          </a:p>
          <a:p>
            <a:r>
              <a:rPr lang="ru-RU" sz="1400">
                <a:latin typeface="Franklin Gothic Book" pitchFamily="34" charset="0"/>
              </a:rPr>
              <a:t>Перу А.А.Вознесенского принадлежит два десятка сборников прозы и стихов, в том числе "Треугольная груша", "Антимиры" (1964), "Ахиллесово сердце" (1966), "Взгляд" (1972), "Дубовый лист виолончельный" (1975), "Витражных дел мастер" (1976), "Соблазн" (1978), "Избранная лирика" (1979), "Безотчетное" (1981), "Прорабы духа" (1984), "Ров" (1986), "Аксиома Самоиска" (1990), "Видеомы" (1992) (тираж 1000 экземпляров), "Casino "Россия"" (1997), "На виртуальном ветру" (1998), "Страдивари сострадания" (1999), а также "Девочка с персингом", "Жуткий кризис "Суперстар"", "Гадание по книге"и другие. В 1993 году в журнале "Дружба народов" опубликован безразмерный молитвенный сонет "Россия воскресе". В 1983 году вышло собрание сочинений в 3-х томах. В настоящее время издательство "Вагриус" приступило к выпуску 5-томного собрания сочинений поэта.</a:t>
            </a:r>
          </a:p>
          <a:p>
            <a:r>
              <a:rPr lang="ru-RU" sz="1400">
                <a:latin typeface="Franklin Gothic Book" pitchFamily="34" charset="0"/>
              </a:rPr>
              <a:t> Цикл стихов Вознесенского "Антимиры" (1964) был поставлен в виде сцен и песен Театром на Таганке, где впервые на сцену с гитарой вышел В.Высоцкий. На Таганке был поставлен также спектакль "Берегите ваши лица", снятый сразу же после премьеры. </a:t>
            </a:r>
          </a:p>
          <a:p>
            <a:r>
              <a:rPr lang="ru-RU" sz="1400">
                <a:latin typeface="Franklin Gothic Book" pitchFamily="34" charset="0"/>
              </a:rPr>
              <a:t> Рок-опера "Юнона и Авось" (музыка Алексея Рыбникова) в Ленкоме и в других театрах России, ближнего и дальнего зарубежья приобрела огромную популярность, стала классикой жанра.</a:t>
            </a:r>
          </a:p>
          <a:p>
            <a:r>
              <a:rPr lang="ru-RU" sz="1400">
                <a:latin typeface="Franklin Gothic Book" pitchFamily="34" charset="0"/>
              </a:rPr>
              <a:t>      На стихи поэта написаны многие популярные эстрадные песни, в том числе "Миллион алых роз" (муз.Р.Паулса), "Песня на "бис" (муз.Р.Паулса), "Начни сначала" (муз.Е.Мартынова), "Плачет девочка в автомате" (муз.Е.Осина).</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3" descr="юнона и авось.jpg"/>
          <p:cNvPicPr>
            <a:picLocks noChangeAspect="1"/>
          </p:cNvPicPr>
          <p:nvPr/>
        </p:nvPicPr>
        <p:blipFill>
          <a:blip r:embed="rId3" cstate="print"/>
          <a:srcRect b="15712"/>
          <a:stretch>
            <a:fillRect/>
          </a:stretch>
        </p:blipFill>
        <p:spPr bwMode="auto">
          <a:xfrm>
            <a:off x="1000125" y="214313"/>
            <a:ext cx="7643813" cy="6477000"/>
          </a:xfrm>
          <a:prstGeom prst="rect">
            <a:avLst/>
          </a:prstGeom>
          <a:noFill/>
          <a:ln w="9525">
            <a:noFill/>
            <a:miter lim="800000"/>
            <a:headEnd/>
            <a:tailEnd/>
          </a:ln>
        </p:spPr>
      </p:pic>
      <p:pic>
        <p:nvPicPr>
          <p:cNvPr id="3" name="Юнона и Авось - Романс Я тебя никогда не забуд (mp3ostrov.com).mp3">
            <a:hlinkClick r:id="" action="ppaction://media"/>
          </p:cNvPr>
          <p:cNvPicPr>
            <a:picLocks noRot="1" noChangeAspect="1"/>
          </p:cNvPicPr>
          <p:nvPr>
            <a:audioFile r:link="rId1"/>
          </p:nvPr>
        </p:nvPicPr>
        <p:blipFill>
          <a:blip r:embed="rId4" cstate="print"/>
          <a:srcRect/>
          <a:stretch>
            <a:fillRect/>
          </a:stretch>
        </p:blipFill>
        <p:spPr bwMode="auto">
          <a:xfrm>
            <a:off x="1714500" y="571500"/>
            <a:ext cx="304800" cy="304800"/>
          </a:xfrm>
          <a:prstGeom prst="rect">
            <a:avLst/>
          </a:prstGeom>
          <a:noFill/>
          <a:ln w="9525">
            <a:noFill/>
            <a:miter lim="800000"/>
            <a:headEnd/>
            <a:tailEnd/>
          </a:ln>
        </p:spPr>
      </p:pic>
      <p:sp>
        <p:nvSpPr>
          <p:cNvPr id="23555" name="TextBox 5"/>
          <p:cNvSpPr txBox="1">
            <a:spLocks noChangeArrowheads="1"/>
          </p:cNvSpPr>
          <p:nvPr/>
        </p:nvSpPr>
        <p:spPr bwMode="auto">
          <a:xfrm>
            <a:off x="4429125" y="785813"/>
            <a:ext cx="1768475" cy="461962"/>
          </a:xfrm>
          <a:prstGeom prst="rect">
            <a:avLst/>
          </a:prstGeom>
          <a:noFill/>
          <a:ln w="9525">
            <a:noFill/>
            <a:miter lim="800000"/>
            <a:headEnd/>
            <a:tailEnd/>
          </a:ln>
        </p:spPr>
        <p:txBody>
          <a:bodyPr wrap="none">
            <a:spAutoFit/>
          </a:bodyPr>
          <a:lstStyle/>
          <a:p>
            <a:r>
              <a:rPr lang="ru-RU" sz="2400" b="1">
                <a:solidFill>
                  <a:schemeClr val="bg1"/>
                </a:solidFill>
                <a:latin typeface="Monotype Corsiva" pitchFamily="66" charset="0"/>
              </a:rPr>
              <a:t>РОК-ОПЕРА</a:t>
            </a:r>
          </a:p>
        </p:txBody>
      </p:sp>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625"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hoto.jpg"/>
          <p:cNvPicPr>
            <a:picLocks noChangeAspect="1"/>
          </p:cNvPicPr>
          <p:nvPr/>
        </p:nvPicPr>
        <p:blipFill>
          <a:blip r:embed="rId2" cstate="print"/>
          <a:srcRect t="53106"/>
          <a:stretch>
            <a:fillRect/>
          </a:stretch>
        </p:blipFill>
        <p:spPr>
          <a:xfrm>
            <a:off x="214313" y="500063"/>
            <a:ext cx="5192712" cy="3500437"/>
          </a:xfrm>
          <a:prstGeom prst="rect">
            <a:avLst/>
          </a:prstGeom>
          <a:ln>
            <a:noFill/>
          </a:ln>
          <a:effectLst>
            <a:outerShdw blurRad="292100" dist="139700" dir="2700000" algn="tl" rotWithShape="0">
              <a:srgbClr val="333333">
                <a:alpha val="65000"/>
              </a:srgbClr>
            </a:outerShdw>
          </a:effectLst>
        </p:spPr>
      </p:pic>
      <p:sp>
        <p:nvSpPr>
          <p:cNvPr id="24578" name="TextBox 3"/>
          <p:cNvSpPr txBox="1">
            <a:spLocks noChangeArrowheads="1"/>
          </p:cNvSpPr>
          <p:nvPr/>
        </p:nvSpPr>
        <p:spPr bwMode="auto">
          <a:xfrm>
            <a:off x="5429250" y="571500"/>
            <a:ext cx="3500438" cy="6124575"/>
          </a:xfrm>
          <a:prstGeom prst="rect">
            <a:avLst/>
          </a:prstGeom>
          <a:noFill/>
          <a:ln w="9525">
            <a:noFill/>
            <a:miter lim="800000"/>
            <a:headEnd/>
            <a:tailEnd/>
          </a:ln>
        </p:spPr>
        <p:txBody>
          <a:bodyPr>
            <a:spAutoFit/>
          </a:bodyPr>
          <a:lstStyle/>
          <a:p>
            <a:pPr algn="just"/>
            <a:r>
              <a:rPr lang="ru-RU" sz="1400">
                <a:latin typeface="Franklin Gothic Book" pitchFamily="34" charset="0"/>
              </a:rPr>
              <a:t>   Эдуард Асадов родился 7 сентября 1923 года в туркменском городе Мерв (ныне Мары). </a:t>
            </a:r>
          </a:p>
          <a:p>
            <a:pPr algn="just"/>
            <a:r>
              <a:rPr lang="ru-RU" sz="1400">
                <a:latin typeface="Franklin Gothic Book" pitchFamily="34" charset="0"/>
              </a:rPr>
              <a:t>В 1929 году умер отец Эдуарда, и Лидия Ивановна переехала с сыном в Свердловск (ныне Екатеринбург), в 1939 году- в Москву.</a:t>
            </a:r>
          </a:p>
          <a:p>
            <a:pPr algn="just"/>
            <a:r>
              <a:rPr lang="ru-RU" sz="1400">
                <a:latin typeface="Franklin Gothic Book" pitchFamily="34" charset="0"/>
              </a:rPr>
              <a:t>Выпускной бал в школе N° 38 Фрунзенского района Москвы, где учился Эдуард Асадов, состоялся 14 июня 1941 года. Когда началась война, он, не дожидаясь призыва, пришел в райком комсомола с просьбой отправить его добровольцем на фронт.  </a:t>
            </a:r>
          </a:p>
          <a:p>
            <a:pPr algn="just"/>
            <a:r>
              <a:rPr lang="ru-RU" sz="1400">
                <a:latin typeface="Franklin Gothic Book" pitchFamily="34" charset="0"/>
              </a:rPr>
              <a:t>В боях за Севастополь в 1944 году лейтенант Асадов был тяжело ранен и навсегда потерял зрение. </a:t>
            </a:r>
          </a:p>
          <a:p>
            <a:pPr algn="just"/>
            <a:r>
              <a:rPr lang="ru-RU" sz="1400">
                <a:latin typeface="Franklin Gothic Book" pitchFamily="34" charset="0"/>
              </a:rPr>
              <a:t>Награжден орденом Красной Звезды, а спустя многие годы Указом Президиума Съезда народных депутатов СССР от 18 ноября 1998 года ему было присвоено звание Героя Советского Союза. </a:t>
            </a:r>
          </a:p>
          <a:p>
            <a:pPr algn="just"/>
            <a:r>
              <a:rPr lang="ru-RU" sz="1400">
                <a:latin typeface="Franklin Gothic Book" pitchFamily="34" charset="0"/>
              </a:rPr>
              <a:t>В 1946 году Эдуард Асадов поступил в Литературный институт имени Горького.</a:t>
            </a:r>
          </a:p>
          <a:p>
            <a:pPr algn="just"/>
            <a:r>
              <a:rPr lang="ru-RU" sz="1400">
                <a:latin typeface="Franklin Gothic Book" pitchFamily="34" charset="0"/>
              </a:rPr>
              <a:t>Является автором 50 поэтических сборников.</a:t>
            </a:r>
          </a:p>
        </p:txBody>
      </p:sp>
      <p:sp>
        <p:nvSpPr>
          <p:cNvPr id="24579" name="TextBox 4"/>
          <p:cNvSpPr txBox="1">
            <a:spLocks noChangeArrowheads="1"/>
          </p:cNvSpPr>
          <p:nvPr/>
        </p:nvSpPr>
        <p:spPr bwMode="auto">
          <a:xfrm>
            <a:off x="857250" y="4429125"/>
            <a:ext cx="2673350" cy="461963"/>
          </a:xfrm>
          <a:prstGeom prst="rect">
            <a:avLst/>
          </a:prstGeom>
          <a:noFill/>
          <a:ln w="9525">
            <a:noFill/>
            <a:miter lim="800000"/>
            <a:headEnd/>
            <a:tailEnd/>
          </a:ln>
        </p:spPr>
        <p:txBody>
          <a:bodyPr wrap="none">
            <a:spAutoFit/>
          </a:bodyPr>
          <a:lstStyle/>
          <a:p>
            <a:r>
              <a:rPr lang="ru-RU" sz="2400" b="1">
                <a:solidFill>
                  <a:srgbClr val="FF0000"/>
                </a:solidFill>
                <a:latin typeface="Monotype Corsiva" pitchFamily="66" charset="0"/>
              </a:rPr>
              <a:t>ЭДУАРД   АСАДОВ</a:t>
            </a:r>
          </a:p>
        </p:txBody>
      </p:sp>
      <p:sp>
        <p:nvSpPr>
          <p:cNvPr id="24580" name="TextBox 6"/>
          <p:cNvSpPr txBox="1">
            <a:spLocks noChangeArrowheads="1"/>
          </p:cNvSpPr>
          <p:nvPr/>
        </p:nvSpPr>
        <p:spPr bwMode="auto">
          <a:xfrm>
            <a:off x="1143000" y="4929188"/>
            <a:ext cx="2654300" cy="461962"/>
          </a:xfrm>
          <a:prstGeom prst="rect">
            <a:avLst/>
          </a:prstGeom>
          <a:noFill/>
          <a:ln w="9525">
            <a:noFill/>
            <a:miter lim="800000"/>
            <a:headEnd/>
            <a:tailEnd/>
          </a:ln>
        </p:spPr>
        <p:txBody>
          <a:bodyPr>
            <a:spAutoFit/>
          </a:bodyPr>
          <a:lstStyle/>
          <a:p>
            <a:r>
              <a:rPr lang="ru-RU" sz="2400" b="1">
                <a:latin typeface="Franklin Gothic Book" pitchFamily="34" charset="0"/>
              </a:rPr>
              <a:t>1923 -2004</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2" descr="леший.jpg"/>
          <p:cNvPicPr>
            <a:picLocks noChangeAspect="1"/>
          </p:cNvPicPr>
          <p:nvPr/>
        </p:nvPicPr>
        <p:blipFill>
          <a:blip r:embed="rId2" cstate="print"/>
          <a:srcRect/>
          <a:stretch>
            <a:fillRect/>
          </a:stretch>
        </p:blipFill>
        <p:spPr bwMode="auto">
          <a:xfrm>
            <a:off x="1285875" y="215900"/>
            <a:ext cx="6072188" cy="5810250"/>
          </a:xfrm>
          <a:prstGeom prst="rect">
            <a:avLst/>
          </a:prstGeom>
          <a:noFill/>
          <a:ln w="9525">
            <a:noFill/>
            <a:miter lim="800000"/>
            <a:headEnd/>
            <a:tailEnd/>
          </a:ln>
        </p:spPr>
      </p:pic>
      <p:sp>
        <p:nvSpPr>
          <p:cNvPr id="25602" name="TextBox 4"/>
          <p:cNvSpPr txBox="1">
            <a:spLocks noChangeArrowheads="1"/>
          </p:cNvSpPr>
          <p:nvPr/>
        </p:nvSpPr>
        <p:spPr bwMode="auto">
          <a:xfrm>
            <a:off x="2286000" y="5929313"/>
            <a:ext cx="4429125" cy="830262"/>
          </a:xfrm>
          <a:prstGeom prst="rect">
            <a:avLst/>
          </a:prstGeom>
          <a:noFill/>
          <a:ln w="9525">
            <a:noFill/>
            <a:miter lim="800000"/>
            <a:headEnd/>
            <a:tailEnd/>
          </a:ln>
        </p:spPr>
        <p:txBody>
          <a:bodyPr>
            <a:spAutoFit/>
          </a:bodyPr>
          <a:lstStyle/>
          <a:p>
            <a:pPr algn="ctr"/>
            <a:r>
              <a:rPr lang="ru-RU" sz="2400" b="1">
                <a:solidFill>
                  <a:schemeClr val="bg1"/>
                </a:solidFill>
                <a:latin typeface="Franklin Gothic Book" pitchFamily="34" charset="0"/>
              </a:rPr>
              <a:t>ЭДУАРД АСАДОВ.</a:t>
            </a:r>
          </a:p>
          <a:p>
            <a:pPr algn="ctr"/>
            <a:r>
              <a:rPr lang="ru-RU" sz="2400" b="1">
                <a:solidFill>
                  <a:schemeClr val="bg1"/>
                </a:solidFill>
                <a:latin typeface="Franklin Gothic Book" pitchFamily="34" charset="0"/>
              </a:rPr>
              <a:t>«ДЕВУШКА И ЛЕСОВИК»</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 descr="он не страдал 1.jpg"/>
          <p:cNvPicPr>
            <a:picLocks noChangeAspect="1"/>
          </p:cNvPicPr>
          <p:nvPr/>
        </p:nvPicPr>
        <p:blipFill>
          <a:blip r:embed="rId2" cstate="print"/>
          <a:srcRect b="29578"/>
          <a:stretch>
            <a:fillRect/>
          </a:stretch>
        </p:blipFill>
        <p:spPr bwMode="auto">
          <a:xfrm>
            <a:off x="188913" y="785813"/>
            <a:ext cx="8486775" cy="4572000"/>
          </a:xfrm>
          <a:prstGeom prst="rect">
            <a:avLst/>
          </a:prstGeom>
          <a:noFill/>
          <a:ln w="9525">
            <a:noFill/>
            <a:miter lim="800000"/>
            <a:headEnd/>
            <a:tailEnd/>
          </a:ln>
        </p:spPr>
      </p:pic>
      <p:sp>
        <p:nvSpPr>
          <p:cNvPr id="26626" name="TextBox 2"/>
          <p:cNvSpPr txBox="1">
            <a:spLocks noChangeArrowheads="1"/>
          </p:cNvSpPr>
          <p:nvPr/>
        </p:nvSpPr>
        <p:spPr bwMode="auto">
          <a:xfrm>
            <a:off x="2214563" y="5500688"/>
            <a:ext cx="5819775" cy="830262"/>
          </a:xfrm>
          <a:prstGeom prst="rect">
            <a:avLst/>
          </a:prstGeom>
          <a:noFill/>
          <a:ln w="9525">
            <a:noFill/>
            <a:miter lim="800000"/>
            <a:headEnd/>
            <a:tailEnd/>
          </a:ln>
        </p:spPr>
        <p:txBody>
          <a:bodyPr>
            <a:spAutoFit/>
          </a:bodyPr>
          <a:lstStyle/>
          <a:p>
            <a:pPr algn="ctr"/>
            <a:r>
              <a:rPr lang="ru-RU" sz="2400" b="1">
                <a:solidFill>
                  <a:schemeClr val="bg1"/>
                </a:solidFill>
                <a:latin typeface="Franklin Gothic Book" pitchFamily="34" charset="0"/>
              </a:rPr>
              <a:t>ЭДУАРД  АСАДОВ.  </a:t>
            </a:r>
          </a:p>
          <a:p>
            <a:pPr algn="ctr"/>
            <a:r>
              <a:rPr lang="ru-RU" sz="2400" b="1">
                <a:solidFill>
                  <a:schemeClr val="bg1"/>
                </a:solidFill>
                <a:latin typeface="Franklin Gothic Book" pitchFamily="34" charset="0"/>
              </a:rPr>
              <a:t>«ОН НЕ СТРАДАЛ, ОН НЕ ХОДИЛ ЗА НЕЮ…»</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1" descr="обидная любовь.jpg"/>
          <p:cNvPicPr>
            <a:picLocks noChangeAspect="1"/>
          </p:cNvPicPr>
          <p:nvPr/>
        </p:nvPicPr>
        <p:blipFill>
          <a:blip r:embed="rId2" cstate="print"/>
          <a:srcRect/>
          <a:stretch>
            <a:fillRect/>
          </a:stretch>
        </p:blipFill>
        <p:spPr bwMode="auto">
          <a:xfrm>
            <a:off x="785813" y="214313"/>
            <a:ext cx="7319962" cy="5913437"/>
          </a:xfrm>
          <a:prstGeom prst="rect">
            <a:avLst/>
          </a:prstGeom>
          <a:noFill/>
          <a:ln w="9525">
            <a:noFill/>
            <a:miter lim="800000"/>
            <a:headEnd/>
            <a:tailEnd/>
          </a:ln>
        </p:spPr>
      </p:pic>
      <p:sp>
        <p:nvSpPr>
          <p:cNvPr id="27650" name="TextBox 2"/>
          <p:cNvSpPr txBox="1">
            <a:spLocks noChangeArrowheads="1"/>
          </p:cNvSpPr>
          <p:nvPr/>
        </p:nvSpPr>
        <p:spPr bwMode="auto">
          <a:xfrm>
            <a:off x="2857500" y="6000750"/>
            <a:ext cx="3309938" cy="830263"/>
          </a:xfrm>
          <a:prstGeom prst="rect">
            <a:avLst/>
          </a:prstGeom>
          <a:noFill/>
          <a:ln w="9525">
            <a:noFill/>
            <a:miter lim="800000"/>
            <a:headEnd/>
            <a:tailEnd/>
          </a:ln>
        </p:spPr>
        <p:txBody>
          <a:bodyPr>
            <a:spAutoFit/>
          </a:bodyPr>
          <a:lstStyle/>
          <a:p>
            <a:r>
              <a:rPr lang="ru-RU" sz="2400" b="1">
                <a:solidFill>
                  <a:schemeClr val="bg1"/>
                </a:solidFill>
                <a:latin typeface="Franklin Gothic Book" pitchFamily="34" charset="0"/>
              </a:rPr>
              <a:t>ЭДУАРД  АСАДОВ.</a:t>
            </a:r>
          </a:p>
          <a:p>
            <a:r>
              <a:rPr lang="ru-RU" sz="2400" b="1">
                <a:solidFill>
                  <a:schemeClr val="bg1"/>
                </a:solidFill>
                <a:latin typeface="Franklin Gothic Book" pitchFamily="34" charset="0"/>
              </a:rPr>
              <a:t>«ОБИДНАЯ ЛЮБОВЬ»</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1" descr="я могу тебя очень ждать.jpg"/>
          <p:cNvPicPr>
            <a:picLocks noChangeAspect="1"/>
          </p:cNvPicPr>
          <p:nvPr/>
        </p:nvPicPr>
        <p:blipFill>
          <a:blip r:embed="rId2" cstate="print"/>
          <a:srcRect/>
          <a:stretch>
            <a:fillRect/>
          </a:stretch>
        </p:blipFill>
        <p:spPr bwMode="auto">
          <a:xfrm>
            <a:off x="857250" y="214313"/>
            <a:ext cx="7572375" cy="5680075"/>
          </a:xfrm>
          <a:prstGeom prst="rect">
            <a:avLst/>
          </a:prstGeom>
          <a:noFill/>
          <a:ln w="9525">
            <a:noFill/>
            <a:miter lim="800000"/>
            <a:headEnd/>
            <a:tailEnd/>
          </a:ln>
        </p:spPr>
      </p:pic>
      <p:sp>
        <p:nvSpPr>
          <p:cNvPr id="28674" name="TextBox 2"/>
          <p:cNvSpPr txBox="1">
            <a:spLocks noChangeArrowheads="1"/>
          </p:cNvSpPr>
          <p:nvPr/>
        </p:nvSpPr>
        <p:spPr bwMode="auto">
          <a:xfrm>
            <a:off x="3143250" y="5857875"/>
            <a:ext cx="4348163" cy="830263"/>
          </a:xfrm>
          <a:prstGeom prst="rect">
            <a:avLst/>
          </a:prstGeom>
          <a:noFill/>
          <a:ln w="9525">
            <a:noFill/>
            <a:miter lim="800000"/>
            <a:headEnd/>
            <a:tailEnd/>
          </a:ln>
        </p:spPr>
        <p:txBody>
          <a:bodyPr>
            <a:spAutoFit/>
          </a:bodyPr>
          <a:lstStyle/>
          <a:p>
            <a:pPr algn="ctr"/>
            <a:r>
              <a:rPr lang="ru-RU" sz="2400" b="1">
                <a:solidFill>
                  <a:schemeClr val="bg1"/>
                </a:solidFill>
                <a:latin typeface="Franklin Gothic Book" pitchFamily="34" charset="0"/>
              </a:rPr>
              <a:t>ЭДУАРД  АСАДОВ.</a:t>
            </a:r>
          </a:p>
          <a:p>
            <a:pPr algn="ctr"/>
            <a:r>
              <a:rPr lang="ru-RU" sz="2400" b="1">
                <a:solidFill>
                  <a:schemeClr val="bg1"/>
                </a:solidFill>
                <a:latin typeface="Franklin Gothic Book" pitchFamily="34" charset="0"/>
              </a:rPr>
              <a:t>«Я МОГУ ТЕБЯ ОЧЕНЬ ЖДАТЬ…»</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1" descr="tushnova.jpg"/>
          <p:cNvPicPr>
            <a:picLocks noChangeAspect="1"/>
          </p:cNvPicPr>
          <p:nvPr/>
        </p:nvPicPr>
        <p:blipFill>
          <a:blip r:embed="rId2" cstate="print"/>
          <a:srcRect/>
          <a:stretch>
            <a:fillRect/>
          </a:stretch>
        </p:blipFill>
        <p:spPr bwMode="auto">
          <a:xfrm>
            <a:off x="642938" y="207963"/>
            <a:ext cx="3214687" cy="4383087"/>
          </a:xfrm>
          <a:prstGeom prst="rect">
            <a:avLst/>
          </a:prstGeom>
          <a:noFill/>
          <a:ln w="9525">
            <a:noFill/>
            <a:miter lim="800000"/>
            <a:headEnd/>
            <a:tailEnd/>
          </a:ln>
        </p:spPr>
      </p:pic>
      <p:sp>
        <p:nvSpPr>
          <p:cNvPr id="29698" name="TextBox 2"/>
          <p:cNvSpPr txBox="1">
            <a:spLocks noChangeArrowheads="1"/>
          </p:cNvSpPr>
          <p:nvPr/>
        </p:nvSpPr>
        <p:spPr bwMode="auto">
          <a:xfrm>
            <a:off x="214313" y="5000625"/>
            <a:ext cx="3571875" cy="461963"/>
          </a:xfrm>
          <a:prstGeom prst="rect">
            <a:avLst/>
          </a:prstGeom>
          <a:noFill/>
          <a:ln w="9525">
            <a:noFill/>
            <a:miter lim="800000"/>
            <a:headEnd/>
            <a:tailEnd/>
          </a:ln>
        </p:spPr>
        <p:txBody>
          <a:bodyPr>
            <a:spAutoFit/>
          </a:bodyPr>
          <a:lstStyle/>
          <a:p>
            <a:r>
              <a:rPr lang="ru-RU" sz="2400" b="1">
                <a:solidFill>
                  <a:srgbClr val="FF0000"/>
                </a:solidFill>
                <a:latin typeface="Monotype Corsiva" pitchFamily="66" charset="0"/>
              </a:rPr>
              <a:t>ВЕРОНИКА  ТУШНОВА</a:t>
            </a:r>
          </a:p>
        </p:txBody>
      </p:sp>
      <p:sp>
        <p:nvSpPr>
          <p:cNvPr id="29699" name="TextBox 3"/>
          <p:cNvSpPr txBox="1">
            <a:spLocks noChangeArrowheads="1"/>
          </p:cNvSpPr>
          <p:nvPr/>
        </p:nvSpPr>
        <p:spPr bwMode="auto">
          <a:xfrm>
            <a:off x="1357313" y="5643563"/>
            <a:ext cx="1495425" cy="461962"/>
          </a:xfrm>
          <a:prstGeom prst="rect">
            <a:avLst/>
          </a:prstGeom>
          <a:noFill/>
          <a:ln w="9525">
            <a:noFill/>
            <a:miter lim="800000"/>
            <a:headEnd/>
            <a:tailEnd/>
          </a:ln>
        </p:spPr>
        <p:txBody>
          <a:bodyPr wrap="none">
            <a:spAutoFit/>
          </a:bodyPr>
          <a:lstStyle/>
          <a:p>
            <a:r>
              <a:rPr lang="ru-RU" sz="2400" b="1">
                <a:solidFill>
                  <a:srgbClr val="FF0000"/>
                </a:solidFill>
                <a:latin typeface="Monotype Corsiva" pitchFamily="66" charset="0"/>
              </a:rPr>
              <a:t>1915 - 1965</a:t>
            </a:r>
          </a:p>
        </p:txBody>
      </p:sp>
      <p:sp>
        <p:nvSpPr>
          <p:cNvPr id="29700" name="TextBox 5"/>
          <p:cNvSpPr txBox="1">
            <a:spLocks noChangeArrowheads="1"/>
          </p:cNvSpPr>
          <p:nvPr/>
        </p:nvSpPr>
        <p:spPr bwMode="auto">
          <a:xfrm>
            <a:off x="3929063" y="214313"/>
            <a:ext cx="5000625" cy="6494462"/>
          </a:xfrm>
          <a:prstGeom prst="rect">
            <a:avLst/>
          </a:prstGeom>
          <a:noFill/>
          <a:ln w="9525">
            <a:noFill/>
            <a:miter lim="800000"/>
            <a:headEnd/>
            <a:tailEnd/>
          </a:ln>
        </p:spPr>
        <p:txBody>
          <a:bodyPr>
            <a:spAutoFit/>
          </a:bodyPr>
          <a:lstStyle/>
          <a:p>
            <a:pPr algn="just"/>
            <a:r>
              <a:rPr lang="ru-RU" sz="1600">
                <a:latin typeface="Franklin Gothic Book" pitchFamily="34" charset="0"/>
              </a:rPr>
              <a:t>Вероника Михайловна Тушнова (1915 - 1965) родилась 14 марта в Казани в профессорской семье. Там же окончила школу. С детства писала стихи. Затем вместе с семьей переехала в Ленинград и по желанию отца поступила в медицинский институт. Институт не окончила, хотя и проучилась четыре года. Занялась живописью, тогда же началось серьезное увлечение поэзией. В 1941 поступила в Литературный институт им. М.Горького, но учиться не пришлось. Началась война, и она стала работать в госпиталях, имея на руках маленькую дочь и больную мать. Продолжает писать стихи. </a:t>
            </a:r>
          </a:p>
          <a:p>
            <a:pPr algn="just"/>
            <a:r>
              <a:rPr lang="ru-RU" sz="1600">
                <a:latin typeface="Franklin Gothic Book" pitchFamily="34" charset="0"/>
              </a:rPr>
              <a:t>В 1945 издательство "Молодая гвардия" выпустило поэтический сборник Тушновой "Первая книга". В 1950-е Тушнова публикует поэму "Дорога на Клухор", "Пути-дороги". По-настоящему дарование Тушновой раскрылось в последний период ее творчества: сборники "Память сердца" (1958), "Второе дыхание" (1961) и "Сто часов счастья" (1965). Любовь - сквозная тема в ее стихах, с ней связаны горе и радость, утраты и надежды, настоящее и будущее. Она во весь голос говорила о любви, призывала к подлинно человеческим отношениям между людьми. Ее стихи были очень популярны. После тяжелой болезни в возрасте 50 лет Вероника Тушнова 7 июля 1965 скончалась в Москве.</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1" descr="78475633_3303834_L_i_R__8.jpg"/>
          <p:cNvPicPr>
            <a:picLocks noChangeAspect="1"/>
          </p:cNvPicPr>
          <p:nvPr/>
        </p:nvPicPr>
        <p:blipFill>
          <a:blip r:embed="rId2" cstate="print"/>
          <a:srcRect/>
          <a:stretch>
            <a:fillRect/>
          </a:stretch>
        </p:blipFill>
        <p:spPr bwMode="auto">
          <a:xfrm>
            <a:off x="714375" y="142875"/>
            <a:ext cx="7816850" cy="6175375"/>
          </a:xfrm>
          <a:prstGeom prst="rect">
            <a:avLst/>
          </a:prstGeom>
          <a:noFill/>
          <a:ln w="9525">
            <a:noFill/>
            <a:miter lim="800000"/>
            <a:headEnd/>
            <a:tailEnd/>
          </a:ln>
        </p:spPr>
      </p:pic>
      <p:sp>
        <p:nvSpPr>
          <p:cNvPr id="30722" name="TextBox 2"/>
          <p:cNvSpPr txBox="1">
            <a:spLocks noChangeArrowheads="1"/>
          </p:cNvSpPr>
          <p:nvPr/>
        </p:nvSpPr>
        <p:spPr bwMode="auto">
          <a:xfrm>
            <a:off x="1857375" y="6000750"/>
            <a:ext cx="5978525" cy="830263"/>
          </a:xfrm>
          <a:prstGeom prst="rect">
            <a:avLst/>
          </a:prstGeom>
          <a:noFill/>
          <a:ln w="9525">
            <a:noFill/>
            <a:miter lim="800000"/>
            <a:headEnd/>
            <a:tailEnd/>
          </a:ln>
        </p:spPr>
        <p:txBody>
          <a:bodyPr>
            <a:spAutoFit/>
          </a:bodyPr>
          <a:lstStyle/>
          <a:p>
            <a:pPr algn="ctr"/>
            <a:r>
              <a:rPr lang="ru-RU" sz="2400" b="1">
                <a:solidFill>
                  <a:schemeClr val="bg1"/>
                </a:solidFill>
                <a:latin typeface="Franklin Gothic Book" pitchFamily="34" charset="0"/>
              </a:rPr>
              <a:t>ВЕРОНИКА  ТУШНОВА.</a:t>
            </a:r>
          </a:p>
          <a:p>
            <a:pPr algn="ctr"/>
            <a:r>
              <a:rPr lang="ru-RU" sz="2400" b="1">
                <a:solidFill>
                  <a:schemeClr val="bg1"/>
                </a:solidFill>
                <a:latin typeface="Franklin Gothic Book" pitchFamily="34" charset="0"/>
              </a:rPr>
              <a:t>«УЛЫБАЮСЬ, А СЕРДЦЕ ПЛАЧЕТ…»</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1" descr="59583766_Veronika_Tushnova.jpg"/>
          <p:cNvPicPr>
            <a:picLocks noChangeAspect="1"/>
          </p:cNvPicPr>
          <p:nvPr/>
        </p:nvPicPr>
        <p:blipFill>
          <a:blip r:embed="rId2" cstate="print"/>
          <a:srcRect/>
          <a:stretch>
            <a:fillRect/>
          </a:stretch>
        </p:blipFill>
        <p:spPr bwMode="auto">
          <a:xfrm>
            <a:off x="295275" y="285750"/>
            <a:ext cx="8366125" cy="60721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descr="5.gif"/>
          <p:cNvPicPr>
            <a:picLocks noChangeAspect="1"/>
          </p:cNvPicPr>
          <p:nvPr/>
        </p:nvPicPr>
        <p:blipFill>
          <a:blip r:embed="rId3" cstate="print"/>
          <a:srcRect/>
          <a:stretch>
            <a:fillRect/>
          </a:stretch>
        </p:blipFill>
        <p:spPr bwMode="auto">
          <a:xfrm>
            <a:off x="898525" y="214313"/>
            <a:ext cx="7316788" cy="6483350"/>
          </a:xfrm>
          <a:prstGeom prst="rect">
            <a:avLst/>
          </a:prstGeom>
          <a:noFill/>
          <a:ln w="9525">
            <a:noFill/>
            <a:miter lim="800000"/>
            <a:headEnd/>
            <a:tailEnd/>
          </a:ln>
        </p:spPr>
      </p:pic>
      <p:pic>
        <p:nvPicPr>
          <p:cNvPr id="3" name="Евгений Дога - Вальс из кинофильма Мой ласковый и нежный зверь (mp3ostrov.com).mp3">
            <a:hlinkClick r:id="" action="ppaction://media"/>
          </p:cNvPr>
          <p:cNvPicPr>
            <a:picLocks noRot="1" noChangeAspect="1"/>
          </p:cNvPicPr>
          <p:nvPr>
            <a:audioFile r:link="rId1"/>
          </p:nvPr>
        </p:nvPicPr>
        <p:blipFill>
          <a:blip r:embed="rId4" cstate="print"/>
          <a:srcRect/>
          <a:stretch>
            <a:fillRect/>
          </a:stretch>
        </p:blipFill>
        <p:spPr bwMode="auto">
          <a:xfrm>
            <a:off x="7715250" y="357188"/>
            <a:ext cx="304800" cy="3048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547"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юбовь.jpg"/>
          <p:cNvPicPr>
            <a:picLocks noChangeAspect="1"/>
          </p:cNvPicPr>
          <p:nvPr/>
        </p:nvPicPr>
        <p:blipFill>
          <a:blip r:embed="rId3" cstate="print"/>
          <a:stretch>
            <a:fillRect/>
          </a:stretch>
        </p:blipFill>
        <p:spPr>
          <a:xfrm>
            <a:off x="1500166" y="199125"/>
            <a:ext cx="6072230" cy="6444585"/>
          </a:xfrm>
          <a:prstGeom prst="rect">
            <a:avLst/>
          </a:prstGeom>
        </p:spPr>
      </p:pic>
      <p:pic>
        <p:nvPicPr>
          <p:cNvPr id="3" name="А.Пугачёва - А знаешь,всё ещё будет (mp3ostrov.com).mp3">
            <a:hlinkClick r:id="" action="ppaction://media"/>
          </p:cNvPr>
          <p:cNvPicPr>
            <a:picLocks noRot="1" noChangeAspect="1"/>
          </p:cNvPicPr>
          <p:nvPr>
            <a:audioFile r:link="rId1"/>
          </p:nvPr>
        </p:nvPicPr>
        <p:blipFill>
          <a:blip r:embed="rId4" cstate="print"/>
          <a:stretch>
            <a:fillRect/>
          </a:stretch>
        </p:blipFill>
        <p:spPr>
          <a:xfrm>
            <a:off x="500034" y="357166"/>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1" descr="евтушенко.jpg"/>
          <p:cNvPicPr>
            <a:picLocks noChangeAspect="1"/>
          </p:cNvPicPr>
          <p:nvPr/>
        </p:nvPicPr>
        <p:blipFill>
          <a:blip r:embed="rId2" cstate="print"/>
          <a:srcRect/>
          <a:stretch>
            <a:fillRect/>
          </a:stretch>
        </p:blipFill>
        <p:spPr bwMode="auto">
          <a:xfrm>
            <a:off x="214313" y="214313"/>
            <a:ext cx="3214687" cy="4970462"/>
          </a:xfrm>
          <a:prstGeom prst="rect">
            <a:avLst/>
          </a:prstGeom>
          <a:noFill/>
          <a:ln w="9525">
            <a:noFill/>
            <a:miter lim="800000"/>
            <a:headEnd/>
            <a:tailEnd/>
          </a:ln>
        </p:spPr>
      </p:pic>
      <p:sp>
        <p:nvSpPr>
          <p:cNvPr id="32770" name="TextBox 2"/>
          <p:cNvSpPr txBox="1">
            <a:spLocks noChangeArrowheads="1"/>
          </p:cNvSpPr>
          <p:nvPr/>
        </p:nvSpPr>
        <p:spPr bwMode="auto">
          <a:xfrm>
            <a:off x="428625" y="5357813"/>
            <a:ext cx="3357563" cy="830262"/>
          </a:xfrm>
          <a:prstGeom prst="rect">
            <a:avLst/>
          </a:prstGeom>
          <a:noFill/>
          <a:ln w="9525">
            <a:noFill/>
            <a:miter lim="800000"/>
            <a:headEnd/>
            <a:tailEnd/>
          </a:ln>
        </p:spPr>
        <p:txBody>
          <a:bodyPr>
            <a:spAutoFit/>
          </a:bodyPr>
          <a:lstStyle/>
          <a:p>
            <a:r>
              <a:rPr lang="ru-RU" sz="2400" b="1" i="1">
                <a:solidFill>
                  <a:srgbClr val="FF0000"/>
                </a:solidFill>
                <a:latin typeface="Monotype Corsiva" pitchFamily="66" charset="0"/>
                <a:ea typeface="BatangChe"/>
                <a:cs typeface="BatangChe"/>
              </a:rPr>
              <a:t>ЕВГЕНИЙ  ЕВТУШЕНКО</a:t>
            </a:r>
          </a:p>
        </p:txBody>
      </p:sp>
      <p:sp>
        <p:nvSpPr>
          <p:cNvPr id="8" name="TextBox 7"/>
          <p:cNvSpPr txBox="1"/>
          <p:nvPr/>
        </p:nvSpPr>
        <p:spPr>
          <a:xfrm>
            <a:off x="3429000" y="0"/>
            <a:ext cx="5500688" cy="7202488"/>
          </a:xfrm>
          <a:prstGeom prst="rect">
            <a:avLst/>
          </a:prstGeom>
          <a:noFill/>
        </p:spPr>
        <p:txBody>
          <a:bodyPr>
            <a:spAutoFit/>
          </a:bodyPr>
          <a:lstStyle/>
          <a:p>
            <a:pPr algn="just"/>
            <a:r>
              <a:rPr lang="ru-RU" sz="1400">
                <a:latin typeface="Franklin Gothic Medium" pitchFamily="34" charset="0"/>
                <a:ea typeface="Calibri" pitchFamily="34" charset="0"/>
                <a:cs typeface="Times New Roman" pitchFamily="18" charset="0"/>
              </a:rPr>
              <a:t>ЕВТУШЕНКО Евгений Александрович (р. 1932), поэт, прозаик. </a:t>
            </a:r>
          </a:p>
          <a:p>
            <a:pPr algn="just" eaLnBrk="0" hangingPunct="0"/>
            <a:r>
              <a:rPr lang="ru-RU" sz="1400">
                <a:latin typeface="Franklin Gothic Medium" pitchFamily="34" charset="0"/>
                <a:ea typeface="Calibri" pitchFamily="34" charset="0"/>
                <a:cs typeface="Times New Roman" pitchFamily="18" charset="0"/>
              </a:rPr>
              <a:t>Родился 18 июля на станции Зима Красноярской области. Его отец был геологом, но всю жизнь писал стихи и научил сына любить поэзию. Когда семья переехала в Москву, будущий поэт во время учебы в школе занимался в поэтической студии Дворца пионеров Дзержинского района. Регулярно начал печататься с шестнадцати лет, но началом серьезной работы Евтушенко считает стихотворения "Вагон" и "Перед встречей", написанные в 1952. </a:t>
            </a:r>
          </a:p>
          <a:p>
            <a:pPr algn="just" eaLnBrk="0" hangingPunct="0"/>
            <a:r>
              <a:rPr lang="ru-RU" sz="1400">
                <a:latin typeface="Franklin Gothic Medium" pitchFamily="34" charset="0"/>
                <a:ea typeface="Calibri" pitchFamily="34" charset="0"/>
                <a:cs typeface="Times New Roman" pitchFamily="18" charset="0"/>
              </a:rPr>
              <a:t>В 1951 поступил в Литературный институт им. М.Горького. </a:t>
            </a:r>
          </a:p>
          <a:p>
            <a:pPr algn="just" eaLnBrk="0" hangingPunct="0"/>
            <a:r>
              <a:rPr lang="ru-RU" sz="1400">
                <a:latin typeface="Franklin Gothic Medium" pitchFamily="34" charset="0"/>
                <a:ea typeface="Calibri" pitchFamily="34" charset="0"/>
                <a:cs typeface="Times New Roman" pitchFamily="18" charset="0"/>
              </a:rPr>
              <a:t>В 1950-е публикует целую серию поэтических сборников: "Третий снег"(1955), "Шоссе Энтузиастов" (1956), "Обещание" 1957) и др. Стихотворение "Хотят ли русские войны", положенное на музыку, стало массовой песней. </a:t>
            </a:r>
          </a:p>
          <a:p>
            <a:pPr algn="just"/>
            <a:r>
              <a:rPr lang="ru-RU" sz="1400">
                <a:latin typeface="Franklin Gothic Medium" pitchFamily="34" charset="0"/>
                <a:ea typeface="Calibri" pitchFamily="34" charset="0"/>
                <a:cs typeface="Times New Roman" pitchFamily="18" charset="0"/>
              </a:rPr>
              <a:t>После опубликования во французском еженедельнике "Экспресс" своей "Автобиографии" (1963) был подвергнут резкой критике. Вместе с Ю.Казаковым уезжает на Печору, живет на Севере, знакомится с трудом рыбаков и зверобоев. Эта поездка оставила яркий след в его творчестве, породила большой цикл стихотворений, опубликованных впоследствии в "Новом мире" и "Юности" ("Баллада о браконьерстве", "Баллада о миражах", "Качка" и др</a:t>
            </a:r>
            <a:r>
              <a:rPr lang="ru-RU" sz="1200">
                <a:latin typeface="Franklin Gothic Medium" pitchFamily="34" charset="0"/>
                <a:ea typeface="Calibri" pitchFamily="34" charset="0"/>
                <a:cs typeface="Times New Roman" pitchFamily="18" charset="0"/>
              </a:rPr>
              <a:t>.). </a:t>
            </a:r>
          </a:p>
          <a:p>
            <a:pPr algn="just"/>
            <a:r>
              <a:rPr lang="ru-RU" sz="1400">
                <a:latin typeface="Franklin Gothic Medium" pitchFamily="34" charset="0"/>
                <a:ea typeface="Calibri" pitchFamily="34" charset="0"/>
                <a:cs typeface="Times New Roman" pitchFamily="18" charset="0"/>
              </a:rPr>
              <a:t>В 1967 была написана повесть "Пирл-Харбор" и после большого перерыва, в начале 1980-х - повесть "Ардабиола" и роман "Ягодные места«. </a:t>
            </a:r>
          </a:p>
          <a:p>
            <a:pPr algn="just"/>
            <a:r>
              <a:rPr lang="ru-RU" sz="1400">
                <a:latin typeface="Franklin Gothic Medium" pitchFamily="34" charset="0"/>
                <a:ea typeface="Calibri" pitchFamily="34" charset="0"/>
                <a:cs typeface="Times New Roman" pitchFamily="18" charset="0"/>
              </a:rPr>
              <a:t>Е.Евтушенко принадлежит книга "Талант есть чудо неслучайное" (1980), где собраны лучшие критические работы поэта. </a:t>
            </a:r>
          </a:p>
          <a:p>
            <a:pPr algn="just"/>
            <a:r>
              <a:rPr lang="ru-RU" sz="1400">
                <a:latin typeface="Franklin Gothic Medium" pitchFamily="34" charset="0"/>
                <a:ea typeface="Calibri" pitchFamily="34" charset="0"/>
                <a:cs typeface="Times New Roman" pitchFamily="18" charset="0"/>
              </a:rPr>
              <a:t>В 1996 выходит книга-альбом "Дай Бог...", в которую включены последние стихи. </a:t>
            </a:r>
          </a:p>
          <a:p>
            <a:pPr algn="just"/>
            <a:r>
              <a:rPr lang="ru-RU" sz="1400">
                <a:latin typeface="Franklin Gothic Book" pitchFamily="34" charset="0"/>
                <a:ea typeface="Calibri" pitchFamily="34" charset="0"/>
                <a:cs typeface="Times New Roman" pitchFamily="18" charset="0"/>
              </a:rPr>
              <a:t>Живет и работает в Москве. Преподает в американских университетах русскую поэзию по собственному учебнику ("Антология русской поэзии").</a:t>
            </a:r>
          </a:p>
          <a:p>
            <a:pPr algn="just"/>
            <a:endParaRPr lang="ru-RU" sz="1400">
              <a:latin typeface="Franklin Gothic Medium" pitchFamily="34" charset="0"/>
              <a:ea typeface="Calibri" pitchFamily="34" charset="0"/>
              <a:cs typeface="Times New Roman" pitchFamily="18" charset="0"/>
            </a:endParaRPr>
          </a:p>
          <a:p>
            <a:pPr eaLnBrk="0" hangingPunct="0"/>
            <a:endParaRPr lang="ru-RU" sz="1400">
              <a:ea typeface="Calibri" pitchFamily="34"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1" descr="2.jpg"/>
          <p:cNvPicPr>
            <a:picLocks noChangeAspect="1"/>
          </p:cNvPicPr>
          <p:nvPr/>
        </p:nvPicPr>
        <p:blipFill>
          <a:blip r:embed="rId2" cstate="print"/>
          <a:srcRect/>
          <a:stretch>
            <a:fillRect/>
          </a:stretch>
        </p:blipFill>
        <p:spPr bwMode="auto">
          <a:xfrm>
            <a:off x="2000250" y="214313"/>
            <a:ext cx="4267200" cy="6048375"/>
          </a:xfrm>
          <a:prstGeom prst="rect">
            <a:avLst/>
          </a:prstGeom>
          <a:noFill/>
          <a:ln w="9525">
            <a:noFill/>
            <a:miter lim="800000"/>
            <a:headEnd/>
            <a:tailEnd/>
          </a:ln>
        </p:spPr>
      </p:pic>
      <p:sp>
        <p:nvSpPr>
          <p:cNvPr id="5" name="TextBox 4"/>
          <p:cNvSpPr txBox="1"/>
          <p:nvPr/>
        </p:nvSpPr>
        <p:spPr>
          <a:xfrm>
            <a:off x="1071563" y="5929313"/>
            <a:ext cx="6680200" cy="830262"/>
          </a:xfrm>
          <a:prstGeom prst="rect">
            <a:avLst/>
          </a:prstGeom>
          <a:noFill/>
        </p:spPr>
        <p:txBody>
          <a:bodyPr>
            <a:spAutoFit/>
          </a:bodyPr>
          <a:lstStyle/>
          <a:p>
            <a:pPr algn="ctr" fontAlgn="auto">
              <a:spcBef>
                <a:spcPts val="0"/>
              </a:spcBef>
              <a:spcAft>
                <a:spcPts val="0"/>
              </a:spcAft>
              <a:defRPr/>
            </a:pPr>
            <a:r>
              <a:rPr lang="ru-RU" sz="2400" b="1" dirty="0">
                <a:solidFill>
                  <a:schemeClr val="bg1"/>
                </a:solidFill>
                <a:latin typeface="+mj-lt"/>
              </a:rPr>
              <a:t>ЕВГЕНИЙ  ЕВТУШЕНКО.</a:t>
            </a:r>
          </a:p>
          <a:p>
            <a:pPr algn="ctr" fontAlgn="auto">
              <a:spcBef>
                <a:spcPts val="0"/>
              </a:spcBef>
              <a:spcAft>
                <a:spcPts val="0"/>
              </a:spcAft>
              <a:defRPr/>
            </a:pPr>
            <a:r>
              <a:rPr lang="ru-RU" sz="2400" b="1" dirty="0">
                <a:solidFill>
                  <a:schemeClr val="bg1"/>
                </a:solidFill>
                <a:latin typeface="+mj-lt"/>
              </a:rPr>
              <a:t>ВСЕГДА НАЙДЁТСЯ ЖЕНСКАЯ РУКА</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1" descr="banner.jpg"/>
          <p:cNvPicPr>
            <a:picLocks noChangeAspect="1"/>
          </p:cNvPicPr>
          <p:nvPr/>
        </p:nvPicPr>
        <p:blipFill>
          <a:blip r:embed="rId2" cstate="print"/>
          <a:srcRect l="1981" r="83594"/>
          <a:stretch>
            <a:fillRect/>
          </a:stretch>
        </p:blipFill>
        <p:spPr bwMode="auto">
          <a:xfrm>
            <a:off x="285750" y="428625"/>
            <a:ext cx="4141788" cy="4754563"/>
          </a:xfrm>
          <a:prstGeom prst="rect">
            <a:avLst/>
          </a:prstGeom>
          <a:noFill/>
          <a:ln w="9525">
            <a:noFill/>
            <a:miter lim="800000"/>
            <a:headEnd/>
            <a:tailEnd/>
          </a:ln>
        </p:spPr>
      </p:pic>
      <p:sp>
        <p:nvSpPr>
          <p:cNvPr id="34818" name="TextBox 3"/>
          <p:cNvSpPr txBox="1">
            <a:spLocks noChangeArrowheads="1"/>
          </p:cNvSpPr>
          <p:nvPr/>
        </p:nvSpPr>
        <p:spPr bwMode="auto">
          <a:xfrm>
            <a:off x="4500563" y="0"/>
            <a:ext cx="4500562" cy="6986588"/>
          </a:xfrm>
          <a:prstGeom prst="rect">
            <a:avLst/>
          </a:prstGeom>
          <a:noFill/>
          <a:ln w="9525">
            <a:noFill/>
            <a:miter lim="800000"/>
            <a:headEnd/>
            <a:tailEnd/>
          </a:ln>
        </p:spPr>
        <p:txBody>
          <a:bodyPr>
            <a:spAutoFit/>
          </a:bodyPr>
          <a:lstStyle/>
          <a:p>
            <a:pPr algn="just"/>
            <a:r>
              <a:rPr lang="ru-RU" sz="1400">
                <a:latin typeface="Franklin Gothic Book" pitchFamily="34" charset="0"/>
              </a:rPr>
              <a:t>Андрей Дмитриевич Дементьев. Родился 16 июля 1928 года в Твери. Учился в Литературном институте имени А.М. Горького.  </a:t>
            </a:r>
          </a:p>
          <a:p>
            <a:pPr algn="just"/>
            <a:r>
              <a:rPr lang="ru-RU" sz="1400">
                <a:latin typeface="Franklin Gothic Book" pitchFamily="34" charset="0"/>
              </a:rPr>
              <a:t>Среди многочисленных книг стихов А.Д. Дементьева – «Родное» (1958), «Солнце в доме: Избранное» (1985), «Азарт» (1985), «Стихотворения» (1988), «Аварийное время любви» (1996) и др. Андрей Дмитриевич является автором более 40 поэтических сборников. По  читательской популярности его Стихи занимает первое место среди 20 лучших книг по данным российских книжных магазинов. За минувшие три года книги А.Д. Дементьева «Лирика», «Нет женщин нелюбимых», «Виражи времени», «Избранное», «Я живу открыто», «У судьбы моей на краю» выдержали 40 изданий, общий тираж которых превысил 300 тысяч экземпляров. </a:t>
            </a:r>
          </a:p>
          <a:p>
            <a:pPr algn="just"/>
            <a:r>
              <a:rPr lang="ru-RU" sz="1400">
                <a:latin typeface="Franklin Gothic Book" pitchFamily="34" charset="0"/>
              </a:rPr>
              <a:t>На стихи Андрея Дементьева написано более 100 песен. Такие песни как «Лебединая верность», «Отчий дом», «Алёнушка», «Яблоки на снегу», «Баллада о матери», «Каскадеры», «Натали», «Признание» вошли в классику современной российской эстрады.</a:t>
            </a:r>
          </a:p>
          <a:p>
            <a:pPr algn="just"/>
            <a:r>
              <a:rPr lang="ru-RU" sz="1400">
                <a:latin typeface="Franklin Gothic Book" pitchFamily="34" charset="0"/>
              </a:rPr>
              <a:t>Двадцать один год своей жизни Андрей Дементьев отдал журналу «Юность» (1972–1993). </a:t>
            </a:r>
          </a:p>
          <a:p>
            <a:pPr algn="just"/>
            <a:r>
              <a:rPr lang="ru-RU" sz="1400">
                <a:latin typeface="Franklin Gothic Book" pitchFamily="34" charset="0"/>
              </a:rPr>
              <a:t>Многие годы Андрей Дементьев тесно связан с телевидением. С конца 1980-х годов он был ведущим передач «Добрый вечер, Москва», «Клуб молодоженов», «Браво», «Семейный канал», «Воскресные встречи».</a:t>
            </a:r>
          </a:p>
          <a:p>
            <a:pPr algn="just"/>
            <a:r>
              <a:rPr lang="ru-RU" sz="1400">
                <a:latin typeface="Franklin Gothic Book" pitchFamily="34" charset="0"/>
              </a:rPr>
              <a:t>С марта 2001 года А.Д. Дементьев – политический обозреватель «Радио России».</a:t>
            </a:r>
          </a:p>
          <a:p>
            <a:pPr algn="just"/>
            <a:r>
              <a:rPr lang="ru-RU" sz="1400">
                <a:latin typeface="Franklin Gothic Book" pitchFamily="34" charset="0"/>
              </a:rPr>
              <a:t>Сопредседатель Содружества Союзов писателей, председатель общественно-редакционного Совета «Литературной газеты».</a:t>
            </a:r>
          </a:p>
          <a:p>
            <a:pPr algn="just"/>
            <a:endParaRPr lang="ru-RU" sz="1400">
              <a:latin typeface="Franklin Gothic Book" pitchFamily="34" charset="0"/>
            </a:endParaRPr>
          </a:p>
        </p:txBody>
      </p:sp>
      <p:sp>
        <p:nvSpPr>
          <p:cNvPr id="34819" name="TextBox 4"/>
          <p:cNvSpPr txBox="1">
            <a:spLocks noChangeArrowheads="1"/>
          </p:cNvSpPr>
          <p:nvPr/>
        </p:nvSpPr>
        <p:spPr bwMode="auto">
          <a:xfrm>
            <a:off x="357188" y="5572125"/>
            <a:ext cx="3500437" cy="461963"/>
          </a:xfrm>
          <a:prstGeom prst="rect">
            <a:avLst/>
          </a:prstGeom>
          <a:noFill/>
          <a:ln w="9525">
            <a:noFill/>
            <a:miter lim="800000"/>
            <a:headEnd/>
            <a:tailEnd/>
          </a:ln>
        </p:spPr>
        <p:txBody>
          <a:bodyPr>
            <a:spAutoFit/>
          </a:bodyPr>
          <a:lstStyle/>
          <a:p>
            <a:r>
              <a:rPr lang="ru-RU" sz="2400" b="1">
                <a:solidFill>
                  <a:srgbClr val="FF0000"/>
                </a:solidFill>
                <a:latin typeface="Monotype Corsiva" pitchFamily="66" charset="0"/>
              </a:rPr>
              <a:t>АНДРЕЙ ДЕМЕНТЬЕВ</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4" descr="65241989_1286963990_66846a3bf7c3.jpg"/>
          <p:cNvPicPr>
            <a:picLocks noChangeAspect="1"/>
          </p:cNvPicPr>
          <p:nvPr/>
        </p:nvPicPr>
        <p:blipFill>
          <a:blip r:embed="rId2" cstate="print"/>
          <a:srcRect b="3436"/>
          <a:stretch>
            <a:fillRect/>
          </a:stretch>
        </p:blipFill>
        <p:spPr bwMode="auto">
          <a:xfrm>
            <a:off x="428625" y="214313"/>
            <a:ext cx="8382000" cy="6170612"/>
          </a:xfrm>
          <a:prstGeom prst="rect">
            <a:avLst/>
          </a:prstGeom>
          <a:noFill/>
          <a:ln w="9525">
            <a:noFill/>
            <a:miter lim="800000"/>
            <a:headEnd/>
            <a:tailEnd/>
          </a:ln>
        </p:spPr>
      </p:pic>
      <p:sp>
        <p:nvSpPr>
          <p:cNvPr id="35842" name="TextBox 2"/>
          <p:cNvSpPr txBox="1">
            <a:spLocks noChangeArrowheads="1"/>
          </p:cNvSpPr>
          <p:nvPr/>
        </p:nvSpPr>
        <p:spPr bwMode="auto">
          <a:xfrm>
            <a:off x="642938" y="5929313"/>
            <a:ext cx="6500812" cy="830262"/>
          </a:xfrm>
          <a:prstGeom prst="rect">
            <a:avLst/>
          </a:prstGeom>
          <a:noFill/>
          <a:ln w="9525">
            <a:noFill/>
            <a:miter lim="800000"/>
            <a:headEnd/>
            <a:tailEnd/>
          </a:ln>
        </p:spPr>
        <p:txBody>
          <a:bodyPr>
            <a:spAutoFit/>
          </a:bodyPr>
          <a:lstStyle/>
          <a:p>
            <a:pPr algn="ctr"/>
            <a:r>
              <a:rPr lang="ru-RU" sz="2400" b="1">
                <a:solidFill>
                  <a:schemeClr val="bg1"/>
                </a:solidFill>
                <a:latin typeface="Franklin Gothic Book" pitchFamily="34" charset="0"/>
              </a:rPr>
              <a:t>АНДРЕЙ  ДЕМЕНТЬЕВ.</a:t>
            </a:r>
          </a:p>
          <a:p>
            <a:pPr algn="ctr"/>
            <a:r>
              <a:rPr lang="ru-RU" sz="2400" b="1">
                <a:solidFill>
                  <a:schemeClr val="bg1"/>
                </a:solidFill>
                <a:latin typeface="Franklin Gothic Book" pitchFamily="34" charset="0"/>
              </a:rPr>
              <a:t>«ГОВОРИТЕ О ЛЮБВИ ЛЮБИМЫМ»</a:t>
            </a: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3" descr="9.jpg"/>
          <p:cNvPicPr>
            <a:picLocks noChangeAspect="1"/>
          </p:cNvPicPr>
          <p:nvPr/>
        </p:nvPicPr>
        <p:blipFill>
          <a:blip r:embed="rId2" cstate="print"/>
          <a:srcRect/>
          <a:stretch>
            <a:fillRect/>
          </a:stretch>
        </p:blipFill>
        <p:spPr bwMode="auto">
          <a:xfrm>
            <a:off x="500063" y="214313"/>
            <a:ext cx="8242300" cy="6032500"/>
          </a:xfrm>
          <a:prstGeom prst="rect">
            <a:avLst/>
          </a:prstGeom>
          <a:noFill/>
          <a:ln w="9525">
            <a:noFill/>
            <a:miter lim="800000"/>
            <a:headEnd/>
            <a:tailEnd/>
          </a:ln>
        </p:spPr>
      </p:pic>
      <p:sp>
        <p:nvSpPr>
          <p:cNvPr id="36866" name="TextBox 4"/>
          <p:cNvSpPr txBox="1">
            <a:spLocks noChangeArrowheads="1"/>
          </p:cNvSpPr>
          <p:nvPr/>
        </p:nvSpPr>
        <p:spPr bwMode="auto">
          <a:xfrm>
            <a:off x="714375" y="5786438"/>
            <a:ext cx="7429500" cy="830262"/>
          </a:xfrm>
          <a:prstGeom prst="rect">
            <a:avLst/>
          </a:prstGeom>
          <a:noFill/>
          <a:ln w="9525">
            <a:noFill/>
            <a:miter lim="800000"/>
            <a:headEnd/>
            <a:tailEnd/>
          </a:ln>
        </p:spPr>
        <p:txBody>
          <a:bodyPr>
            <a:spAutoFit/>
          </a:bodyPr>
          <a:lstStyle/>
          <a:p>
            <a:pPr algn="ctr"/>
            <a:r>
              <a:rPr lang="ru-RU" sz="2400" b="1">
                <a:solidFill>
                  <a:schemeClr val="bg1"/>
                </a:solidFill>
                <a:latin typeface="Franklin Gothic Book" pitchFamily="34" charset="0"/>
              </a:rPr>
              <a:t>АНДРЕЙ  ДЕМЕНТЬЕВ.</a:t>
            </a:r>
          </a:p>
          <a:p>
            <a:pPr algn="ctr"/>
            <a:r>
              <a:rPr lang="ru-RU" sz="2400" b="1">
                <a:solidFill>
                  <a:schemeClr val="bg1"/>
                </a:solidFill>
                <a:latin typeface="Franklin Gothic Book" pitchFamily="34" charset="0"/>
              </a:rPr>
              <a:t>«НИКОГДА НИ О ЧЁМ НЕ ЖАЛЕЙТЕ ВДОГОНКУ…»</a:t>
            </a: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озведие любви.gif"/>
          <p:cNvPicPr>
            <a:picLocks noChangeAspect="1"/>
          </p:cNvPicPr>
          <p:nvPr/>
        </p:nvPicPr>
        <p:blipFill>
          <a:blip r:embed="rId2" cstate="print"/>
          <a:stretch>
            <a:fillRect/>
          </a:stretch>
        </p:blipFill>
        <p:spPr>
          <a:xfrm>
            <a:off x="500034" y="171428"/>
            <a:ext cx="8090354" cy="6472282"/>
          </a:xfrm>
          <a:prstGeom prst="rect">
            <a:avLst/>
          </a:prstGeom>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 descr="ahmadulina.jpg"/>
          <p:cNvPicPr>
            <a:picLocks noChangeAspect="1"/>
          </p:cNvPicPr>
          <p:nvPr/>
        </p:nvPicPr>
        <p:blipFill>
          <a:blip r:embed="rId3" cstate="print"/>
          <a:srcRect/>
          <a:stretch>
            <a:fillRect/>
          </a:stretch>
        </p:blipFill>
        <p:spPr bwMode="auto">
          <a:xfrm>
            <a:off x="214313" y="285750"/>
            <a:ext cx="4071937" cy="5089525"/>
          </a:xfrm>
          <a:prstGeom prst="rect">
            <a:avLst/>
          </a:prstGeom>
          <a:noFill/>
          <a:ln w="9525">
            <a:noFill/>
            <a:miter lim="800000"/>
            <a:headEnd/>
            <a:tailEnd/>
          </a:ln>
        </p:spPr>
      </p:pic>
      <p:sp>
        <p:nvSpPr>
          <p:cNvPr id="37890" name="TextBox 2"/>
          <p:cNvSpPr txBox="1">
            <a:spLocks noChangeArrowheads="1"/>
          </p:cNvSpPr>
          <p:nvPr/>
        </p:nvSpPr>
        <p:spPr bwMode="auto">
          <a:xfrm>
            <a:off x="285750" y="5572125"/>
            <a:ext cx="4572000" cy="461963"/>
          </a:xfrm>
          <a:prstGeom prst="rect">
            <a:avLst/>
          </a:prstGeom>
          <a:noFill/>
          <a:ln w="9525">
            <a:noFill/>
            <a:miter lim="800000"/>
            <a:headEnd/>
            <a:tailEnd/>
          </a:ln>
        </p:spPr>
        <p:txBody>
          <a:bodyPr>
            <a:spAutoFit/>
          </a:bodyPr>
          <a:lstStyle/>
          <a:p>
            <a:pPr algn="ctr"/>
            <a:r>
              <a:rPr lang="ru-RU" sz="2400" b="1">
                <a:solidFill>
                  <a:srgbClr val="FF0000"/>
                </a:solidFill>
                <a:latin typeface="Monotype Corsiva" pitchFamily="66" charset="0"/>
              </a:rPr>
              <a:t>БЕЛЛА       АХМАДУЛИНА</a:t>
            </a:r>
          </a:p>
        </p:txBody>
      </p:sp>
      <p:sp>
        <p:nvSpPr>
          <p:cNvPr id="37891" name="Rectangle 1"/>
          <p:cNvSpPr>
            <a:spLocks noChangeArrowheads="1"/>
          </p:cNvSpPr>
          <p:nvPr/>
        </p:nvSpPr>
        <p:spPr bwMode="auto">
          <a:xfrm>
            <a:off x="4429125" y="571500"/>
            <a:ext cx="4500563" cy="6124575"/>
          </a:xfrm>
          <a:prstGeom prst="rect">
            <a:avLst/>
          </a:prstGeom>
          <a:noFill/>
          <a:ln w="9525">
            <a:noFill/>
            <a:miter lim="800000"/>
            <a:headEnd/>
            <a:tailEnd/>
          </a:ln>
        </p:spPr>
        <p:txBody>
          <a:bodyPr anchor="ctr">
            <a:spAutoFit/>
          </a:bodyPr>
          <a:lstStyle/>
          <a:p>
            <a:r>
              <a:rPr lang="ru-RU" sz="1400">
                <a:latin typeface="Franklin Gothic Book" pitchFamily="34" charset="0"/>
                <a:ea typeface="Calibri" pitchFamily="34" charset="0"/>
                <a:cs typeface="Times New Roman" pitchFamily="18" charset="0"/>
              </a:rPr>
              <a:t>Ахмадулина Белла (Изабелла) Ахатовна, российский поэт, прозаик, переводчица, один из крупнейших русских лирических поэтов второй половины XX века. </a:t>
            </a:r>
            <a:endParaRPr lang="ru-RU" sz="1400">
              <a:latin typeface="Franklin Gothic Book" pitchFamily="34" charset="0"/>
              <a:ea typeface="Calibri" pitchFamily="34" charset="0"/>
              <a:cs typeface="Arial" charset="0"/>
            </a:endParaRPr>
          </a:p>
          <a:p>
            <a:pPr eaLnBrk="0" hangingPunct="0"/>
            <a:r>
              <a:rPr lang="ru-RU" sz="1400">
                <a:latin typeface="Franklin Gothic Book" pitchFamily="34" charset="0"/>
                <a:ea typeface="Calibri" pitchFamily="34" charset="0"/>
                <a:cs typeface="Times New Roman" pitchFamily="18" charset="0"/>
              </a:rPr>
              <a:t> Родилась 10 апреля 1937 в Москве. </a:t>
            </a:r>
          </a:p>
          <a:p>
            <a:pPr eaLnBrk="0" hangingPunct="0"/>
            <a:r>
              <a:rPr lang="ru-RU" sz="1400">
                <a:latin typeface="Franklin Gothic Book" pitchFamily="34" charset="0"/>
                <a:ea typeface="Calibri" pitchFamily="34" charset="0"/>
                <a:cs typeface="Times New Roman" pitchFamily="18" charset="0"/>
              </a:rPr>
              <a:t>В 1955 в газете «Комсомольская правда» было опубликовано ее стихотворение «Родина». По окончании школы поступила в Литературный институт им. А.М. Горького.</a:t>
            </a:r>
          </a:p>
          <a:p>
            <a:pPr eaLnBrk="0" hangingPunct="0"/>
            <a:r>
              <a:rPr lang="ru-RU" sz="1400">
                <a:latin typeface="Franklin Gothic Book" pitchFamily="34" charset="0"/>
                <a:ea typeface="Calibri" pitchFamily="34" charset="0"/>
                <a:cs typeface="Times New Roman" pitchFamily="18" charset="0"/>
              </a:rPr>
              <a:t>В 1959 Белла Ахмадулина была исключена из института за отказ участвовать в травле Б.Л. Пастернака, но затем восстановлена. В 1960 окончила институт с отличной оценкой дипломной работы. </a:t>
            </a:r>
          </a:p>
          <a:p>
            <a:pPr eaLnBrk="0" hangingPunct="0"/>
            <a:r>
              <a:rPr lang="ru-RU" sz="1400">
                <a:latin typeface="Franklin Gothic Book" pitchFamily="34" charset="0"/>
              </a:rPr>
              <a:t>Поэтический сборник «Озноб», в котором были собраны все стихи, написанные в течение 13 лет, вышел в эмигрантском издательстве «Посев» (1969, ФРГ). Несмотря на это «крамольное» событие, книги Беллы Ахмадулиной, хотя и подвергались строгой цензуре, продолжали издаваться в СССР: «Уроки музыки» (1969), «Стихи» (1975), «Свеча» (1977), «Метель» (1977) и др. </a:t>
            </a:r>
          </a:p>
          <a:p>
            <a:pPr eaLnBrk="0" hangingPunct="0"/>
            <a:r>
              <a:rPr lang="ru-RU" sz="1400">
                <a:latin typeface="Franklin Gothic Book" pitchFamily="34" charset="0"/>
              </a:rPr>
              <a:t>В 1977 она была избрана почетным членом Американской академии искусства и литературы</a:t>
            </a:r>
          </a:p>
          <a:p>
            <a:pPr eaLnBrk="0" hangingPunct="0"/>
            <a:endParaRPr lang="ru-RU" sz="1400">
              <a:latin typeface="Franklin Gothic Book" pitchFamily="34" charset="0"/>
            </a:endParaRPr>
          </a:p>
          <a:p>
            <a:r>
              <a:rPr lang="ru-RU" sz="1400">
                <a:latin typeface="Franklin Gothic Book" pitchFamily="34" charset="0"/>
              </a:rPr>
              <a:t>В 1989 ей была присуждена Государственная премия СССР. </a:t>
            </a:r>
            <a:endParaRPr lang="ru-RU" sz="1400">
              <a:latin typeface="Franklin Gothic Book" pitchFamily="34" charset="0"/>
              <a:cs typeface="Arial" charset="0"/>
            </a:endParaRPr>
          </a:p>
        </p:txBody>
      </p:sp>
      <p:sp>
        <p:nvSpPr>
          <p:cNvPr id="37892" name="TextBox 6"/>
          <p:cNvSpPr txBox="1">
            <a:spLocks noChangeArrowheads="1"/>
          </p:cNvSpPr>
          <p:nvPr/>
        </p:nvSpPr>
        <p:spPr bwMode="auto">
          <a:xfrm>
            <a:off x="1500188" y="6143625"/>
            <a:ext cx="1482725" cy="461963"/>
          </a:xfrm>
          <a:prstGeom prst="rect">
            <a:avLst/>
          </a:prstGeom>
          <a:noFill/>
          <a:ln w="9525">
            <a:noFill/>
            <a:miter lim="800000"/>
            <a:headEnd/>
            <a:tailEnd/>
          </a:ln>
        </p:spPr>
        <p:txBody>
          <a:bodyPr wrap="none">
            <a:spAutoFit/>
          </a:bodyPr>
          <a:lstStyle/>
          <a:p>
            <a:r>
              <a:rPr lang="ru-RU" sz="2400" b="1">
                <a:latin typeface="Monotype Corsiva" pitchFamily="66" charset="0"/>
              </a:rPr>
              <a:t>1937 - 2010</a:t>
            </a:r>
          </a:p>
        </p:txBody>
      </p:sp>
      <p:pic>
        <p:nvPicPr>
          <p:cNvPr id="37894" name="Валентина Пономарева - а напоследок я скажу.... (mp3ostrov.com).mp3">
            <a:hlinkClick r:id="" action="ppaction://media"/>
          </p:cNvPr>
          <p:cNvPicPr>
            <a:picLocks noRot="1" noChangeAspect="1" noChangeArrowheads="1"/>
          </p:cNvPicPr>
          <p:nvPr>
            <a:audioFile r:link="rId1"/>
          </p:nvPr>
        </p:nvPicPr>
        <p:blipFill>
          <a:blip r:embed="rId4" cstate="print"/>
          <a:srcRect/>
          <a:stretch>
            <a:fillRect/>
          </a:stretch>
        </p:blipFill>
        <p:spPr bwMode="auto">
          <a:xfrm>
            <a:off x="8316913" y="404813"/>
            <a:ext cx="304800" cy="304800"/>
          </a:xfrm>
          <a:prstGeom prst="rect">
            <a:avLst/>
          </a:prstGeom>
          <a:noFill/>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3789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872" fill="hold"/>
                                        <p:tgtEl>
                                          <p:spTgt spid="37894"/>
                                        </p:tgtEl>
                                      </p:cBhvr>
                                    </p:cmd>
                                  </p:childTnLst>
                                </p:cTn>
                              </p:par>
                            </p:childTnLst>
                          </p:cTn>
                        </p:par>
                      </p:childTnLst>
                    </p:cTn>
                  </p:par>
                </p:childTnLst>
              </p:cTn>
              <p:nextCondLst>
                <p:cond evt="onClick" delay="0">
                  <p:tgtEl>
                    <p:spTgt spid="3789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789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3" descr="3.jpg"/>
          <p:cNvPicPr>
            <a:picLocks noChangeAspect="1"/>
          </p:cNvPicPr>
          <p:nvPr/>
        </p:nvPicPr>
        <p:blipFill>
          <a:blip r:embed="rId3" cstate="print"/>
          <a:srcRect b="6731"/>
          <a:stretch>
            <a:fillRect/>
          </a:stretch>
        </p:blipFill>
        <p:spPr bwMode="auto">
          <a:xfrm>
            <a:off x="357188" y="928688"/>
            <a:ext cx="8610600" cy="5359400"/>
          </a:xfrm>
          <a:prstGeom prst="rect">
            <a:avLst/>
          </a:prstGeom>
          <a:noFill/>
          <a:ln w="9525">
            <a:noFill/>
            <a:miter lim="800000"/>
            <a:headEnd/>
            <a:tailEnd/>
          </a:ln>
        </p:spPr>
      </p:pic>
      <p:pic>
        <p:nvPicPr>
          <p:cNvPr id="40963" name="Орбакайте - ОРБАКАЙТЕ КРИСТИНА - Только тебе (mp3ostrov.com).mp3">
            <a:hlinkClick r:id="" action="ppaction://media"/>
          </p:cNvPr>
          <p:cNvPicPr>
            <a:picLocks noRot="1" noChangeAspect="1" noChangeArrowheads="1"/>
          </p:cNvPicPr>
          <p:nvPr>
            <a:audioFile r:link="rId1"/>
          </p:nvPr>
        </p:nvPicPr>
        <p:blipFill>
          <a:blip r:embed="rId4" cstate="print"/>
          <a:srcRect/>
          <a:stretch>
            <a:fillRect/>
          </a:stretch>
        </p:blipFill>
        <p:spPr bwMode="auto">
          <a:xfrm>
            <a:off x="755650" y="260350"/>
            <a:ext cx="304800" cy="304800"/>
          </a:xfrm>
          <a:prstGeom prst="rect">
            <a:avLst/>
          </a:prstGeom>
          <a:noFill/>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4096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438" fill="hold"/>
                                        <p:tgtEl>
                                          <p:spTgt spid="40963"/>
                                        </p:tgtEl>
                                      </p:cBhvr>
                                    </p:cmd>
                                  </p:childTnLst>
                                </p:cTn>
                              </p:par>
                            </p:childTnLst>
                          </p:cTn>
                        </p:par>
                      </p:childTnLst>
                    </p:cTn>
                  </p:par>
                </p:childTnLst>
              </p:cTn>
              <p:nextCondLst>
                <p:cond evt="onClick" delay="0">
                  <p:tgtEl>
                    <p:spTgt spid="4096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096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1" descr="всё начинается с любви.jpg"/>
          <p:cNvPicPr>
            <a:picLocks noChangeAspect="1"/>
          </p:cNvPicPr>
          <p:nvPr/>
        </p:nvPicPr>
        <p:blipFill>
          <a:blip r:embed="rId2" cstate="print"/>
          <a:srcRect t="17919" b="24962"/>
          <a:stretch>
            <a:fillRect/>
          </a:stretch>
        </p:blipFill>
        <p:spPr bwMode="auto">
          <a:xfrm>
            <a:off x="3071802" y="713330"/>
            <a:ext cx="5786444" cy="4215867"/>
          </a:xfrm>
          <a:prstGeom prst="rect">
            <a:avLst/>
          </a:prstGeom>
          <a:noFill/>
          <a:ln w="9525">
            <a:noFill/>
            <a:miter lim="800000"/>
            <a:headEnd/>
            <a:tailEnd/>
          </a:ln>
        </p:spPr>
      </p:pic>
      <p:pic>
        <p:nvPicPr>
          <p:cNvPr id="3" name="Рисунок 2" descr="x_30203563.jpg"/>
          <p:cNvPicPr>
            <a:picLocks noChangeAspect="1"/>
          </p:cNvPicPr>
          <p:nvPr/>
        </p:nvPicPr>
        <p:blipFill>
          <a:blip r:embed="rId3" cstate="print"/>
          <a:stretch>
            <a:fillRect/>
          </a:stretch>
        </p:blipFill>
        <p:spPr>
          <a:xfrm>
            <a:off x="285720" y="714356"/>
            <a:ext cx="2963789" cy="1972588"/>
          </a:xfrm>
          <a:prstGeom prst="rect">
            <a:avLst/>
          </a:prstGeom>
        </p:spPr>
      </p:pic>
      <p:sp>
        <p:nvSpPr>
          <p:cNvPr id="4" name="TextBox 3"/>
          <p:cNvSpPr txBox="1"/>
          <p:nvPr/>
        </p:nvSpPr>
        <p:spPr>
          <a:xfrm>
            <a:off x="285720" y="3500438"/>
            <a:ext cx="3301321" cy="830997"/>
          </a:xfrm>
          <a:prstGeom prst="rect">
            <a:avLst/>
          </a:prstGeom>
          <a:noFill/>
        </p:spPr>
        <p:txBody>
          <a:bodyPr wrap="square" rtlCol="0">
            <a:spAutoFit/>
          </a:bodyPr>
          <a:lstStyle/>
          <a:p>
            <a:r>
              <a:rPr lang="ru-RU" sz="2400" b="1" dirty="0" smtClean="0">
                <a:solidFill>
                  <a:srgbClr val="FF0000"/>
                </a:solidFill>
                <a:latin typeface="Monotype Corsiva" pitchFamily="66" charset="0"/>
              </a:rPr>
              <a:t>РОБЕРТ </a:t>
            </a:r>
          </a:p>
          <a:p>
            <a:r>
              <a:rPr lang="ru-RU" sz="2400" b="1" dirty="0" smtClean="0">
                <a:solidFill>
                  <a:srgbClr val="FF0000"/>
                </a:solidFill>
                <a:latin typeface="Monotype Corsiva" pitchFamily="66" charset="0"/>
              </a:rPr>
              <a:t>РОЖДЕСТВЕНСКИЙ</a:t>
            </a:r>
            <a:endParaRPr lang="ru-RU" sz="2400" b="1" dirty="0">
              <a:solidFill>
                <a:srgbClr val="FF0000"/>
              </a:solidFill>
              <a:latin typeface="Monotype Corsiva" pitchFamily="66" charset="0"/>
            </a:endParaRPr>
          </a:p>
        </p:txBody>
      </p:sp>
      <p:sp>
        <p:nvSpPr>
          <p:cNvPr id="5" name="TextBox 4"/>
          <p:cNvSpPr txBox="1"/>
          <p:nvPr/>
        </p:nvSpPr>
        <p:spPr>
          <a:xfrm>
            <a:off x="3428992" y="5000636"/>
            <a:ext cx="5368845" cy="461665"/>
          </a:xfrm>
          <a:prstGeom prst="rect">
            <a:avLst/>
          </a:prstGeom>
          <a:noFill/>
        </p:spPr>
        <p:txBody>
          <a:bodyPr wrap="square" rtlCol="0">
            <a:spAutoFit/>
          </a:bodyPr>
          <a:lstStyle/>
          <a:p>
            <a:r>
              <a:rPr lang="ru-RU" sz="2400" b="1" dirty="0" smtClean="0">
                <a:solidFill>
                  <a:srgbClr val="FF0000"/>
                </a:solidFill>
                <a:latin typeface="Monotype Corsiva" pitchFamily="66" charset="0"/>
              </a:rPr>
              <a:t>ВСЁ   НАЧИНАЕТСЯ   С    ЛЮБВИ</a:t>
            </a:r>
            <a:endParaRPr lang="ru-RU" sz="2400" b="1" dirty="0">
              <a:solidFill>
                <a:srgbClr val="FF0000"/>
              </a:solidFill>
              <a:latin typeface="Monotype Corsiva" pitchFamily="66"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ru-RU" smtClean="0"/>
              <a:t>Роман поэта и танцовщицы</a:t>
            </a:r>
          </a:p>
        </p:txBody>
      </p:sp>
      <p:sp>
        <p:nvSpPr>
          <p:cNvPr id="15363" name="Rectangle 3"/>
          <p:cNvSpPr>
            <a:spLocks noGrp="1" noChangeArrowheads="1"/>
          </p:cNvSpPr>
          <p:nvPr>
            <p:ph type="body" idx="1"/>
          </p:nvPr>
        </p:nvSpPr>
        <p:spPr/>
        <p:txBody>
          <a:bodyPr/>
          <a:lstStyle/>
          <a:p>
            <a:pPr eaLnBrk="1" hangingPunct="1"/>
            <a:r>
              <a:rPr lang="ru-RU" sz="1400" b="1" i="1" dirty="0" smtClean="0"/>
              <a:t>Сергей Есенин и Айседора Дункан 1922 г.</a:t>
            </a:r>
          </a:p>
        </p:txBody>
      </p:sp>
      <p:pic>
        <p:nvPicPr>
          <p:cNvPr id="15364" name="Picture 4" descr="есенин айсидора"/>
          <p:cNvPicPr>
            <a:picLocks noChangeAspect="1" noChangeArrowheads="1"/>
          </p:cNvPicPr>
          <p:nvPr/>
        </p:nvPicPr>
        <p:blipFill>
          <a:blip r:embed="rId2" cstate="print"/>
          <a:srcRect r="6772"/>
          <a:stretch>
            <a:fillRect/>
          </a:stretch>
        </p:blipFill>
        <p:spPr bwMode="auto">
          <a:xfrm>
            <a:off x="285720" y="1928802"/>
            <a:ext cx="4479165" cy="2943236"/>
          </a:xfrm>
          <a:prstGeom prst="rect">
            <a:avLst/>
          </a:prstGeom>
          <a:noFill/>
          <a:ln w="9525">
            <a:noFill/>
            <a:miter lim="800000"/>
            <a:headEnd/>
            <a:tailEnd/>
          </a:ln>
        </p:spPr>
      </p:pic>
      <p:sp>
        <p:nvSpPr>
          <p:cNvPr id="15365" name="Rectangle 5"/>
          <p:cNvSpPr>
            <a:spLocks noChangeArrowheads="1"/>
          </p:cNvSpPr>
          <p:nvPr/>
        </p:nvSpPr>
        <p:spPr bwMode="auto">
          <a:xfrm>
            <a:off x="4929190" y="1211920"/>
            <a:ext cx="3910010" cy="5016758"/>
          </a:xfrm>
          <a:prstGeom prst="rect">
            <a:avLst/>
          </a:prstGeom>
          <a:noFill/>
          <a:ln w="9525">
            <a:noFill/>
            <a:miter lim="800000"/>
            <a:headEnd/>
            <a:tailEnd/>
          </a:ln>
        </p:spPr>
        <p:txBody>
          <a:bodyPr wrap="square" anchor="ctr">
            <a:spAutoFit/>
          </a:bodyPr>
          <a:lstStyle/>
          <a:p>
            <a:r>
              <a:rPr lang="ru-RU" sz="1600" b="1" i="1" dirty="0"/>
              <a:t>Событием в жизни Есенина явилась встреча с американской танцовщицей Айседорой Дункан (осень 1921), которая через полгода стала его женой. Совместное путешествие по Европе (Германия, Бельгия, Франция, Италия) и Америке (май 1922 — август 1923), сопровождавшееся шумными скандалами, эпатирующими выходками Есенина, обнажило их «взаимонепонимание», усугублявшееся и буквальным отсутствием общего языка (Есенин не владел иностранными языками, Айседора выучила несколько десятков русских слов). По возвращении в Россию они расстались.</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noChangeArrowheads="1"/>
          </p:cNvSpPr>
          <p:nvPr/>
        </p:nvSpPr>
        <p:spPr bwMode="auto">
          <a:xfrm>
            <a:off x="2714625" y="6215063"/>
            <a:ext cx="4867275" cy="461962"/>
          </a:xfrm>
          <a:prstGeom prst="rect">
            <a:avLst/>
          </a:prstGeom>
          <a:noFill/>
          <a:ln w="9525">
            <a:noFill/>
            <a:miter lim="800000"/>
            <a:headEnd/>
            <a:tailEnd/>
          </a:ln>
        </p:spPr>
        <p:txBody>
          <a:bodyPr wrap="none">
            <a:spAutoFit/>
          </a:bodyPr>
          <a:lstStyle/>
          <a:p>
            <a:r>
              <a:rPr lang="ru-RU" sz="2400" b="1">
                <a:solidFill>
                  <a:srgbClr val="FF0000"/>
                </a:solidFill>
                <a:latin typeface="Monotype Corsiva" pitchFamily="66" charset="0"/>
              </a:rPr>
              <a:t>СЕРГЕЙ  ЕСЕНИН.  ВЫ ПОМНИТЕ</a:t>
            </a:r>
          </a:p>
        </p:txBody>
      </p:sp>
      <p:pic>
        <p:nvPicPr>
          <p:cNvPr id="17410" name="Picture 8" descr="art_1063-dunkan"/>
          <p:cNvPicPr>
            <a:picLocks noChangeAspect="1" noChangeArrowheads="1"/>
          </p:cNvPicPr>
          <p:nvPr/>
        </p:nvPicPr>
        <p:blipFill>
          <a:blip r:embed="rId2" cstate="print"/>
          <a:srcRect/>
          <a:stretch>
            <a:fillRect/>
          </a:stretch>
        </p:blipFill>
        <p:spPr bwMode="auto">
          <a:xfrm>
            <a:off x="287338" y="285750"/>
            <a:ext cx="8605837" cy="57864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Ференц Лист. Грёзы любви (mp3ostrov.com).mp3">
            <a:hlinkClick r:id="" action="ppaction://media"/>
          </p:cNvPr>
          <p:cNvPicPr>
            <a:picLocks noRot="1" noChangeAspect="1"/>
          </p:cNvPicPr>
          <p:nvPr>
            <a:audioFile r:link="rId1"/>
          </p:nvPr>
        </p:nvPicPr>
        <p:blipFill>
          <a:blip r:embed="rId3" cstate="print"/>
          <a:srcRect/>
          <a:stretch>
            <a:fillRect/>
          </a:stretch>
        </p:blipFill>
        <p:spPr bwMode="auto">
          <a:xfrm>
            <a:off x="1000125" y="285750"/>
            <a:ext cx="304800" cy="304800"/>
          </a:xfrm>
          <a:prstGeom prst="rect">
            <a:avLst/>
          </a:prstGeom>
          <a:noFill/>
          <a:ln w="9525">
            <a:noFill/>
            <a:miter lim="800000"/>
            <a:headEnd/>
            <a:tailEnd/>
          </a:ln>
        </p:spPr>
      </p:pic>
      <p:pic>
        <p:nvPicPr>
          <p:cNvPr id="3" name="Picture 4" descr="Цветаева"/>
          <p:cNvPicPr>
            <a:picLocks noChangeAspect="1" noChangeArrowheads="1"/>
          </p:cNvPicPr>
          <p:nvPr/>
        </p:nvPicPr>
        <p:blipFill>
          <a:blip r:embed="rId4" cstate="print">
            <a:lum bright="-20000" contrast="40000"/>
          </a:blip>
          <a:srcRect/>
          <a:stretch>
            <a:fillRect/>
          </a:stretch>
        </p:blipFill>
        <p:spPr bwMode="auto">
          <a:xfrm>
            <a:off x="500063" y="642938"/>
            <a:ext cx="3990975" cy="5214937"/>
          </a:xfrm>
          <a:prstGeom prst="rect">
            <a:avLst/>
          </a:prstGeom>
          <a:noFill/>
          <a:ln w="38100" cmpd="dbl">
            <a:solidFill>
              <a:srgbClr val="000000"/>
            </a:solidFill>
            <a:miter lim="800000"/>
            <a:headEnd/>
            <a:tailEnd/>
          </a:ln>
        </p:spPr>
      </p:pic>
      <p:pic>
        <p:nvPicPr>
          <p:cNvPr id="4" name="Picture 5" descr="C:\Users\Александр\Pictures\Ахматова\19-1.jpg"/>
          <p:cNvPicPr>
            <a:picLocks noChangeAspect="1" noChangeArrowheads="1"/>
          </p:cNvPicPr>
          <p:nvPr/>
        </p:nvPicPr>
        <p:blipFill>
          <a:blip r:embed="rId5" cstate="print"/>
          <a:srcRect/>
          <a:stretch>
            <a:fillRect/>
          </a:stretch>
        </p:blipFill>
        <p:spPr bwMode="auto">
          <a:xfrm>
            <a:off x="4786313" y="642938"/>
            <a:ext cx="3824287" cy="5214937"/>
          </a:xfrm>
          <a:prstGeom prst="rect">
            <a:avLst/>
          </a:prstGeom>
          <a:noFill/>
          <a:ln w="38100">
            <a:solidFill>
              <a:srgbClr val="00B050"/>
            </a:solidFill>
            <a:miter lim="800000"/>
            <a:headEnd/>
            <a:tailEnd/>
          </a:ln>
        </p:spPr>
      </p:pic>
      <p:sp>
        <p:nvSpPr>
          <p:cNvPr id="18437" name="Text Box 5"/>
          <p:cNvSpPr txBox="1">
            <a:spLocks noChangeArrowheads="1"/>
          </p:cNvSpPr>
          <p:nvPr/>
        </p:nvSpPr>
        <p:spPr bwMode="auto">
          <a:xfrm>
            <a:off x="539750" y="5824538"/>
            <a:ext cx="8366125" cy="1220787"/>
          </a:xfrm>
          <a:prstGeom prst="rect">
            <a:avLst/>
          </a:prstGeom>
          <a:noFill/>
          <a:ln w="9525">
            <a:noFill/>
            <a:miter lim="800000"/>
            <a:headEnd/>
            <a:tailEnd/>
          </a:ln>
          <a:effectLst/>
        </p:spPr>
        <p:txBody>
          <a:bodyPr>
            <a:spAutoFit/>
          </a:bodyPr>
          <a:lstStyle/>
          <a:p>
            <a:r>
              <a:rPr lang="ru-RU"/>
              <a:t> </a:t>
            </a:r>
          </a:p>
          <a:p>
            <a:r>
              <a:rPr lang="ru-RU" sz="2800">
                <a:solidFill>
                  <a:srgbClr val="FF0000"/>
                </a:solidFill>
                <a:latin typeface="Monotype Corsiva" pitchFamily="66" charset="0"/>
              </a:rPr>
              <a:t>МАРИНА ЦВЕТАЕВА              АННА  АХМАТОВА</a:t>
            </a:r>
            <a:endParaRPr lang="ru-RU" sz="2800" b="1">
              <a:solidFill>
                <a:srgbClr val="FF0000"/>
              </a:solidFill>
              <a:latin typeface="Monotype Corsiva" pitchFamily="66" charset="0"/>
            </a:endParaRPr>
          </a:p>
          <a:p>
            <a:endParaRPr lang="ru-RU" sz="2800">
              <a:solidFill>
                <a:srgbClr val="FF0000"/>
              </a:solidFill>
              <a:latin typeface="Monotype Corsiva"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30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9520" fill="hold"/>
                                        <p:tgtEl>
                                          <p:spTgt spid="2"/>
                                        </p:tgtEl>
                                      </p:cBhvr>
                                    </p:cmd>
                                  </p:childTnLst>
                                </p:cTn>
                              </p:par>
                            </p:childTnLst>
                          </p:cTn>
                        </p:par>
                      </p:childTnLst>
                    </p:cTn>
                  </p:par>
                </p:childTnLst>
              </p:cTn>
              <p:nextCondLst>
                <p:cond evt="onClick" delay="0">
                  <p:tgtEl>
                    <p:spTgt spid="2"/>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2" descr="стих.jpg"/>
          <p:cNvPicPr>
            <a:picLocks noChangeAspect="1"/>
          </p:cNvPicPr>
          <p:nvPr/>
        </p:nvPicPr>
        <p:blipFill>
          <a:blip r:embed="rId3" cstate="print"/>
          <a:srcRect/>
          <a:stretch>
            <a:fillRect/>
          </a:stretch>
        </p:blipFill>
        <p:spPr bwMode="auto">
          <a:xfrm>
            <a:off x="214313" y="214313"/>
            <a:ext cx="5294312" cy="3500437"/>
          </a:xfrm>
          <a:prstGeom prst="rect">
            <a:avLst/>
          </a:prstGeom>
          <a:noFill/>
          <a:ln w="9525">
            <a:noFill/>
            <a:miter lim="800000"/>
            <a:headEnd/>
            <a:tailEnd/>
          </a:ln>
        </p:spPr>
      </p:pic>
      <p:pic>
        <p:nvPicPr>
          <p:cNvPr id="19458" name="Рисунок 3" descr="7.gif"/>
          <p:cNvPicPr>
            <a:picLocks noChangeAspect="1"/>
          </p:cNvPicPr>
          <p:nvPr/>
        </p:nvPicPr>
        <p:blipFill>
          <a:blip r:embed="rId4" cstate="print"/>
          <a:srcRect/>
          <a:stretch>
            <a:fillRect/>
          </a:stretch>
        </p:blipFill>
        <p:spPr bwMode="auto">
          <a:xfrm>
            <a:off x="4786313" y="2279650"/>
            <a:ext cx="4214812" cy="4578350"/>
          </a:xfrm>
          <a:prstGeom prst="rect">
            <a:avLst/>
          </a:prstGeom>
          <a:noFill/>
          <a:ln w="9525">
            <a:noFill/>
            <a:miter lim="800000"/>
            <a:headEnd/>
            <a:tailEnd/>
          </a:ln>
        </p:spPr>
      </p:pic>
      <p:pic>
        <p:nvPicPr>
          <p:cNvPr id="19460" name="Алла Пугачева - Мне нравится, что вы больны не мнойquot (на стихи М.Цветаевой) (mp3ostrov.com).mp3">
            <a:hlinkClick r:id="" action="ppaction://media"/>
          </p:cNvPr>
          <p:cNvPicPr>
            <a:picLocks noRot="1" noChangeAspect="1" noChangeArrowheads="1"/>
          </p:cNvPicPr>
          <p:nvPr>
            <a:audioFile r:link="rId1"/>
          </p:nvPr>
        </p:nvPicPr>
        <p:blipFill>
          <a:blip r:embed="rId5" cstate="print"/>
          <a:srcRect/>
          <a:stretch>
            <a:fillRect/>
          </a:stretch>
        </p:blipFill>
        <p:spPr bwMode="auto">
          <a:xfrm>
            <a:off x="7164388" y="549275"/>
            <a:ext cx="304800" cy="304800"/>
          </a:xfrm>
          <a:prstGeom prst="rect">
            <a:avLst/>
          </a:prstGeom>
          <a:noFill/>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1946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432" fill="hold"/>
                                        <p:tgtEl>
                                          <p:spTgt spid="19460"/>
                                        </p:tgtEl>
                                      </p:cBhvr>
                                    </p:cmd>
                                  </p:childTnLst>
                                </p:cTn>
                              </p:par>
                            </p:childTnLst>
                          </p:cTn>
                        </p:par>
                      </p:childTnLst>
                    </p:cTn>
                  </p:par>
                </p:childTnLst>
              </p:cTn>
              <p:nextCondLst>
                <p:cond evt="onClick" delay="0">
                  <p:tgtEl>
                    <p:spTgt spid="1946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46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1143000" y="6072188"/>
            <a:ext cx="6572250" cy="830262"/>
          </a:xfrm>
          <a:prstGeom prst="rect">
            <a:avLst/>
          </a:prstGeom>
          <a:noFill/>
          <a:ln w="9525">
            <a:noFill/>
            <a:miter lim="800000"/>
            <a:headEnd/>
            <a:tailEnd/>
          </a:ln>
        </p:spPr>
        <p:txBody>
          <a:bodyPr>
            <a:spAutoFit/>
          </a:bodyPr>
          <a:lstStyle/>
          <a:p>
            <a:pPr algn="ctr"/>
            <a:r>
              <a:rPr lang="ru-RU" sz="2400" b="1">
                <a:solidFill>
                  <a:schemeClr val="bg1"/>
                </a:solidFill>
                <a:latin typeface="Franklin Gothic Book" pitchFamily="34" charset="0"/>
              </a:rPr>
              <a:t>МАРИНА  ЦВЕТАЕВА.</a:t>
            </a:r>
          </a:p>
          <a:p>
            <a:pPr algn="ctr"/>
            <a:r>
              <a:rPr lang="ru-RU" sz="2400" b="1">
                <a:solidFill>
                  <a:schemeClr val="bg1"/>
                </a:solidFill>
                <a:latin typeface="Franklin Gothic Book" pitchFamily="34" charset="0"/>
              </a:rPr>
              <a:t>«МОЙ МИЛЫЙ, ЧТО ТЕБЕ Я СДЕЛАЛА…»</a:t>
            </a:r>
          </a:p>
        </p:txBody>
      </p:sp>
      <p:pic>
        <p:nvPicPr>
          <p:cNvPr id="20482" name="Рисунок 1" descr="цветаева 1.jpg"/>
          <p:cNvPicPr>
            <a:picLocks noChangeAspect="1"/>
          </p:cNvPicPr>
          <p:nvPr/>
        </p:nvPicPr>
        <p:blipFill>
          <a:blip r:embed="rId2" cstate="print"/>
          <a:srcRect/>
          <a:stretch>
            <a:fillRect/>
          </a:stretch>
        </p:blipFill>
        <p:spPr bwMode="auto">
          <a:xfrm>
            <a:off x="1143000" y="134938"/>
            <a:ext cx="6572250" cy="63134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1" descr="1003891489.jpg"/>
          <p:cNvPicPr>
            <a:picLocks noChangeAspect="1"/>
          </p:cNvPicPr>
          <p:nvPr/>
        </p:nvPicPr>
        <p:blipFill>
          <a:blip r:embed="rId2" cstate="print"/>
          <a:srcRect/>
          <a:stretch>
            <a:fillRect/>
          </a:stretch>
        </p:blipFill>
        <p:spPr bwMode="auto">
          <a:xfrm>
            <a:off x="2305050" y="95250"/>
            <a:ext cx="4533900" cy="66675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403</TotalTime>
  <Words>1689</Words>
  <Application>Microsoft Office PowerPoint</Application>
  <PresentationFormat>Экран (4:3)</PresentationFormat>
  <Paragraphs>77</Paragraphs>
  <Slides>28</Slides>
  <Notes>0</Notes>
  <HiddenSlides>0</HiddenSlides>
  <MMClips>7</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Трек</vt:lpstr>
      <vt:lpstr>Слайд 1</vt:lpstr>
      <vt:lpstr>Слайд 2</vt:lpstr>
      <vt:lpstr>Слайд 3</vt:lpstr>
      <vt:lpstr>Роман поэта и танцовщицы</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ПОГОВОРИМ О ЛЮБВИ</dc:title>
  <dc:creator>redmarket.by</dc:creator>
  <cp:lastModifiedBy>Admin</cp:lastModifiedBy>
  <cp:revision>40</cp:revision>
  <dcterms:created xsi:type="dcterms:W3CDTF">2012-04-22T12:43:27Z</dcterms:created>
  <dcterms:modified xsi:type="dcterms:W3CDTF">2012-05-21T19:37:29Z</dcterms:modified>
</cp:coreProperties>
</file>