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8" r:id="rId14"/>
    <p:sldId id="269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6;&#1099;&#1094;&#1094;&#1105;%20&#1076;&#1072;&#1076;&#1079;&#1077;&#1085;&#1072;%20&#1085;&#1072;%20&#1076;&#1086;&#1073;&#1088;&#1099;&#1103;%20&#1089;&#1087;&#1088;&#1072;&#1074;&#1099;\&#1043;&#1086;&#1083;&#1072;&#1089;%20&#1076;&#1079;&#1110;&#1094;&#1103;&#1094;&#1110;.wma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28" descr="Звёзды 2"/>
          <p:cNvPicPr>
            <a:picLocks noChangeAspect="1" noChangeArrowheads="1"/>
          </p:cNvPicPr>
          <p:nvPr/>
        </p:nvPicPr>
        <p:blipFill>
          <a:blip r:embed="rId2"/>
          <a:srcRect b="7059"/>
          <a:stretch>
            <a:fillRect/>
          </a:stretch>
        </p:blipFill>
        <p:spPr bwMode="auto">
          <a:xfrm>
            <a:off x="457200" y="152400"/>
            <a:ext cx="8382000" cy="647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5643578"/>
            <a:ext cx="669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3383258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rgbClr val="00B0F0"/>
                </a:solidFill>
              </a:rPr>
              <a:t>Крок 1. </a:t>
            </a:r>
            <a:r>
              <a:rPr lang="be-BY" sz="3600" b="1" i="1" dirty="0" smtClean="0">
                <a:solidFill>
                  <a:srgbClr val="00B0F0"/>
                </a:solidFill>
              </a:rPr>
              <a:t>А жыццё – гэта</a:t>
            </a:r>
          </a:p>
          <a:p>
            <a:r>
              <a:rPr lang="be-BY" sz="3600" b="1" i="1" dirty="0" smtClean="0">
                <a:solidFill>
                  <a:srgbClr val="00B0F0"/>
                </a:solidFill>
              </a:rPr>
              <a:t>              светлая тайна…</a:t>
            </a:r>
            <a:endParaRPr lang="ru-RU" sz="3600" b="1" i="1" dirty="0" smtClean="0">
              <a:solidFill>
                <a:srgbClr val="00B0F0"/>
              </a:solidFill>
            </a:endParaRPr>
          </a:p>
          <a:p>
            <a:r>
              <a:rPr lang="be-BY" sz="3600" b="1" i="1" dirty="0" smtClean="0">
                <a:solidFill>
                  <a:srgbClr val="00B0F0"/>
                </a:solidFill>
              </a:rPr>
              <a:t> </a:t>
            </a:r>
            <a:endParaRPr lang="ru-RU" sz="36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8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39738"/>
            <a:ext cx="8207375" cy="6165850"/>
          </a:xfrm>
          <a:prstGeom prst="rect">
            <a:avLst/>
          </a:prstGeom>
          <a:noFill/>
        </p:spPr>
      </p:pic>
      <p:pic>
        <p:nvPicPr>
          <p:cNvPr id="3" name="Голас дзіцяці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7" y="285728"/>
            <a:ext cx="8358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rgbClr val="00B0F0"/>
                </a:solidFill>
              </a:rPr>
              <a:t>Крок 6.       ЖЫЦЬ, КАБ НЕКАМУ </a:t>
            </a:r>
          </a:p>
          <a:p>
            <a:r>
              <a:rPr lang="be-BY" sz="3600" b="1" dirty="0" smtClean="0">
                <a:solidFill>
                  <a:srgbClr val="00B0F0"/>
                </a:solidFill>
              </a:rPr>
              <a:t>                    БЫЦЬ ПАТРЭБНЫМ</a:t>
            </a:r>
            <a:endParaRPr lang="ru-RU" sz="3600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3" name="Рисунок 2" descr="Асвенци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678345"/>
            <a:ext cx="3857652" cy="2889535"/>
          </a:xfrm>
          <a:prstGeom prst="rect">
            <a:avLst/>
          </a:prstGeom>
        </p:spPr>
      </p:pic>
      <p:pic>
        <p:nvPicPr>
          <p:cNvPr id="4" name="Рисунок 3" descr="Освенцим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00174"/>
            <a:ext cx="4634233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нченко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571471" y="571480"/>
            <a:ext cx="3148427" cy="4071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5000636"/>
            <a:ext cx="318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dirty="0" smtClean="0">
                <a:latin typeface="Monotype Corsiva" pitchFamily="66" charset="0"/>
              </a:rPr>
              <a:t>Пімен  Панчанка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3" y="571480"/>
            <a:ext cx="53578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Той дзень прапаў і страчаны навекі,</a:t>
            </a:r>
          </a:p>
          <a:p>
            <a:r>
              <a:rPr lang="ru-RU" sz="3600" dirty="0" smtClean="0">
                <a:latin typeface="Monotype Corsiva" pitchFamily="66" charset="0"/>
              </a:rPr>
              <a:t>Калі ты не зрабіў таго, што мог;</a:t>
            </a:r>
          </a:p>
          <a:p>
            <a:r>
              <a:rPr lang="ru-RU" sz="3600" dirty="0" smtClean="0">
                <a:latin typeface="Monotype Corsiva" pitchFamily="66" charset="0"/>
              </a:rPr>
              <a:t>Калі не паспрыяў ты чалавеку,</a:t>
            </a:r>
          </a:p>
          <a:p>
            <a:r>
              <a:rPr lang="ru-RU" sz="3600" dirty="0" smtClean="0">
                <a:latin typeface="Monotype Corsiva" pitchFamily="66" charset="0"/>
              </a:rPr>
              <a:t>Няшчыры быў, зманіў, не дапамог…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пко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2857520" cy="4000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286388"/>
            <a:ext cx="436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latin typeface="Monotype Corsiva" pitchFamily="66" charset="0"/>
              </a:rPr>
              <a:t>Уладзімір Папковіч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3" y="785794"/>
            <a:ext cx="5357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latin typeface="Monotype Corsiva" pitchFamily="66" charset="0"/>
              </a:rPr>
              <a:t>А шчасце ж простае зусім, - 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Збіраем тое, што пасеем.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Яго даруе Бог усім,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Мы толькі браць яго не ўмеем…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28604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3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Крок 7.  “Жыццё пражыць – не поле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3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перайсці…”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e-BY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“Жыццё пражыць – не поле перайсці...” –</a:t>
            </a:r>
            <a:endParaRPr lang="ru-RU" sz="36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e-BY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Старая ісціна, а крочыць новым векам.</a:t>
            </a:r>
            <a:endParaRPr lang="ru-RU" sz="36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e-BY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 цяжка на зямлі быць чалавекам,</a:t>
            </a:r>
            <a:endParaRPr lang="ru-RU" sz="36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e-BY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Што дадзена –  пражыць, не прапаўзці.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e-BY" sz="3600" i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e-BY" sz="3600" i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І. Лашутка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ярцинс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4255811" cy="3776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214950"/>
            <a:ext cx="3643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i="1" dirty="0" smtClean="0">
                <a:latin typeface="Monotype Corsiva" pitchFamily="66" charset="0"/>
              </a:rPr>
              <a:t>Анатоль Вярцінскі</a:t>
            </a:r>
            <a:endParaRPr lang="ru-RU" sz="3600" i="1" dirty="0" smtClean="0">
              <a:latin typeface="Monotype Corsiva" pitchFamily="66" charset="0"/>
            </a:endParaRPr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357166"/>
            <a:ext cx="46434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 smtClean="0">
                <a:latin typeface="Monotype Corsiva" pitchFamily="66" charset="0"/>
              </a:rPr>
              <a:t>Не прашу я доўгага веку,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be-BY" sz="3200" dirty="0" smtClean="0">
                <a:latin typeface="Monotype Corsiva" pitchFamily="66" charset="0"/>
              </a:rPr>
              <a:t>Не прашу асаблівай любві.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be-BY" sz="3200" dirty="0" smtClean="0">
                <a:latin typeface="Monotype Corsiva" pitchFamily="66" charset="0"/>
              </a:rPr>
              <a:t>Я прашу цябе: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be-BY" sz="3200" dirty="0" smtClean="0">
                <a:latin typeface="Monotype Corsiva" pitchFamily="66" charset="0"/>
              </a:rPr>
              <a:t>“Будзь чалавекам!”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be-BY" sz="3200" dirty="0" smtClean="0">
                <a:latin typeface="Monotype Corsiva" pitchFamily="66" charset="0"/>
              </a:rPr>
              <a:t>Я прашу вас: “Будзьце людзьмі!”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be-BY" sz="3200" dirty="0" smtClean="0">
                <a:latin typeface="Monotype Corsiva" pitchFamily="66" charset="0"/>
              </a:rPr>
              <a:t>Нельга ж вечна жыць, як некалі.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be-BY" sz="3200" dirty="0" smtClean="0">
                <a:latin typeface="Monotype Corsiva" pitchFamily="66" charset="0"/>
              </a:rPr>
              <a:t>Час другі зусім – глядзі.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be-BY" sz="3200" dirty="0" smtClean="0">
                <a:latin typeface="Monotype Corsiva" pitchFamily="66" charset="0"/>
              </a:rPr>
              <a:t>Людзі! Будзьце чалавекамі!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be-BY" sz="3200" dirty="0" smtClean="0">
                <a:latin typeface="Monotype Corsiva" pitchFamily="66" charset="0"/>
              </a:rPr>
              <a:t>Чалавекі! Будзьце людзьмі!</a:t>
            </a:r>
            <a:endParaRPr lang="ru-RU" sz="3200" dirty="0" smtClean="0">
              <a:latin typeface="Monotype Corsiva" pitchFamily="66" charset="0"/>
            </a:endParaRPr>
          </a:p>
          <a:p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сстояние_между_людьми_заплн_звезд_jpe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6697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ярцинс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5072098" cy="4501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446" y="1357298"/>
            <a:ext cx="33575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Жыццё  даецца, каб  жыццё тварыць.</a:t>
            </a:r>
          </a:p>
          <a:p>
            <a:r>
              <a:rPr lang="ru-RU" sz="3600" dirty="0" smtClean="0">
                <a:latin typeface="Monotype Corsiva" pitchFamily="66" charset="0"/>
              </a:rPr>
              <a:t>Не марнаваць, </a:t>
            </a:r>
          </a:p>
          <a:p>
            <a:r>
              <a:rPr lang="ru-RU" sz="3600" dirty="0" smtClean="0">
                <a:latin typeface="Monotype Corsiva" pitchFamily="66" charset="0"/>
              </a:rPr>
              <a:t>не нішчыць, </a:t>
            </a:r>
          </a:p>
          <a:p>
            <a:r>
              <a:rPr lang="ru-RU" sz="3600" dirty="0" smtClean="0">
                <a:latin typeface="Monotype Corsiva" pitchFamily="66" charset="0"/>
              </a:rPr>
              <a:t>не бурыць, —</a:t>
            </a:r>
          </a:p>
          <a:p>
            <a:r>
              <a:rPr lang="ru-RU" sz="3600" dirty="0" smtClean="0">
                <a:latin typeface="Monotype Corsiva" pitchFamily="66" charset="0"/>
              </a:rPr>
              <a:t>Тварыць!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286388"/>
            <a:ext cx="3534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i="1" dirty="0" smtClean="0">
                <a:latin typeface="Monotype Corsiva" pitchFamily="66" charset="0"/>
              </a:rPr>
              <a:t>Анатоль Вярцінскі</a:t>
            </a:r>
            <a:endParaRPr lang="ru-RU" sz="3600" i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0"/>
            <a:ext cx="8722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rgbClr val="00B0F0"/>
                </a:solidFill>
              </a:rPr>
              <a:t>Крок 2. Жыццё даецца, каб жыццё</a:t>
            </a:r>
          </a:p>
          <a:p>
            <a:r>
              <a:rPr lang="be-BY" sz="3600" b="1" dirty="0" smtClean="0">
                <a:solidFill>
                  <a:srgbClr val="00B0F0"/>
                </a:solidFill>
              </a:rPr>
              <a:t>                                     тварыць</a:t>
            </a:r>
            <a:endParaRPr lang="ru-RU" sz="3600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142984"/>
            <a:ext cx="57054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dirty="0" smtClean="0">
                <a:latin typeface="Monotype Corsiva" pitchFamily="66" charset="0"/>
              </a:rPr>
              <a:t>…У тым я бачу сэнс жыцця…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     Каб волю Божую тварыць,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     Стаяць у праўдзе адкрыцця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     І бліжняга свайго любіць…</a:t>
            </a:r>
          </a:p>
          <a:p>
            <a:endParaRPr lang="be-BY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                            У.Дылюк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ращкин. 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5266001" cy="3857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4929198"/>
            <a:ext cx="3190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dirty="0" smtClean="0">
                <a:latin typeface="Monotype Corsiva" pitchFamily="66" charset="0"/>
              </a:rPr>
              <a:t>Генадзь Бураўкін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642918"/>
            <a:ext cx="392905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latin typeface="Monotype Corsiva" pitchFamily="66" charset="0"/>
              </a:rPr>
              <a:t>Якое шчасце —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 Жыць на белым свеце,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 Піць водар траў і цішыню бароў,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 Твар падстаўляць пад чабаровы вецер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 I мець сям’ю, работу і сяброў!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 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5" y="214290"/>
            <a:ext cx="72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rgbClr val="00B0F0"/>
                </a:solidFill>
              </a:rPr>
              <a:t>Крок 3  Што трэба чалавеку</a:t>
            </a:r>
            <a:endParaRPr lang="ru-RU" sz="3600" dirty="0" smtClean="0">
              <a:solidFill>
                <a:srgbClr val="00B0F0"/>
              </a:solidFill>
            </a:endParaRPr>
          </a:p>
          <a:p>
            <a:r>
              <a:rPr lang="be-BY" sz="3600" b="1" dirty="0" smtClean="0">
                <a:solidFill>
                  <a:srgbClr val="00B0F0"/>
                </a:solidFill>
              </a:rPr>
              <a:t>             У наш трывожны век?</a:t>
            </a:r>
            <a:endParaRPr lang="ru-RU" sz="3600" dirty="0" smtClean="0">
              <a:solidFill>
                <a:srgbClr val="00B0F0"/>
              </a:solidFill>
            </a:endParaRPr>
          </a:p>
          <a:p>
            <a:endParaRPr lang="ru-RU" sz="3600" dirty="0"/>
          </a:p>
        </p:txBody>
      </p:sp>
      <p:pic>
        <p:nvPicPr>
          <p:cNvPr id="3" name="Рисунок 2" descr="каратке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3500462" cy="4667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21" y="1714489"/>
            <a:ext cx="5072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dirty="0" smtClean="0">
                <a:latin typeface="Monotype Corsiva" pitchFamily="66" charset="0"/>
              </a:rPr>
              <a:t>”Будзь удзячны за дабро,</a:t>
            </a:r>
          </a:p>
          <a:p>
            <a:r>
              <a:rPr lang="be-BY" sz="2800" dirty="0" smtClean="0">
                <a:latin typeface="Monotype Corsiva" pitchFamily="66" charset="0"/>
              </a:rPr>
              <a:t>якое  табе зрабілі,</a:t>
            </a:r>
          </a:p>
          <a:p>
            <a:r>
              <a:rPr lang="be-BY" sz="2800" dirty="0" smtClean="0">
                <a:latin typeface="Monotype Corsiva" pitchFamily="66" charset="0"/>
              </a:rPr>
              <a:t>не жадай людзям таго,</a:t>
            </a:r>
          </a:p>
          <a:p>
            <a:r>
              <a:rPr lang="be-BY" sz="2800" dirty="0" smtClean="0">
                <a:latin typeface="Monotype Corsiva" pitchFamily="66" charset="0"/>
              </a:rPr>
              <a:t>чаго не жадаеш сабе, </a:t>
            </a:r>
          </a:p>
          <a:p>
            <a:r>
              <a:rPr lang="be-BY" sz="2800" dirty="0" smtClean="0">
                <a:latin typeface="Monotype Corsiva" pitchFamily="66" charset="0"/>
              </a:rPr>
              <a:t>будзь роўны з роўнымі,</a:t>
            </a:r>
          </a:p>
          <a:p>
            <a:r>
              <a:rPr lang="be-BY" sz="2800" dirty="0" smtClean="0">
                <a:latin typeface="Monotype Corsiva" pitchFamily="66" charset="0"/>
              </a:rPr>
              <a:t>смелы з дужымі,</a:t>
            </a:r>
          </a:p>
          <a:p>
            <a:r>
              <a:rPr lang="be-BY" sz="2800" dirty="0" smtClean="0">
                <a:latin typeface="Monotype Corsiva" pitchFamily="66" charset="0"/>
              </a:rPr>
              <a:t>паблажлівы да слабых, </a:t>
            </a:r>
          </a:p>
          <a:p>
            <a:r>
              <a:rPr lang="be-BY" sz="2800" dirty="0" smtClean="0">
                <a:latin typeface="Monotype Corsiva" pitchFamily="66" charset="0"/>
              </a:rPr>
              <a:t>літасцівы да братоў сваіх  меншых. </a:t>
            </a:r>
          </a:p>
          <a:p>
            <a:r>
              <a:rPr lang="be-BY" sz="2800" dirty="0" smtClean="0">
                <a:latin typeface="Monotype Corsiva" pitchFamily="66" charset="0"/>
              </a:rPr>
              <a:t>Інакш кажучы,будзь Чалавекам”</a:t>
            </a:r>
          </a:p>
          <a:p>
            <a:endParaRPr lang="be-BY" sz="2800" dirty="0" smtClean="0">
              <a:latin typeface="Monotype Corsiva" pitchFamily="66" charset="0"/>
            </a:endParaRPr>
          </a:p>
          <a:p>
            <a:r>
              <a:rPr lang="be-BY" sz="2800" dirty="0" smtClean="0">
                <a:latin typeface="Monotype Corsiva" pitchFamily="66" charset="0"/>
              </a:rPr>
              <a:t>             Уладзімір Караткевіч</a:t>
            </a:r>
            <a:endParaRPr lang="ru-RU" sz="2800" dirty="0" smtClean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хощски.jpg"/>
          <p:cNvPicPr>
            <a:picLocks noChangeAspect="1"/>
          </p:cNvPicPr>
          <p:nvPr/>
        </p:nvPicPr>
        <p:blipFill>
          <a:blip r:embed="rId2"/>
          <a:srcRect r="11767"/>
          <a:stretch>
            <a:fillRect/>
          </a:stretch>
        </p:blipFill>
        <p:spPr>
          <a:xfrm>
            <a:off x="357158" y="857232"/>
            <a:ext cx="4572032" cy="3133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4286256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dirty="0" smtClean="0">
                <a:latin typeface="Monotype Corsiva" pitchFamily="66" charset="0"/>
              </a:rPr>
              <a:t>Сяргей Грахоўскі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857232"/>
            <a:ext cx="4118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latin typeface="Monotype Corsiva" pitchFamily="66" charset="0"/>
              </a:rPr>
              <a:t>Чалавеку патрэбна не слава</a:t>
            </a:r>
          </a:p>
          <a:p>
            <a:r>
              <a:rPr lang="be-BY" sz="3600" dirty="0" smtClean="0">
                <a:latin typeface="Monotype Corsiva" pitchFamily="66" charset="0"/>
              </a:rPr>
              <a:t>А людская увага і ласка,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І сардэчнае шчырае слова,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І вясёлая добрая казка…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85728"/>
            <a:ext cx="3010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dirty="0" smtClean="0">
                <a:solidFill>
                  <a:srgbClr val="00B0F0"/>
                </a:solidFill>
              </a:rPr>
              <a:t>Крок 4. ВЕРА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785926"/>
            <a:ext cx="85448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latin typeface="Monotype Corsiva" pitchFamily="66" charset="0"/>
              </a:rPr>
              <a:t>Не зайздрошчу таму, каму лёгка жывецца,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Каму ў жыцці ўсё проста даецца,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Хто не зведаў ні стомы, ні поту,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Хто не меў мазалёў ад работы,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Хто сапраўднага шчасця не знае –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І ў гэтым жыцці пра вечнасць не дбае...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i="1" dirty="0" smtClean="0">
                <a:latin typeface="Monotype Corsiva" pitchFamily="66" charset="0"/>
              </a:rPr>
              <a:t>                                             </a:t>
            </a:r>
          </a:p>
          <a:p>
            <a:r>
              <a:rPr lang="be-BY" sz="3600" i="1" dirty="0" smtClean="0">
                <a:latin typeface="Monotype Corsiva" pitchFamily="66" charset="0"/>
              </a:rPr>
              <a:t>                                              У. Весялуха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428604"/>
            <a:ext cx="3297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rgbClr val="00B0F0"/>
                </a:solidFill>
              </a:rPr>
              <a:t>Крок 4. СЯМ’Я</a:t>
            </a:r>
            <a:endParaRPr lang="ru-RU" sz="3600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29124" y="1285860"/>
            <a:ext cx="47148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latin typeface="Monotype Corsiva" pitchFamily="66" charset="0"/>
              </a:rPr>
              <a:t>Мо па-жаночы прашу </a:t>
            </a:r>
          </a:p>
          <a:p>
            <a:r>
              <a:rPr lang="be-BY" sz="3600" dirty="0" smtClean="0">
                <a:latin typeface="Monotype Corsiva" pitchFamily="66" charset="0"/>
              </a:rPr>
              <a:t>цябе слёзна,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Але хачу, каб запомніў урок: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Заўтра любіць, </a:t>
            </a:r>
          </a:p>
          <a:p>
            <a:r>
              <a:rPr lang="be-BY" sz="3600" dirty="0" smtClean="0">
                <a:latin typeface="Monotype Corsiva" pitchFamily="66" charset="0"/>
              </a:rPr>
              <a:t>памагаць будзе позна,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Людзі, як зоркі, згасаюць, сынок.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          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786454"/>
            <a:ext cx="312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dirty="0" smtClean="0">
                <a:latin typeface="Monotype Corsiva" pitchFamily="66" charset="0"/>
              </a:rPr>
              <a:t>Яўгенія Янішчыц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5"/>
          <a:stretch/>
        </p:blipFill>
        <p:spPr>
          <a:xfrm>
            <a:off x="611560" y="1124744"/>
            <a:ext cx="3056463" cy="45709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6" y="1428736"/>
            <a:ext cx="5215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latin typeface="Monotype Corsiva" pitchFamily="66" charset="0"/>
              </a:rPr>
              <a:t>Шануйце дабрыню,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 Хай і слабую,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 Шануйце мудрасць,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 Хай сабе і нямоглую.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be-BY" sz="3600" dirty="0" smtClean="0">
                <a:latin typeface="Monotype Corsiva" pitchFamily="66" charset="0"/>
              </a:rPr>
              <a:t> Насіце на руках бацькоў.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3" name="Рисунок 2" descr="каратке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85794"/>
            <a:ext cx="3500462" cy="4667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5786454"/>
            <a:ext cx="4087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dirty="0" smtClean="0">
                <a:latin typeface="Monotype Corsiva" pitchFamily="66" charset="0"/>
              </a:rPr>
              <a:t>Уладзімір Караткевіч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</TotalTime>
  <Words>471</Words>
  <Application>Microsoft Office PowerPoint</Application>
  <PresentationFormat>Экран (4:3)</PresentationFormat>
  <Paragraphs>97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redmarket.by</dc:creator>
  <cp:lastModifiedBy>ученик</cp:lastModifiedBy>
  <cp:revision>12</cp:revision>
  <dcterms:created xsi:type="dcterms:W3CDTF">2013-11-21T15:51:09Z</dcterms:created>
  <dcterms:modified xsi:type="dcterms:W3CDTF">2013-12-03T07:57:12Z</dcterms:modified>
</cp:coreProperties>
</file>