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2" r:id="rId6"/>
    <p:sldId id="263" r:id="rId7"/>
    <p:sldId id="261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507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2500330"/>
          </a:xfrm>
        </p:spPr>
        <p:txBody>
          <a:bodyPr>
            <a:normAutofit fontScale="90000"/>
          </a:bodyPr>
          <a:lstStyle/>
          <a:p>
            <a:r>
              <a:rPr lang="ru-RU" sz="6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Компьютерно-игровая</a:t>
            </a:r>
            <a:r>
              <a:rPr lang="ru-RU" sz="6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зависимость у детей и </a:t>
            </a:r>
            <a:br>
              <a:rPr lang="ru-RU" sz="6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её профилактика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7784" y="4916831"/>
            <a:ext cx="5357850" cy="112552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родителей: </a:t>
            </a:r>
          </a:p>
          <a:p>
            <a:pPr algn="ctr">
              <a:buNone/>
            </a:pPr>
            <a:r>
              <a:rPr lang="ru-RU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советы и рекомендации</a:t>
            </a:r>
          </a:p>
        </p:txBody>
      </p:sp>
      <p:pic>
        <p:nvPicPr>
          <p:cNvPr id="6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071942"/>
            <a:ext cx="2571768" cy="2525844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14546" y="1600201"/>
            <a:ext cx="4500594" cy="757229"/>
          </a:xfrm>
        </p:spPr>
        <p:txBody>
          <a:bodyPr>
            <a:normAutofit fontScale="92500" lnSpcReduction="10000"/>
          </a:bodyPr>
          <a:lstStyle/>
          <a:p>
            <a:pPr lvl="0" algn="ctr">
              <a:spcBef>
                <a:spcPts val="0"/>
              </a:spcBef>
              <a:buNone/>
              <a:defRPr/>
            </a:pPr>
            <a:r>
              <a:rPr lang="ru-RU" dirty="0"/>
              <a:t> </a:t>
            </a:r>
            <a:r>
              <a:rPr lang="ru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Важно знать:</a:t>
            </a:r>
          </a:p>
          <a:p>
            <a:pPr>
              <a:buNone/>
            </a:pPr>
            <a:endParaRPr lang="ru-RU" sz="40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85720" y="2285992"/>
            <a:ext cx="8572560" cy="92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Нельзя резко запрещать , отнимать, если ребёнок увлёкся компьютерными играми. Делать это надо постепенно.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85720" y="3429000"/>
            <a:ext cx="8572560" cy="92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Для оценки компьютерной зависимости можно пройти различные тесты  в Интернете.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14282" y="4429132"/>
            <a:ext cx="8643998" cy="92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Не стоит ждать «насыщения» от компьютерной зависимости, когда речь идёт о собственном ребёнке.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857356" y="5429264"/>
            <a:ext cx="6929486" cy="1285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Не все игры вредны.  Есть компьютерные игры, способствующие  развитию познавательных и моральных качеств.</a:t>
            </a:r>
          </a:p>
        </p:txBody>
      </p:sp>
      <p:pic>
        <p:nvPicPr>
          <p:cNvPr id="11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214950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01080" cy="411481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Растите ваших детей здоровыми! </a:t>
            </a:r>
          </a:p>
          <a:p>
            <a:pPr algn="ctr">
              <a:buNone/>
            </a:pPr>
            <a:r>
              <a:rPr lang="ru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Оставайтесь родителями, которым не безразлична судьба и здоровье своих детей.</a:t>
            </a:r>
          </a:p>
        </p:txBody>
      </p:sp>
      <p:pic>
        <p:nvPicPr>
          <p:cNvPr id="6" name="Рисунок 5" descr="http://www.prezentacii-angliyskiy.ru/images/2013-03-13_193522.png"/>
          <p:cNvPicPr/>
          <p:nvPr/>
        </p:nvPicPr>
        <p:blipFill>
          <a:blip r:embed="rId3" cstate="print"/>
          <a:srcRect t="53251"/>
          <a:stretch>
            <a:fillRect/>
          </a:stretch>
        </p:blipFill>
        <p:spPr bwMode="auto">
          <a:xfrm>
            <a:off x="500034" y="5429264"/>
            <a:ext cx="5786478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28802"/>
            <a:ext cx="5572164" cy="4525963"/>
          </a:xfrm>
        </p:spPr>
        <p:txBody>
          <a:bodyPr/>
          <a:lstStyle/>
          <a:p>
            <a:pPr algn="ctr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>Компьютер – основной элемент техногенного развития человечества</a:t>
            </a:r>
          </a:p>
        </p:txBody>
      </p:sp>
      <p:pic>
        <p:nvPicPr>
          <p:cNvPr id="5" name="Рисунок 4" descr="https://encrypted-tbn0.gstatic.com/images?q=tbn:ANd9GcSKxeq6UAS14igFpPRq24dL9dT7yVv41Sf8s4HzeD4jQ6E032e3"/>
          <p:cNvPicPr/>
          <p:nvPr/>
        </p:nvPicPr>
        <p:blipFill>
          <a:blip r:embed="rId3" cstate="print"/>
          <a:srcRect l="2396" r="1777" b="-830"/>
          <a:stretch>
            <a:fillRect/>
          </a:stretch>
        </p:blipFill>
        <p:spPr bwMode="auto">
          <a:xfrm>
            <a:off x="5857884" y="2214554"/>
            <a:ext cx="2857520" cy="3357586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4757758"/>
          </a:xfrm>
        </p:spPr>
        <p:txBody>
          <a:bodyPr/>
          <a:lstStyle/>
          <a:p>
            <a:pPr algn="ctr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5400" b="1" i="1" dirty="0" err="1">
                <a:latin typeface="Times New Roman" pitchFamily="18" charset="0"/>
                <a:cs typeface="Times New Roman" pitchFamily="18" charset="0"/>
              </a:rPr>
              <a:t>Компьютерно-игровая</a:t>
            </a:r>
            <a:r>
              <a:rPr lang="ru-RU" sz="5400" b="1" i="1" dirty="0">
                <a:latin typeface="Times New Roman" pitchFamily="18" charset="0"/>
                <a:cs typeface="Times New Roman" pitchFamily="18" charset="0"/>
              </a:rPr>
              <a:t> зависимость за последнее десятилетие приобрела масштабы глобальной эпидемии.</a:t>
            </a:r>
          </a:p>
        </p:txBody>
      </p:sp>
      <p:pic>
        <p:nvPicPr>
          <p:cNvPr id="7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143512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142876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Признаки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компьютерной зависимости у детей: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14282" y="2967570"/>
            <a:ext cx="8715436" cy="1175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Неделание </a:t>
            </a: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уроков, часовое провождение времени за компьютером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14282" y="4143380"/>
            <a:ext cx="8715404" cy="78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Предпочтение компьютерных игр общению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285984" y="4857760"/>
            <a:ext cx="6072230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Отсутствие других увлечений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928794" y="5682190"/>
            <a:ext cx="7072362" cy="1175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Превышение общего времени</a:t>
            </a:r>
            <a:r>
              <a:rPr kumimoji="0" lang="ru-RU" sz="3200" b="1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игры  над всем другим временем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1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143512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786058"/>
            <a:ext cx="3686172" cy="57150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/>
              <a:t>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психические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0" y="1500174"/>
            <a:ext cx="9144000" cy="1214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Симптомы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компьютерной зависимости: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000628" y="2786058"/>
            <a:ext cx="3686172" cy="5715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kumimoji="0" lang="ru-RU" sz="4000" b="1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изические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0" y="3357562"/>
            <a:ext cx="9144000" cy="428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-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потеря контроля» над временем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14282" y="3857628"/>
            <a:ext cx="8715436" cy="71438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невыполнение обещаний себе и другим по уменьшению времени нахождения за компьютером</a:t>
            </a: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214282" y="4643446"/>
            <a:ext cx="8572560" cy="71438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- </a:t>
            </a: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утрата интереса к социальной жизни, внешнему виду</a:t>
            </a: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1500166" y="5929330"/>
            <a:ext cx="7643834" cy="9286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kumimoji="0" lang="ru-RU" sz="25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раздражённое поведение при уменьшении времени нахождения за компьютером </a:t>
            </a: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1857356" y="5143512"/>
            <a:ext cx="6929486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ru-RU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5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500" b="1" i="1" dirty="0">
                <a:latin typeface="Times New Roman" pitchFamily="18" charset="0"/>
                <a:cs typeface="Times New Roman" pitchFamily="18" charset="0"/>
              </a:rPr>
              <a:t>оправдание собственного поведения и пристрастия</a:t>
            </a:r>
            <a:endParaRPr kumimoji="0" lang="ru-RU" sz="25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214950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7" grpId="1"/>
      <p:bldP spid="8" grpId="0"/>
      <p:bldP spid="9" grpId="0"/>
      <p:bldP spid="10" grpId="0"/>
      <p:bldP spid="12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0" y="1428736"/>
            <a:ext cx="9144000" cy="1214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Симптомы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компьютерной зависимости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714612" y="2857496"/>
            <a:ext cx="3686172" cy="5715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4000" b="1" i="1" u="sng" dirty="0" err="1">
                <a:latin typeface="Times New Roman" pitchFamily="18" charset="0"/>
                <a:cs typeface="Times New Roman" pitchFamily="18" charset="0"/>
              </a:rPr>
              <a:t>ф</a:t>
            </a:r>
            <a:r>
              <a:rPr kumimoji="0" lang="ru-RU" sz="4000" b="1" i="1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изические</a:t>
            </a:r>
            <a:r>
              <a:rPr kumimoji="0" lang="ru-RU" sz="40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0" y="3571876"/>
            <a:ext cx="9144000" cy="9286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ухудшение зрения, дисплейный синдром, синдром «сухого глаза»</a:t>
            </a:r>
            <a:endParaRPr kumimoji="0" lang="ru-RU" sz="31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14282" y="4714884"/>
            <a:ext cx="857256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искривление позвоночника, нарушения осанки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2000232" y="5572140"/>
            <a:ext cx="6929486" cy="10715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нарушение питания, хронические запоры, геморрой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214950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 noGrp="1"/>
          </p:cNvSpPr>
          <p:nvPr>
            <p:ph idx="1"/>
          </p:nvPr>
        </p:nvSpPr>
        <p:spPr>
          <a:xfrm>
            <a:off x="428596" y="1428736"/>
            <a:ext cx="8229600" cy="1543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Основные причины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компьютерной зависимости: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14282" y="2714620"/>
            <a:ext cx="8929718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Недостаток общения со сверстниками и значимыми для ребенка людьми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14282" y="3500438"/>
            <a:ext cx="7215238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Недостаток внимания со стороны родителей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85720" y="4000504"/>
            <a:ext cx="8358246" cy="78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Неуверенность в себе и своих силах, застенчивость, комплексы и трудности в общении</a:t>
            </a: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1571604" y="4786322"/>
            <a:ext cx="7572396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Склонность детей к быстрому «впитыванию» всего нового, интересного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1785918" y="5500702"/>
            <a:ext cx="7358082" cy="78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Желание ребенка быть «как все» его сверстники, следовать за их увлечениями, не отставать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2428860" y="6357910"/>
            <a:ext cx="3786214" cy="5000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Отсутствие увлечений</a:t>
            </a:r>
          </a:p>
        </p:txBody>
      </p:sp>
      <p:pic>
        <p:nvPicPr>
          <p:cNvPr id="10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14950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 noGrp="1"/>
          </p:cNvSpPr>
          <p:nvPr>
            <p:ph idx="1"/>
          </p:nvPr>
        </p:nvSpPr>
        <p:spPr>
          <a:xfrm>
            <a:off x="357158" y="1428736"/>
            <a:ext cx="8229600" cy="1285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Группы основной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компьютерной зависимости: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14282" y="3000372"/>
            <a:ext cx="8929718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Дети тех родителей, которые чаще всего не бывают дома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14282" y="3786190"/>
            <a:ext cx="8929718" cy="92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Дети состоятельных родителей или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трудоголиков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которые постоянно заняты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143108" y="5500702"/>
            <a:ext cx="6072230" cy="857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Мальчики. На одну зависимую девочку-подростка приходится до 10 мальчиков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571604" y="4786322"/>
            <a:ext cx="7143800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Дети 12-15 лет - самого зависимого возраста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143512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1214446"/>
          </a:xfrm>
        </p:spPr>
        <p:txBody>
          <a:bodyPr>
            <a:normAutofit fontScale="85000" lnSpcReduction="20000"/>
          </a:bodyPr>
          <a:lstStyle/>
          <a:p>
            <a:pPr lvl="0" algn="ctr">
              <a:spcBef>
                <a:spcPts val="0"/>
              </a:spcBef>
              <a:buNone/>
              <a:defRPr/>
            </a:pPr>
            <a:r>
              <a:rPr lang="ru-RU" dirty="0"/>
              <a:t> </a:t>
            </a:r>
            <a:r>
              <a:rPr lang="ru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Профилактика</a:t>
            </a:r>
          </a:p>
          <a:p>
            <a:pPr lvl="0" algn="ctr">
              <a:spcBef>
                <a:spcPts val="0"/>
              </a:spcBef>
              <a:buNone/>
              <a:defRPr/>
            </a:pPr>
            <a:r>
              <a:rPr lang="ru-RU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компьютерной зависимости:</a:t>
            </a:r>
          </a:p>
          <a:p>
            <a:pPr>
              <a:buNone/>
            </a:pPr>
            <a:endParaRPr lang="ru-RU" sz="40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285984" y="2571744"/>
            <a:ext cx="4429156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Личный пример родителей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42910" y="3071810"/>
            <a:ext cx="7929586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Планирование совместных дел без свободного времени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85786" y="3643314"/>
            <a:ext cx="7572428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Использование компьютера в качестве поощрения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14282" y="4214818"/>
            <a:ext cx="8572528" cy="500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Отслеживание компьютерных игр и поведения ребёнка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785786" y="4714884"/>
            <a:ext cx="4143404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Обсуждение  игр и сайтов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3071802" y="5286388"/>
            <a:ext cx="5286412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Лечение «красотой реальности»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1785918" y="5857892"/>
            <a:ext cx="7358082" cy="500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Установка специальных сетевых  фильтров</a:t>
            </a:r>
          </a:p>
        </p:txBody>
      </p:sp>
      <p:pic>
        <p:nvPicPr>
          <p:cNvPr id="14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143512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403</Words>
  <Application>Microsoft Office PowerPoint</Application>
  <PresentationFormat>Экран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Компьютерно-игровая  зависимость у детей и  её профилактика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Компьютерно-игровая  зависимость у детей</dc:title>
  <cp:lastModifiedBy>375298714161</cp:lastModifiedBy>
  <cp:revision>17</cp:revision>
  <dcterms:modified xsi:type="dcterms:W3CDTF">2020-06-19T02:17:48Z</dcterms:modified>
</cp:coreProperties>
</file>