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56" r:id="rId2"/>
    <p:sldId id="258" r:id="rId3"/>
    <p:sldId id="295" r:id="rId4"/>
    <p:sldId id="296" r:id="rId5"/>
    <p:sldId id="259" r:id="rId6"/>
    <p:sldId id="260" r:id="rId7"/>
    <p:sldId id="263" r:id="rId8"/>
    <p:sldId id="297" r:id="rId9"/>
    <p:sldId id="265" r:id="rId10"/>
    <p:sldId id="266" r:id="rId11"/>
    <p:sldId id="268" r:id="rId12"/>
    <p:sldId id="267" r:id="rId13"/>
    <p:sldId id="270" r:id="rId14"/>
    <p:sldId id="271" r:id="rId15"/>
    <p:sldId id="28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EFADF1"/>
    <a:srgbClr val="CCFFFF"/>
    <a:srgbClr val="23ED83"/>
    <a:srgbClr val="F60000"/>
    <a:srgbClr val="FF0066"/>
    <a:srgbClr val="821018"/>
    <a:srgbClr val="FF3300"/>
    <a:srgbClr val="FF9999"/>
    <a:srgbClr val="E2F3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25" autoAdjust="0"/>
    <p:restoredTop sz="94660"/>
  </p:normalViewPr>
  <p:slideViewPr>
    <p:cSldViewPr>
      <p:cViewPr varScale="1">
        <p:scale>
          <a:sx n="111" d="100"/>
          <a:sy n="111" d="100"/>
        </p:scale>
        <p:origin x="-16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649341693795406E-2"/>
          <c:y val="9.3896713615023469E-2"/>
          <c:w val="0.9023255813953488"/>
          <c:h val="0.7846715328467153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008000"/>
            </a:solidFill>
            <a:ln w="12694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cat>
          <c:val>
            <c:numRef>
              <c:f>Sheet1!$B$2:$F$2</c:f>
              <c:numCache>
                <c:formatCode>0%</c:formatCode>
                <c:ptCount val="5"/>
                <c:pt idx="0" formatCode="d\-mmm">
                  <c:v>0</c:v>
                </c:pt>
                <c:pt idx="1">
                  <c:v>0.33</c:v>
                </c:pt>
                <c:pt idx="2">
                  <c:v>0.16</c:v>
                </c:pt>
                <c:pt idx="3">
                  <c:v>0.11</c:v>
                </c:pt>
                <c:pt idx="4">
                  <c:v>0.22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694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694">
              <a:solidFill>
                <a:srgbClr val="000000"/>
              </a:solidFill>
              <a:prstDash val="solid"/>
            </a:ln>
          </c:spPr>
          <c:invertIfNegative val="0"/>
          <c:cat>
            <c:numRef>
              <c:f>Sheet1!$B$1:$F$1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850816"/>
        <c:axId val="105818368"/>
      </c:barChart>
      <c:catAx>
        <c:axId val="92850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99" b="1" i="0" u="none" strike="noStrike" baseline="0">
                <a:solidFill>
                  <a:srgbClr val="008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58183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5818368"/>
        <c:scaling>
          <c:orientation val="minMax"/>
        </c:scaling>
        <c:delete val="0"/>
        <c:axPos val="b"/>
        <c:majorGridlines>
          <c:spPr>
            <a:ln w="3173">
              <a:solidFill>
                <a:srgbClr val="000000"/>
              </a:solidFill>
              <a:prstDash val="solid"/>
            </a:ln>
          </c:spPr>
        </c:majorGridlines>
        <c:numFmt formatCode="0.00" sourceLinked="0"/>
        <c:majorTickMark val="out"/>
        <c:minorTickMark val="none"/>
        <c:tickLblPos val="nextTo"/>
        <c:spPr>
          <a:ln w="3173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99" b="1" i="0" u="none" strike="noStrike" baseline="0">
                <a:solidFill>
                  <a:srgbClr val="008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2850816"/>
        <c:crosses val="autoZero"/>
        <c:crossBetween val="between"/>
      </c:valAx>
      <c:spPr>
        <a:solidFill>
          <a:srgbClr val="CCFFFF"/>
        </a:solidFill>
        <a:ln w="12694">
          <a:solidFill>
            <a:srgbClr val="808080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10599078341014"/>
          <c:y val="0.10084033613445378"/>
          <c:w val="0.44239631336405533"/>
          <c:h val="0.80672268907563027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FCC99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3366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</c:dPt>
          <c:dPt>
            <c:idx val="3"/>
            <c:bubble3D val="0"/>
          </c:dPt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</c:v>
                </c:pt>
                <c:pt idx="1">
                  <c:v>99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0"/>
            <c:bubble3D val="0"/>
            <c:spPr>
              <a:solidFill>
                <a:srgbClr val="9999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CCFFFF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>
          <a:solidFill>
            <a:srgbClr val="FFFFFF"/>
          </a:solidFill>
          <a:prstDash val="solid"/>
        </a:ln>
      </c:spPr>
    </c:plotArea>
    <c:plotVisOnly val="1"/>
    <c:dispBlanksAs val="zero"/>
    <c:showDLblsOverMax val="0"/>
  </c:chart>
  <c:spPr>
    <a:solidFill>
      <a:srgbClr val="CCFF99"/>
    </a:solidFill>
    <a:ln>
      <a:noFill/>
    </a:ln>
  </c:spPr>
  <c:txPr>
    <a:bodyPr/>
    <a:lstStyle/>
    <a:p>
      <a:pPr>
        <a:defRPr sz="1050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F08E76-604C-4F2C-A133-A7F96900E1F3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1A8A6-540C-4F79-9563-FCBB89C9640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2568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>
                <a:alpha val="77000"/>
              </a:srgb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5A6DB54-D84C-4E10-AF54-B08B9DCA44A5}" type="datetimeFigureOut">
              <a:rPr lang="ru-RU" smtClean="0"/>
              <a:pPr/>
              <a:t>12.02.2014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21DCFB2-25ED-4749-9443-DBA00E0C19A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2708920"/>
            <a:ext cx="7026004" cy="2532888"/>
          </a:xfrm>
        </p:spPr>
        <p:txBody>
          <a:bodyPr>
            <a:noAutofit/>
          </a:bodyPr>
          <a:lstStyle/>
          <a:p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Выполнила:</a:t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Тихонович Татьяна</a:t>
            </a: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Чернельский</a:t>
            </a: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детский сад- базовая школа</a:t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 класс</a:t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Руководитель:</a:t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b="0" i="1" cap="none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Виршич</a:t>
            </a: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Наталья Михайловна</a:t>
            </a:r>
            <a: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2800" b="0" i="1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2800" b="0" i="1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928670"/>
            <a:ext cx="8715404" cy="178536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FF5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Рекламный слоган как разновидность речи- миниатюры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4427" y="476672"/>
            <a:ext cx="6215106" cy="12961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Приемы при создании слогана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ru-RU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9277" y="1844824"/>
            <a:ext cx="75608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1)Употребление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цитаций 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аллюзий</a:t>
            </a:r>
          </a:p>
          <a:p>
            <a:pPr lvl="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Остановить мгновенье так легко!» («Кодак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2)Использование метафор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Апельсиновый заряд» («Фанта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3)Повтор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Ваши деньги - это бумага. Наши бумаги - это деньги»</a:t>
            </a:r>
          </a:p>
          <a:p>
            <a:pPr lvl="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4)Каламбур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Хорошие хозяйки любят «Лоск»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5)«Попытка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афоризма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Если дарить - то самое лучшее» (Кофе «Чибо»)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6)Использование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«ошибок» в тексте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 будет Кока Кола!»</a:t>
            </a:r>
          </a:p>
          <a:p>
            <a:pPr lvl="0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024802"/>
              </p:ext>
            </p:extLst>
          </p:nvPr>
        </p:nvGraphicFramePr>
        <p:xfrm>
          <a:off x="1337010" y="1510818"/>
          <a:ext cx="6235700" cy="2705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 rot="10800000" flipV="1">
            <a:off x="1691679" y="4293096"/>
            <a:ext cx="5166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тормози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сникерсни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(16,6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%),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«Сделай паузу – скушай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твикс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(33%),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Поцелуй меня в пачку» (16%),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вы еще кипятите, тогда мы идем к вам» (11%),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Скителс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не кисни, на радуге зависни» (22%)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404665"/>
            <a:ext cx="5022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Использование рекламных слоганов в разговорной речи подростков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857232"/>
            <a:ext cx="8429652" cy="5236064"/>
          </a:xfrm>
        </p:spPr>
        <p:txBody>
          <a:bodyPr>
            <a:noAutofit/>
          </a:bodyPr>
          <a:lstStyle/>
          <a:p>
            <a:pPr marL="36576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080249"/>
              </p:ext>
            </p:extLst>
          </p:nvPr>
        </p:nvGraphicFramePr>
        <p:xfrm>
          <a:off x="1935696" y="1412776"/>
          <a:ext cx="3886200" cy="217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899592" y="4952494"/>
            <a:ext cx="5958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1% учащихся чаще всего употребляет рекламный слоган «Сделай паузу – скушай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твикс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99% рекламные слоганы в своей речи не использует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04664"/>
            <a:ext cx="7730602" cy="21602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Практическое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исследование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способов использования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рекламного слогана  в печатных изданиях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FFFF"/>
              </a:solidFill>
            </a:endParaRPr>
          </a:p>
        </p:txBody>
      </p:sp>
      <p:pic>
        <p:nvPicPr>
          <p:cNvPr id="4" name="Рисунок 3" descr="Копия (5) IMG_000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44" y="2564904"/>
            <a:ext cx="3035300" cy="138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Копия (2) IMG_000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48" y="2420888"/>
            <a:ext cx="4070176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Копия (4) IMG_000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97" y="4797152"/>
            <a:ext cx="5079114" cy="18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42"/>
            <a:ext cx="7772400" cy="192882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6576" indent="0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1700808"/>
            <a:ext cx="66247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ходе научно-исследовательской работы выяснено, что речевая деятельность - это неотъемлемая часть социальной жизни человека. И речевое поведение во многом создает имидж человека. В этом заключается необходимость разнообразия коммуникативной деятельности, в чем и помогают речи-миниатюры.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492896"/>
            <a:ext cx="7467600" cy="146876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Спасибо за внимание!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1142984"/>
            <a:ext cx="2643206" cy="1214446"/>
          </a:xfrm>
        </p:spPr>
        <p:txBody>
          <a:bodyPr>
            <a:noAutofit/>
          </a:bodyPr>
          <a:lstStyle/>
          <a:p>
            <a:pPr algn="ctr"/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E2F3FE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Цель:</a:t>
            </a:r>
            <a: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br>
              <a:rPr lang="ru-RU" sz="6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71678"/>
            <a:ext cx="8643966" cy="400052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изучении структуры рекламного слогана  и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способах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его использования в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коммуникативной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практике человека.</a:t>
            </a:r>
          </a:p>
          <a:p>
            <a:pPr marL="36576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исследования: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endParaRPr lang="ru-RU" dirty="0" smtClean="0"/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коммуникативная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практика человека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живая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человеческая речь, рекламы в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печатных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изданиях.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82452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 исследования </a:t>
            </a:r>
            <a:r>
              <a:rPr lang="ru-RU" dirty="0"/>
              <a:t>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рекламные слоганы,  используемые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нашей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речи и в печатных изданиях.</a:t>
            </a:r>
          </a:p>
          <a:p>
            <a:pPr marL="36576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7433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Задачи: 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428736"/>
            <a:ext cx="8001056" cy="585791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1.Определить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насколько разработана 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научной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литературе проблема речей-миниатюр.</a:t>
            </a:r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2.Выявить особенность и структуру рекламного слогана.</a:t>
            </a:r>
          </a:p>
          <a:p>
            <a:pPr marL="36576" indent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3.Изучить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речевую практику окружающих людей, рекламу в печатных изданиях с целью выявления частотности использования в ней рекламных слоганов.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Речи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– миниатюры-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515384" cy="34290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речи небольшой, малой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формы,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отличающиеся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изящностью своего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словесного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оформления. Именно такую форму имеют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рекламные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слоганы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9001188" cy="1571636"/>
          </a:xfrm>
        </p:spPr>
        <p:txBody>
          <a:bodyPr>
            <a:noAutofit/>
          </a:bodyPr>
          <a:lstStyle/>
          <a:p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Реклама в современных условиях рыночной торговли	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FF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7139136" cy="3993307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настоящее время реклама - не только «двигатель торговли», но и активное проявление нашей языковой культуры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Построение рекламного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7467600" cy="5184576"/>
          </a:xfrm>
        </p:spPr>
        <p:txBody>
          <a:bodyPr>
            <a:noAutofit/>
          </a:bodyPr>
          <a:lstStyle/>
          <a:p>
            <a:pPr marL="36576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состоит из следующих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блоков:</a:t>
            </a:r>
          </a:p>
          <a:p>
            <a:pPr marL="36576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слогана (девиза) - краткого рекламного лозунга, заголовка, афоризма, </a:t>
            </a:r>
          </a:p>
          <a:p>
            <a:pPr marL="36576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завязки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(зачина) - текста, предшествующего основной идее рекламного сообщения, </a:t>
            </a:r>
          </a:p>
          <a:p>
            <a:pPr marL="36576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информационного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блока - основного текста, в котором приводятся главные аргументы в пользу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товара,</a:t>
            </a:r>
          </a:p>
          <a:p>
            <a:pPr marL="36576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заключительной части, </a:t>
            </a:r>
          </a:p>
          <a:p>
            <a:pPr marL="36576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дополнительной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информации (справочных данных) - адрес, контактный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телефон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21846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8901146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Слоган-</a:t>
            </a:r>
            <a: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FADF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EFADF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EFADF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143116"/>
            <a:ext cx="7459762" cy="20779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заголовок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рекламного послания 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первые строки текста</a:t>
            </a:r>
            <a:endParaRPr lang="ru-RU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641</TotalTime>
  <Words>452</Words>
  <Application>Microsoft Office PowerPoint</Application>
  <PresentationFormat>Экран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Техническая</vt:lpstr>
      <vt:lpstr>Выполнила: Тихонович Татьяна Чернельский  детский сад- базовая школа 8 класс   Руководитель: Виршич Наталья Михайловна </vt:lpstr>
      <vt:lpstr>Цель:  </vt:lpstr>
      <vt:lpstr>Объект исследования:</vt:lpstr>
      <vt:lpstr>Предмет исследования : </vt:lpstr>
      <vt:lpstr>Задачи: </vt:lpstr>
      <vt:lpstr>Речи – миниатюры-</vt:lpstr>
      <vt:lpstr>Реклама в современных условиях рыночной торговли </vt:lpstr>
      <vt:lpstr>Построение рекламного текста</vt:lpstr>
      <vt:lpstr>Слоган-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Выполнила: Попова Анастасия Евгеньевна Руководитель: Бронникова Ирина Анатольевна </dc:title>
  <dc:creator>НАСТЯ</dc:creator>
  <cp:lastModifiedBy>Admin</cp:lastModifiedBy>
  <cp:revision>191</cp:revision>
  <dcterms:created xsi:type="dcterms:W3CDTF">2011-02-14T14:36:38Z</dcterms:created>
  <dcterms:modified xsi:type="dcterms:W3CDTF">2014-02-12T17:12:40Z</dcterms:modified>
</cp:coreProperties>
</file>