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88" r:id="rId4"/>
    <p:sldId id="329" r:id="rId5"/>
    <p:sldId id="284" r:id="rId6"/>
    <p:sldId id="285" r:id="rId7"/>
    <p:sldId id="286" r:id="rId8"/>
    <p:sldId id="287" r:id="rId9"/>
    <p:sldId id="289" r:id="rId10"/>
    <p:sldId id="290" r:id="rId11"/>
    <p:sldId id="291" r:id="rId12"/>
    <p:sldId id="330" r:id="rId13"/>
    <p:sldId id="292" r:id="rId14"/>
    <p:sldId id="293" r:id="rId15"/>
    <p:sldId id="294" r:id="rId16"/>
    <p:sldId id="331" r:id="rId17"/>
    <p:sldId id="295" r:id="rId18"/>
    <p:sldId id="296" r:id="rId19"/>
    <p:sldId id="297" r:id="rId20"/>
    <p:sldId id="298" r:id="rId21"/>
    <p:sldId id="300" r:id="rId22"/>
    <p:sldId id="301" r:id="rId23"/>
    <p:sldId id="303" r:id="rId24"/>
    <p:sldId id="304" r:id="rId25"/>
    <p:sldId id="306" r:id="rId26"/>
    <p:sldId id="332" r:id="rId27"/>
    <p:sldId id="307" r:id="rId28"/>
    <p:sldId id="309" r:id="rId29"/>
    <p:sldId id="311" r:id="rId30"/>
    <p:sldId id="312" r:id="rId31"/>
    <p:sldId id="314" r:id="rId32"/>
    <p:sldId id="333" r:id="rId33"/>
    <p:sldId id="315" r:id="rId34"/>
    <p:sldId id="317" r:id="rId35"/>
    <p:sldId id="319" r:id="rId36"/>
    <p:sldId id="334" r:id="rId37"/>
    <p:sldId id="320" r:id="rId38"/>
    <p:sldId id="322" r:id="rId39"/>
    <p:sldId id="324" r:id="rId40"/>
    <p:sldId id="335" r:id="rId41"/>
    <p:sldId id="326" r:id="rId42"/>
    <p:sldId id="327" r:id="rId43"/>
    <p:sldId id="336" r:id="rId44"/>
    <p:sldId id="280" r:id="rId45"/>
    <p:sldId id="337" r:id="rId46"/>
    <p:sldId id="338" r:id="rId47"/>
    <p:sldId id="339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A145"/>
    <a:srgbClr val="255F93"/>
    <a:srgbClr val="04682C"/>
    <a:srgbClr val="FE0E0E"/>
    <a:srgbClr val="08B84F"/>
    <a:srgbClr val="FE2E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433" autoAdjust="0"/>
  </p:normalViewPr>
  <p:slideViewPr>
    <p:cSldViewPr snapToGrid="0">
      <p:cViewPr>
        <p:scale>
          <a:sx n="70" d="100"/>
          <a:sy n="70" d="100"/>
        </p:scale>
        <p:origin x="-12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28.10.2015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microsoft.com/office/2007/relationships/hdphoto" Target="../media/hdphoto1.wdp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microsoft.com/office/2007/relationships/hdphoto" Target="../media/hdphoto6.wdp"/><Relationship Id="rId4" Type="http://schemas.openxmlformats.org/officeDocument/2006/relationships/image" Target="../media/image12.png"/><Relationship Id="rId9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microsoft.com/office/2007/relationships/hdphoto" Target="../media/hdphoto1.wdp"/><Relationship Id="rId7" Type="http://schemas.openxmlformats.org/officeDocument/2006/relationships/image" Target="../media/image2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9.wdp"/><Relationship Id="rId5" Type="http://schemas.openxmlformats.org/officeDocument/2006/relationships/image" Target="../media/image20.png"/><Relationship Id="rId4" Type="http://schemas.openxmlformats.org/officeDocument/2006/relationships/image" Target="../media/image19.jpeg"/><Relationship Id="rId9" Type="http://schemas.openxmlformats.org/officeDocument/2006/relationships/image" Target="../media/image1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8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1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.jpeg"/><Relationship Id="rId7" Type="http://schemas.openxmlformats.org/officeDocument/2006/relationships/image" Target="../media/image12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1.wdp"/><Relationship Id="rId9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openxmlformats.org/officeDocument/2006/relationships/image" Target="../media/image16.jpeg"/><Relationship Id="rId9" Type="http://schemas.openxmlformats.org/officeDocument/2006/relationships/image" Target="../media/image1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hdphoto" Target="../media/hdphoto12.wdp"/><Relationship Id="rId3" Type="http://schemas.microsoft.com/office/2007/relationships/hdphoto" Target="../media/hdphoto8.wdp"/><Relationship Id="rId7" Type="http://schemas.openxmlformats.org/officeDocument/2006/relationships/image" Target="../media/image2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microsoft.com/office/2007/relationships/hdphoto" Target="../media/hdphoto1.wdp"/><Relationship Id="rId4" Type="http://schemas.openxmlformats.org/officeDocument/2006/relationships/image" Target="../media/image1.jpeg"/><Relationship Id="rId9" Type="http://schemas.openxmlformats.org/officeDocument/2006/relationships/image" Target="../media/image18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6.png"/><Relationship Id="rId4" Type="http://schemas.microsoft.com/office/2007/relationships/hdphoto" Target="../media/hdphoto13.wdp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1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4.wdp"/><Relationship Id="rId5" Type="http://schemas.openxmlformats.org/officeDocument/2006/relationships/image" Target="../media/image26.png"/><Relationship Id="rId4" Type="http://schemas.microsoft.com/office/2007/relationships/hdphoto" Target="../media/hdphoto1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1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0.wdp"/><Relationship Id="rId5" Type="http://schemas.openxmlformats.org/officeDocument/2006/relationships/image" Target="../media/image21.png"/><Relationship Id="rId4" Type="http://schemas.microsoft.com/office/2007/relationships/hdphoto" Target="../media/hdphoto15.wdp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7" Type="http://schemas.openxmlformats.org/officeDocument/2006/relationships/image" Target="../media/image18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10" descr="Флаг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03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53358" y="1240273"/>
            <a:ext cx="80906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КОНЦЕПЦИЯ</a:t>
            </a:r>
          </a:p>
          <a:p>
            <a:pPr algn="ctr"/>
            <a:r>
              <a:rPr lang="ru-RU" sz="3600" b="1" dirty="0" smtClean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непрерывного </a:t>
            </a:r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воспитания</a:t>
            </a:r>
          </a:p>
          <a:p>
            <a:pPr algn="ctr"/>
            <a:r>
              <a:rPr lang="ru-RU" sz="3600" b="1" dirty="0">
                <a:solidFill>
                  <a:schemeClr val="bg1">
                    <a:lumMod val="95000"/>
                  </a:schemeClr>
                </a:solidFill>
                <a:latin typeface="Arial Black" panose="020B0A04020102020204" pitchFamily="34" charset="0"/>
              </a:rPr>
              <a:t>детей и учащейся молодежи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01254" y="4112534"/>
            <a:ext cx="6564573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e-BY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</a:t>
            </a:r>
            <a:r>
              <a:rPr lang="be-B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be-BY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Республики Беларусь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июля 2015 № 82</a:t>
            </a:r>
          </a:p>
          <a:p>
            <a:pPr algn="ctr"/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Настоящее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вступает в силу </a:t>
            </a:r>
            <a:endParaRPr lang="ru-RU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 1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сентября 2015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г.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738" y="200454"/>
            <a:ext cx="8835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>
                    <a:lumMod val="95000"/>
                  </a:prstClr>
                </a:solidFill>
              </a:rPr>
              <a:t>Условия идеологического воспитания</a:t>
            </a:r>
            <a:endParaRPr lang="ru-RU" sz="24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89374" y="6265025"/>
            <a:ext cx="9154702" cy="485706"/>
            <a:chOff x="0" y="0"/>
            <a:chExt cx="8722760" cy="369869"/>
          </a:xfrm>
        </p:grpSpPr>
        <p:pic>
          <p:nvPicPr>
            <p:cNvPr id="18" name="Рисунок 17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131326" y="4057841"/>
            <a:ext cx="9060016" cy="485706"/>
            <a:chOff x="0" y="0"/>
            <a:chExt cx="8722760" cy="369869"/>
          </a:xfrm>
        </p:grpSpPr>
        <p:pic>
          <p:nvPicPr>
            <p:cNvPr id="21" name="Рисунок 20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94765" y="924128"/>
            <a:ext cx="915470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   </a:t>
            </a:r>
            <a:r>
              <a:rPr lang="ru-RU" b="1" dirty="0" smtClean="0"/>
              <a:t>Идеологическое </a:t>
            </a:r>
            <a:r>
              <a:rPr lang="ru-RU" b="1" dirty="0"/>
              <a:t>воспитание осуществляется в ходе образовательного процесса, затрагивает повседневную </a:t>
            </a:r>
            <a:r>
              <a:rPr lang="ru-RU" b="1" dirty="0" err="1"/>
              <a:t>внеучебную</a:t>
            </a:r>
            <a:r>
              <a:rPr lang="ru-RU" b="1" dirty="0"/>
              <a:t> и досуговую деятельность. </a:t>
            </a:r>
          </a:p>
          <a:p>
            <a:r>
              <a:rPr lang="ru-RU" b="1" dirty="0" smtClean="0"/>
              <a:t>     Профессионализм</a:t>
            </a:r>
            <a:r>
              <a:rPr lang="ru-RU" b="1" dirty="0"/>
              <a:t>, высокий уровень идейной убежденности педагогических работников.</a:t>
            </a:r>
          </a:p>
          <a:p>
            <a:r>
              <a:rPr lang="ru-RU" b="1" dirty="0" smtClean="0"/>
              <a:t>      Последовательное </a:t>
            </a:r>
            <a:r>
              <a:rPr lang="ru-RU" b="1" dirty="0"/>
              <a:t>усвоение обучающимися основ научных знаний, прежде всего с предметами социально-гуманитарного блока или социально-гуманитарных дисциплин, является предпосылкой присвоения ими гуманистических ценностей, формирования научного мировоззрения, волевых качеств, культуры поведения и деятельности.</a:t>
            </a:r>
          </a:p>
          <a:p>
            <a:r>
              <a:rPr lang="be-BY" b="1" dirty="0" smtClean="0"/>
              <a:t>      Поэтапное </a:t>
            </a:r>
            <a:r>
              <a:rPr lang="ru-RU" b="1" dirty="0"/>
              <a:t>становление </a:t>
            </a:r>
            <a:r>
              <a:rPr lang="be-BY" b="1" dirty="0"/>
              <a:t>идеологическо</a:t>
            </a:r>
            <a:r>
              <a:rPr lang="ru-RU" b="1" dirty="0"/>
              <a:t>й убежденности</a:t>
            </a:r>
            <a:r>
              <a:rPr lang="be-BY" b="1" dirty="0"/>
              <a:t> личности, включающее овладение знаниями, принятие </a:t>
            </a:r>
            <a:r>
              <a:rPr lang="ru-RU" b="1" dirty="0"/>
              <a:t>и формирование </a:t>
            </a:r>
            <a:r>
              <a:rPr lang="be-BY" b="1" dirty="0"/>
              <a:t>ценностей</a:t>
            </a:r>
            <a:r>
              <a:rPr lang="ru-RU" b="1" dirty="0"/>
              <a:t> и</a:t>
            </a:r>
            <a:r>
              <a:rPr lang="be-BY" b="1" dirty="0"/>
              <a:t> убеждений, сознательное участие в </a:t>
            </a:r>
            <a:r>
              <a:rPr lang="ru-RU" b="1" dirty="0"/>
              <a:t>общественно-значимой </a:t>
            </a:r>
            <a:r>
              <a:rPr lang="be-BY" b="1" dirty="0"/>
              <a:t>деятельности</a:t>
            </a:r>
            <a:r>
              <a:rPr lang="ru-RU" b="1" dirty="0"/>
              <a:t> белорусского общества и государства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02831" y="4510699"/>
            <a:ext cx="89063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e-BY" b="1" dirty="0" smtClean="0"/>
              <a:t>ПОЛИТИЧЕСКАЯ КУЛЬТУРА</a:t>
            </a:r>
            <a:r>
              <a:rPr lang="be-BY" b="1" dirty="0"/>
              <a:t> – важнейшая составляющая общей культуры личности, одна из основных форм проявления общественного сознания в виде устойчивой  мировоззренческой позиции и практических действий, в которых выражается социальный выбор личности. Политическая культура зависит от степени понимания личностью процессов, происходящих в обществе и государстве. Толерантность выступает как составляющая политической культуры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9618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35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0" y="3317399"/>
            <a:ext cx="6139543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0464" y="5790811"/>
            <a:ext cx="9174464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Систематизация знаний о политических процессах в стране и мире, институтах государственной власти.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Усвоение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основ политической культуры.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Выработка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способности противостоять чуждому идеологическому влиянию и воздействию деструктивных групп и организаций</a:t>
            </a: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21262" y="5064041"/>
            <a:ext cx="7764479" cy="689075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образования,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учреждениях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профессионально-технического </a:t>
            </a:r>
            <a:r>
              <a:rPr lang="en-US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специального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5482" y="2363292"/>
            <a:ext cx="9144000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Расширение представлений обучающихся о символах государства, институтах 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государственной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власти. 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Интерес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к участию в детских общественных объединениях, к общественно-политическим мероприятиям в учреждениях образования.</a:t>
            </a:r>
          </a:p>
        </p:txBody>
      </p:sp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563" y="1582672"/>
            <a:ext cx="1075650" cy="8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-1" y="1859555"/>
            <a:ext cx="5153891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30465" y="3840418"/>
            <a:ext cx="9144000" cy="11695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Проявление интереса к политике и накопление знаний о политических процессах в стране и мире, институтах государственной власти;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формирование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личностного отношения к явлениям политической жизни. Участие в деятельности детских и молодежных общественных объединений и организаций позитивной направленности, общественно значимых мероприятиях.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8043759" y="3317399"/>
            <a:ext cx="1109442" cy="6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18" y="5009969"/>
            <a:ext cx="561595" cy="7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-1" y="788500"/>
            <a:ext cx="4417622" cy="466927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-55482" y="1413395"/>
            <a:ext cx="9038532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Формирование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начальных представлений об институтах государственной власти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3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06" y="700644"/>
            <a:ext cx="804507" cy="6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230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700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15406" y="3102912"/>
            <a:ext cx="4402215" cy="466927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</a:t>
            </a:r>
          </a:p>
          <a:p>
            <a:pPr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2142" y="3110172"/>
            <a:ext cx="4097876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 algn="ctr">
              <a:tabLst>
                <a:tab pos="8609013" algn="l"/>
              </a:tabLst>
            </a:pPr>
            <a:r>
              <a:rPr lang="be-BY" sz="1600" b="1" dirty="0"/>
              <a:t>Формирование элементарных умений и навыков получения информации, пользования информационными ресурсами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1" y="3619021"/>
            <a:ext cx="4417620" cy="624678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0652" y="4272393"/>
            <a:ext cx="4690018" cy="11695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 algn="ctr"/>
            <a:r>
              <a:rPr lang="be-BY" sz="1400" b="1" dirty="0"/>
              <a:t>Изучение общих принципов работы с информацией. Овладение компьютерной грамотностью, умение вычленять необходимую информацию, противостоять информации, наносящей вред духовному и физическому здоровью человека</a:t>
            </a:r>
            <a:endParaRPr lang="ru-RU" sz="14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7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1534" y="3569839"/>
            <a:ext cx="1075650" cy="80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8329106" y="4769587"/>
            <a:ext cx="1109442" cy="64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0018" y="5639421"/>
            <a:ext cx="561595" cy="79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7106" y="2807156"/>
            <a:ext cx="804507" cy="609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487412" y="141307"/>
            <a:ext cx="386041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prstClr val="white">
                    <a:lumMod val="95000"/>
                  </a:prstClr>
                </a:solidFill>
              </a:rPr>
              <a:t>Информационная культура</a:t>
            </a:r>
            <a:endParaRPr lang="ru-RU" sz="2400" b="1" dirty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81982" y="726674"/>
            <a:ext cx="8655139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be-BY" b="1" dirty="0" smtClean="0"/>
              <a:t>          ИНФОРМАЦИОННАЯ КУЛЬТУРА определяется </a:t>
            </a:r>
            <a:r>
              <a:rPr lang="be-BY" b="1" dirty="0"/>
              <a:t>как качественная, динамичная характеристика жизнедеятельности человека в области передачи, хранения и применения информации, основанная на информационно-коммуникационн</a:t>
            </a:r>
            <a:r>
              <a:rPr lang="ru-RU" b="1" dirty="0"/>
              <a:t>ой</a:t>
            </a:r>
            <a:r>
              <a:rPr lang="be-BY" b="1" dirty="0"/>
              <a:t> компетентности личности. Информационная культура способствует овладению знаниями, умениями, навыками в области информационных технологий и позволяет эффективно использовать имеющиеся в распоряжении общества информационные ресурсы и средства информационных коммуникаций в личностном и профессиональном становлении. Информационная культура предполагает воспитание личной ответственности за распространение информации</a:t>
            </a:r>
            <a:endParaRPr lang="ru-RU" b="1" dirty="0"/>
          </a:p>
        </p:txBody>
      </p:sp>
      <p:sp>
        <p:nvSpPr>
          <p:cNvPr id="13" name="Пятиугольник 12"/>
          <p:cNvSpPr/>
          <p:nvPr/>
        </p:nvSpPr>
        <p:spPr>
          <a:xfrm>
            <a:off x="41151" y="4603210"/>
            <a:ext cx="4376470" cy="578676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</a:p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5406" y="5774534"/>
            <a:ext cx="4251012" cy="689075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</a:p>
          <a:p>
            <a:pPr marL="174625" indent="-87313" algn="ctr"/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89032" y="5534295"/>
            <a:ext cx="4833257" cy="116955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 algn="ctr">
              <a:tabLst>
                <a:tab pos="8609013" algn="l"/>
              </a:tabLst>
            </a:pPr>
            <a:r>
              <a:rPr lang="be-BY" sz="1400" b="1" dirty="0"/>
              <a:t>Овладение навыками работы с информацией в профессиональном аспекте. Участие в создании и работе средств информации учреждения образования. Умение противостоять негативным социально-психологическим воздействиям при работе с информацией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895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1063487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21445" y="1876799"/>
            <a:ext cx="9216967" cy="923330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/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ГРАЖДАНСТВЕННОСТЬ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интегративное качество личности, ориентированной на достойное, ответственное и социально значимое исполнение социальных ролей.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41855" y="2800129"/>
            <a:ext cx="9206266" cy="1477328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360363" indent="358775"/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Патриотизм – система знаний, ценностей, практических действий личности, общества и государства, направленных на развитие, процветание и обеспечение национальной безопасности Республики Беларусь; мировоззренческое основание и глубокое чувство любви к своему Отечеству, готовность защищать его.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-41855" y="4344547"/>
            <a:ext cx="912255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/>
            <a:r>
              <a:rPr lang="ru-RU" sz="1700" b="1" dirty="0">
                <a:solidFill>
                  <a:prstClr val="black"/>
                </a:solidFill>
              </a:rPr>
              <a:t>Содержание воспитания по формированию гражданственности и патриотизма личности </a:t>
            </a:r>
            <a:r>
              <a:rPr lang="ru-RU" sz="1700" dirty="0">
                <a:solidFill>
                  <a:prstClr val="black"/>
                </a:solidFill>
              </a:rPr>
              <a:t>ориентировано на усвоение общечеловеческих гуманистических ценностей, культурных, духовных традиций белорусского народа, идеологии белорусского государства, правовых знаний, формирование готовности к исполнению гражданского долга, правовой ответственности. Работа, направленная на воспитание социально зрелой и профессионально компетентной, ответственной, открытой инновациям, приверженной высоким нравственным идеалам и традиционным национальным ценностям личности.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-21443" y="1177643"/>
            <a:ext cx="91654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3  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ГРАЖДАНСКОЕ И ПАТРИОТИЧЕСКОЕ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endParaRPr lang="ru-RU" sz="26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75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738" y="-14990"/>
            <a:ext cx="88358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>
                    <a:lumMod val="95000"/>
                  </a:prstClr>
                </a:solidFill>
              </a:rPr>
              <a:t>Условия воспитания</a:t>
            </a:r>
          </a:p>
          <a:p>
            <a:pPr algn="ctr"/>
            <a:r>
              <a:rPr lang="ru-RU" sz="2800" b="1" dirty="0" smtClean="0">
                <a:solidFill>
                  <a:prstClr val="white">
                    <a:lumMod val="95000"/>
                  </a:prstClr>
                </a:solidFill>
              </a:rPr>
              <a:t> гражданственности и патриотизма личности</a:t>
            </a:r>
            <a:endParaRPr lang="ru-RU" sz="28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742" y="1907226"/>
            <a:ext cx="9143999" cy="403187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осознание обучающимися сущности гражданственности, патриотизма, привитие уважения к историко-культурному наследию белорусского народа;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воспитание уважительного отношения к государственным символам (гербу, флагу, гимну Республики Беларусь); органам государственной власти страны;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формирование у обучающихся морально-психологической и физической готовности к выполнению ими конституционной обязанности по защите Родины, уважения к защитнику Отечества, воину; воспитание на примере подвига советского народа в Великой Отечественной войне; формирование нравственной, правовой и политической культуры;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повышение воспитательного потенциала учебных дисциплин;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пропаганда социально-экономических достижений белорусского государства;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неприятие экстремизма, национальной и религиозной нетерпимости;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развитие социально значимой деятельности обучающихся, педагогическая поддержка детских и молодежных общественных объединений, ученического (студенческого) самоуправления;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более полная реализация воспитательного потенциала учебных дисциплин.</a:t>
            </a:r>
          </a:p>
          <a:p>
            <a:pPr marL="174625" indent="185738">
              <a:tabLst>
                <a:tab pos="8609013" algn="l"/>
              </a:tabLst>
            </a:pP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-24518" y="6200202"/>
            <a:ext cx="9154702" cy="485706"/>
            <a:chOff x="0" y="0"/>
            <a:chExt cx="8722760" cy="369869"/>
          </a:xfrm>
        </p:grpSpPr>
        <p:pic>
          <p:nvPicPr>
            <p:cNvPr id="18" name="Рисунок 17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0" y="1207764"/>
            <a:ext cx="9154702" cy="485706"/>
            <a:chOff x="0" y="0"/>
            <a:chExt cx="8722760" cy="369869"/>
          </a:xfrm>
        </p:grpSpPr>
        <p:pic>
          <p:nvPicPr>
            <p:cNvPr id="21" name="Рисунок 20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2036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581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12057" y="3672710"/>
            <a:ext cx="5642043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8407" y="5738354"/>
            <a:ext cx="9174464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гражданской зрелости и готовности к службе в Вооруженных Силах Республики Беларусь. Участие в общественной жизни учреждения образования. Осознание социальной действительности и своего положения в обществе.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6350" y="5130140"/>
            <a:ext cx="7764479" cy="583748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50143" y="2899534"/>
            <a:ext cx="91440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be-BY" sz="1600" b="1" dirty="0"/>
              <a:t>Формирование первичных знаний об идеологии белорусского государства, о родном крае; чувства гордости за историю своего города, села, региона, страны и ее знаменитых людей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91" y="2032362"/>
            <a:ext cx="1461373" cy="10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ятиугольник 2"/>
          <p:cNvSpPr/>
          <p:nvPr/>
        </p:nvSpPr>
        <p:spPr>
          <a:xfrm>
            <a:off x="33215" y="2413511"/>
            <a:ext cx="4854102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057" y="4149570"/>
            <a:ext cx="9144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гражданских и нравственных идеалов. Участие в различных формах общественно полезной, туристско-краеведческой деятельности. Осознание гражданской ответственности как нормы общественного поведения.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961955" y="3450790"/>
            <a:ext cx="1234843" cy="99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41" y="5034165"/>
            <a:ext cx="992123" cy="1408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Пятиугольник 18"/>
          <p:cNvSpPr/>
          <p:nvPr/>
        </p:nvSpPr>
        <p:spPr>
          <a:xfrm>
            <a:off x="-6350" y="807522"/>
            <a:ext cx="4854102" cy="645088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3215" y="1669719"/>
            <a:ext cx="914399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b="1" dirty="0"/>
              <a:t>Приобретение первоначальных знаний о своей семье, родном крае, стране, государственных символах, известных людях.</a:t>
            </a:r>
          </a:p>
        </p:txBody>
      </p:sp>
      <p:pic>
        <p:nvPicPr>
          <p:cNvPr id="24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9645" y="738180"/>
            <a:ext cx="1122760" cy="84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73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-24518" y="6200202"/>
            <a:ext cx="9154702" cy="485706"/>
            <a:chOff x="0" y="0"/>
            <a:chExt cx="8722760" cy="369869"/>
          </a:xfrm>
        </p:grpSpPr>
        <p:pic>
          <p:nvPicPr>
            <p:cNvPr id="4" name="Рисунок 3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Рисунок 4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Группа 5"/>
          <p:cNvGrpSpPr/>
          <p:nvPr/>
        </p:nvGrpSpPr>
        <p:grpSpPr>
          <a:xfrm>
            <a:off x="0" y="1207764"/>
            <a:ext cx="9154702" cy="485706"/>
            <a:chOff x="0" y="0"/>
            <a:chExt cx="8722760" cy="369869"/>
          </a:xfrm>
        </p:grpSpPr>
        <p:pic>
          <p:nvPicPr>
            <p:cNvPr id="7" name="Рисунок 6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Рисунок 7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6924" y="1779687"/>
            <a:ext cx="8871635" cy="4250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be-BY" b="1" dirty="0" smtClean="0"/>
              <a:t>        ПРАВОВАЯ КУЛЬТУРА ЛИЧНОСТИ</a:t>
            </a:r>
            <a:r>
              <a:rPr lang="be-BY" b="1" dirty="0"/>
              <a:t> – совокупность правовых знаний и способность их полной и правильной реализации в различных видах деятельности. Правовая культура предполагает сочетание правовых знаний с нравственными идеалами и ценностными ориентациями личности</a:t>
            </a:r>
            <a:r>
              <a:rPr lang="be-BY" b="1" dirty="0" smtClean="0"/>
              <a:t>.</a:t>
            </a:r>
          </a:p>
          <a:p>
            <a:pPr algn="just">
              <a:lnSpc>
                <a:spcPts val="1800"/>
              </a:lnSpc>
            </a:pPr>
            <a:r>
              <a:rPr lang="ru-RU" b="1" dirty="0" smtClean="0"/>
              <a:t>       УСЛОВИЯ </a:t>
            </a:r>
            <a:r>
              <a:rPr lang="ru-RU" b="1" dirty="0"/>
              <a:t>воспитания правовой культуры личности: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совершенствование системы защиты прав и интересов обучающихся, в том числе посредством действенной системы ученического (студенческого) самоуправления;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организация правового просвещения педагогических работников, обучающихся и их законных представителей; профилактика противоправных действий;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создание в учреждениях образования атмосферы взаимоуважения, взаимной ответственности; 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использование разнообразного содержания, методов, приемов и средств правового воспитания;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контроль (самоконтроль) за соблюдением прав и обязанностей обучающихся;</a:t>
            </a:r>
          </a:p>
          <a:p>
            <a:pPr marL="285750" indent="-285750" algn="just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be-BY" b="1" dirty="0"/>
              <a:t>взаимодействие учреждений образования, семьи, органов управления образованием, органов государственной, исполнительной и судебной власти, правоохранительных органов, общественных объединений и организаций, других заинтересованных в правовом воспитании обучающихся</a:t>
            </a:r>
            <a:endParaRPr lang="ru-RU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43494" y="200454"/>
            <a:ext cx="61811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>
                    <a:lumMod val="95000"/>
                  </a:prstClr>
                </a:solidFill>
              </a:rPr>
              <a:t>Правовая культура личности</a:t>
            </a:r>
            <a:endParaRPr lang="ru-RU" sz="2800" b="1" dirty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76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1063487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21445" y="1876799"/>
            <a:ext cx="9216967" cy="1200329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/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Духовно-нравственное воспитание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направлено на формирование нравственной культуры личности и предполагает приобщение обучающихся к гуманистическим общечеловеческим и национальным ценностям.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30199" y="3077128"/>
            <a:ext cx="9206266" cy="1200329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360363" indent="358775"/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Нравственная культура характеризует степень освоения обучающимися морального опыта общества, меру воплощения этого опыта в поведении и в отношении с другими людьми, выражается в потребности в нравственном самосовершенствовании.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-41855" y="4344547"/>
            <a:ext cx="9122556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/>
            <a:r>
              <a:rPr lang="ru-RU" sz="17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духовно-нравственного воспитания </a:t>
            </a:r>
            <a:r>
              <a:rPr lang="ru-RU" sz="1700" dirty="0">
                <a:solidFill>
                  <a:prstClr val="black"/>
                </a:solidFill>
              </a:rPr>
              <a:t>включает в себя формирование у обучающихся представлений о нравственных основах общества, развитие нравственных чувств (совестливости, сочувствия и сопереживания, любви, доверия и расположения к людям; долга и др.), воспитание высоких моральных качеств (доброты, милосердия, честности, справедливости, скромности и деликатности, трудолюбия и др.), формирование норм поведения (вежливости, тактичности, человеческого достоинства, уважения к старшим, соблюдение правил этикета и др.).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39147" y="1177643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4 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ДУХОВНО-НРАВСТВЕННОЕ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</a:p>
        </p:txBody>
      </p:sp>
    </p:spTree>
    <p:extLst>
      <p:ext uri="{BB962C8B-B14F-4D97-AF65-F5344CB8AC3E}">
        <p14:creationId xmlns:p14="http://schemas.microsoft.com/office/powerpoint/2010/main" val="277163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738" y="200454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prstClr val="white">
                    <a:lumMod val="95000"/>
                  </a:prstClr>
                </a:solidFill>
              </a:rPr>
              <a:t>Условия духовно-нравственного воспитания</a:t>
            </a:r>
            <a:endParaRPr lang="ru-RU" sz="28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  <p:grpSp>
        <p:nvGrpSpPr>
          <p:cNvPr id="17" name="Группа 16"/>
          <p:cNvGrpSpPr/>
          <p:nvPr/>
        </p:nvGrpSpPr>
        <p:grpSpPr>
          <a:xfrm>
            <a:off x="5391" y="5846859"/>
            <a:ext cx="9154702" cy="485706"/>
            <a:chOff x="0" y="0"/>
            <a:chExt cx="8722760" cy="369869"/>
          </a:xfrm>
        </p:grpSpPr>
        <p:pic>
          <p:nvPicPr>
            <p:cNvPr id="18" name="Рисунок 17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" name="Рисунок 18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0" name="Группа 19"/>
          <p:cNvGrpSpPr/>
          <p:nvPr/>
        </p:nvGrpSpPr>
        <p:grpSpPr>
          <a:xfrm>
            <a:off x="10782" y="1334098"/>
            <a:ext cx="9154702" cy="485706"/>
            <a:chOff x="0" y="0"/>
            <a:chExt cx="8722760" cy="369869"/>
          </a:xfrm>
        </p:grpSpPr>
        <p:pic>
          <p:nvPicPr>
            <p:cNvPr id="21" name="Рисунок 20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2" name="Рисунок 21" descr="http://otdihvbelarusi.ru/Ornament.bmp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534738" y="1998391"/>
            <a:ext cx="780208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духовно-нравственная и этическая позиция педагогических работников, законных представителей обучающихся;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нравственно благоприятная среда в учреждениях образования, позитивное взаимодействие участников образовательного процесса;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накопление и актуализация духовно-нравственного потенциала личности в ее деятельности и поступках обучающихся;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педагогическая поддержка потребности личности в духовно-нравственном самосовершенствовании; наличие нравственного идеала;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реализация духовно-нравственного потенциала личности во всех видах деятельности</a:t>
            </a:r>
            <a:r>
              <a:rPr lang="be-BY" b="1" dirty="0"/>
              <a:t>;</a:t>
            </a:r>
            <a:endParaRPr lang="ru-RU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e-BY" b="1" dirty="0"/>
              <a:t>опора на культурные и духовно-нравственные традиции белорусского народа, использование потенциала общественных, религиозных, детских и молодежных организаций.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4880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45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0" y="3656737"/>
            <a:ext cx="5961413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1734" y="5553888"/>
            <a:ext cx="9174464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Освоение системы нравственных ценностей – труд, творчество, любовь, милосердие, ответственное отношение к себе и другим – и образцов нравственного поведения.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29517" y="4905010"/>
            <a:ext cx="6965049" cy="566252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270" y="2691944"/>
            <a:ext cx="9144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Освоение правил культуры поведения в отношениях с родителями, сверстниками и взрослыми, сотрудниками учреждения образования. Освоение нравственного отношения к природе, заботы о других, культуры ненасилия. Формирование ценностного отношения к труду.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-11271" y="2107468"/>
            <a:ext cx="5236413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6502" y="4270008"/>
            <a:ext cx="91440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Приобщение к гуманистическим ценностям: милосердию, дружбе, товариществу. Нравственное самосовершенствование.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784711" y="3476149"/>
            <a:ext cx="1432272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17" y="4585011"/>
            <a:ext cx="786152" cy="11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6125" y="1607528"/>
            <a:ext cx="1461373" cy="10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-41734" y="589764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72729" y="1238196"/>
            <a:ext cx="8943598" cy="73866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Формирование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основ нравственных представлений, накопление опыта нравственного поведения. 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Обогащение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эмоциональной сферы посредством усвоения нравственно-этических норм: совестливость, благодарность, бескорыстие и т.д.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3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736" y="487060"/>
            <a:ext cx="992221" cy="75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76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148" y="1177643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/>
              <a:t>Глава 1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ОБЩИЕ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ПОЛОЖЕНИЯ</a:t>
            </a:r>
          </a:p>
          <a:p>
            <a:endParaRPr lang="ru-RU" sz="1600" b="1" dirty="0" smtClean="0"/>
          </a:p>
          <a:p>
            <a:r>
              <a:rPr lang="ru-RU" sz="1600" b="1" dirty="0" smtClean="0"/>
              <a:t>Глава </a:t>
            </a:r>
            <a:r>
              <a:rPr lang="ru-RU" sz="1600" b="1" dirty="0"/>
              <a:t>2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ИДЕОЛОГИЧЕСКОЕ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/>
              <a:t>Глава </a:t>
            </a:r>
            <a:r>
              <a:rPr lang="ru-RU" sz="1600" b="1" dirty="0"/>
              <a:t>3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ГРАЖДАНСКОЕ И ПАТРИОТИЧЕСКОЕ ВОСПИТАНИЕ</a:t>
            </a:r>
          </a:p>
          <a:p>
            <a:endParaRPr lang="ru-RU" sz="1600" b="1" dirty="0"/>
          </a:p>
          <a:p>
            <a:r>
              <a:rPr lang="ru-RU" sz="1600" b="1" dirty="0"/>
              <a:t>Глава 4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ДУХОВНО-НРАВСТВЕННОЕ ВОСПИТАНИЕ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Глава 5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ПОЛИКУЛЬТУРНОЕ ВОСПИТАНИЕ</a:t>
            </a:r>
          </a:p>
          <a:p>
            <a:endParaRPr lang="ru-RU" sz="1600" b="1" dirty="0" smtClean="0"/>
          </a:p>
          <a:p>
            <a:r>
              <a:rPr lang="ru-RU" sz="1600" b="1" dirty="0"/>
              <a:t>Глава 6</a:t>
            </a:r>
          </a:p>
          <a:p>
            <a:r>
              <a:rPr lang="be-BY" sz="1600" b="1" cap="all" dirty="0">
                <a:solidFill>
                  <a:schemeClr val="accent1">
                    <a:lumMod val="50000"/>
                  </a:schemeClr>
                </a:solidFill>
              </a:rPr>
              <a:t>Экономическое воспитание</a:t>
            </a:r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Глава 7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ВОСПИТАНИЕ КУЛЬТУРЫ </a:t>
            </a:r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БЕЗОПАСНОСТИ ЖИЗНЕДЕЯТЕЛЬНОСТИ</a:t>
            </a:r>
          </a:p>
          <a:p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И ЗДОРОВОГО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ОБРАЗА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</a:rPr>
              <a:t>ЖИЗНИ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26075" y="1076450"/>
            <a:ext cx="4572000" cy="72635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b="1" dirty="0" smtClean="0"/>
              <a:t>Глава </a:t>
            </a:r>
            <a:r>
              <a:rPr lang="ru-RU" sz="1600" b="1" dirty="0"/>
              <a:t>8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ЭКОЛОГИЧЕСКОЕ ВОСПИТАНИЕ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Глава 9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ТРУДОВОЕ И ПРОФЕССИОНАЛЬНОЕ ВОСПИТАНИЕ</a:t>
            </a:r>
          </a:p>
          <a:p>
            <a:endParaRPr lang="ru-RU" sz="16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Глава 10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ВОСПИТАНИЕ ПСИХОЛОГИЧЕСКОЙ КУЛЬТУРЫ, ПОТРЕБНОСТИ В РАЗВИТИИ И САМОРАЗВИТИИ ЛИЧНОСТИ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Глава 11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СЕМЕЙНОЕ И ГЕНДЕРНОЕ ВОСПИТАНИЕ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Глава 12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ЭСТЕТИЧЕСКОЕ ВОСПИТАНИЕ</a:t>
            </a:r>
          </a:p>
          <a:p>
            <a:endParaRPr lang="ru-RU" sz="16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1600" b="1" dirty="0"/>
              <a:t>Глава 13</a:t>
            </a:r>
          </a:p>
          <a:p>
            <a:r>
              <a:rPr lang="ru-RU" sz="1600" b="1" dirty="0">
                <a:solidFill>
                  <a:schemeClr val="accent1">
                    <a:lumMod val="50000"/>
                  </a:schemeClr>
                </a:solidFill>
              </a:rPr>
              <a:t>ВОСПИТАНИЕ КУЛЬТУРЫ БЫТА И ДОСУГА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2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46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712519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5048" y="1249016"/>
            <a:ext cx="8969986" cy="923330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just"/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ПОЛИКУЛЬТУРНОЕ  ВОСПИТАНИЕ направлено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формирование у обучающихся умения жить в поликультурном мире, противостоять политическому и религиозному экстремизму.</a:t>
            </a:r>
            <a:endParaRPr lang="ru-RU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-4189" y="2172346"/>
            <a:ext cx="91225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 algn="just"/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поликультурного воспитания </a:t>
            </a:r>
            <a:r>
              <a:rPr lang="ru-RU" sz="1600" b="1" dirty="0">
                <a:solidFill>
                  <a:prstClr val="black"/>
                </a:solidFill>
              </a:rPr>
              <a:t>включает усвоение многоплановых ценностей и традиций, подготовку к межкультурному взаимодействию. Поликультурное воспитание основывается на принципах толерантности, уважения к иным народам и культурам, равенства и сосуществования социальных групп, представителей рас, религий, этносов. 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39146" y="715916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5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ПОЛИКУЛЬТУРНОЕ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129" y="3242019"/>
            <a:ext cx="90609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УСЛОВИЯ ПОЛИКУЛЬТУРНОГО ВОСПИТАНИЯ: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 smtClean="0"/>
              <a:t>организация </a:t>
            </a:r>
            <a:r>
              <a:rPr lang="ru-RU" sz="1600" b="1" dirty="0"/>
              <a:t>в учреждениях образования воспитательной среды, благоприятной поликультурной атмосферы, способствующей налаживанию межкультурного диалога;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/>
              <a:t>знание педагогическими работниками современной национальной и конфессиональной ситуации, современных молодежных субкультур; формирование у педагогических работников установки на позитивную обратную связь с обучающимися, независимо от их культурной принадлежности;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/>
              <a:t>освоение педагогическими работниками технологий формирования навыков конструктивного взаимодействия, включающих такие формы и методы работы как диалог, дискуссия, моделирование, социальное проектирование, ролевые игры и др.;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/>
              <a:t>организация исследовательской и проектной деятельности в области поликультурного воспитания; вовлечение обучающихся в обсуждение особенностей культурной самоидентификации, причин межкультурных конфликтов.</a:t>
            </a:r>
          </a:p>
        </p:txBody>
      </p:sp>
    </p:spTree>
    <p:extLst>
      <p:ext uri="{BB962C8B-B14F-4D97-AF65-F5344CB8AC3E}">
        <p14:creationId xmlns:p14="http://schemas.microsoft.com/office/powerpoint/2010/main" val="35330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4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0" y="3821438"/>
            <a:ext cx="6270171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6350" y="5953471"/>
            <a:ext cx="9174464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национального самосознания. Дальнейшее развитие ценностных ориентаций на формирование культуры межнационального и межконфессионального общения. Организация межкультурного взаимодействия.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5355771"/>
            <a:ext cx="7764479" cy="542654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087658"/>
            <a:ext cx="914400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Изучение основ культуры своего народа. Накопление и развитие знаний о культурном и этническом многообразии.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0" y="2441177"/>
            <a:ext cx="5379522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общего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1734" y="4379342"/>
            <a:ext cx="9144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Усвоение культуры своего народа. Знакомство с культурой и обычаями других народов. Формирование представлений о миролюбии, вере, толерантности. Формирование опыта межкультурного взаимодействия. 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877352" y="3850408"/>
            <a:ext cx="1432272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594" y="5209350"/>
            <a:ext cx="786152" cy="11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675" y="1982446"/>
            <a:ext cx="1461373" cy="10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-24743" y="589749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95432" y="1396576"/>
            <a:ext cx="9143999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Осознание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собственной принадлежности к культуре белорусского народа, знакомство с образцами духовной и материальной культуры своего народа, его выдающимися представителями. </a:t>
            </a:r>
          </a:p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первоначальных представлений о многообразии народов и культур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3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0483" y="534110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4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1"/>
            <a:ext cx="9144000" cy="558140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17236" y="987560"/>
            <a:ext cx="8877742" cy="2169825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just">
              <a:lnSpc>
                <a:spcPts val="1800"/>
              </a:lnSpc>
            </a:pPr>
            <a:r>
              <a:rPr lang="ru-RU" sz="140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ЭКОНОМИЧЕСКОЕ ВОСПИТАНИЕ направлено </a:t>
            </a:r>
            <a:r>
              <a:rPr lang="ru-RU" sz="14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формирование экономической культуры личности, характеризующейся владением базисными основами экономических знаний, раскрывающих мировоззренческую сущность человеческого капитала, сформированными умениями и навыками деловой активности, самостоятельной трудовой жизни, организации собственного дела, готовностью принимать оптимальные решения в реальной жизнедеятельности, развитием таких социально востребованных личностных качеств, как инициатива, предприимчивость, самостоятельность, ответственность, уверенность в себе, стремление к достижениям и полноценной самореализации</a:t>
            </a:r>
            <a:r>
              <a:rPr lang="ru-RU" sz="16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6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15972" y="6372294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-95003" y="3157385"/>
            <a:ext cx="921755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 algn="just">
              <a:lnSpc>
                <a:spcPts val="1800"/>
              </a:lnSpc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экономического воспитания </a:t>
            </a:r>
            <a:r>
              <a:rPr lang="ru-RU" sz="1600" b="1" dirty="0">
                <a:solidFill>
                  <a:prstClr val="black"/>
                </a:solidFill>
              </a:rPr>
              <a:t>реализуется посредством развития молодежного предпринимательства, приобщения детей и молодежи к социально значимой деятельности через создание и функционирование учебных фирм, компаний, технопарков, бизнес-инкубаторов, старт-ап центров и т.д. Стимулирующую роль в реализации содержания экономического воспитания призваны играть соревновательные мероприятия: конкурсы, фестивали, старт-</a:t>
            </a:r>
            <a:r>
              <a:rPr lang="ru-RU" sz="1600" b="1" dirty="0" err="1">
                <a:solidFill>
                  <a:prstClr val="black"/>
                </a:solidFill>
              </a:rPr>
              <a:t>апы</a:t>
            </a:r>
            <a:r>
              <a:rPr lang="ru-RU" sz="1600" b="1" dirty="0">
                <a:solidFill>
                  <a:prstClr val="black"/>
                </a:solidFill>
              </a:rPr>
              <a:t>, форумы и т.д.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0770" y="558141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6   </a:t>
            </a:r>
            <a:r>
              <a:rPr lang="be-BY" sz="2800" b="1" cap="all" dirty="0">
                <a:solidFill>
                  <a:schemeClr val="accent1">
                    <a:lumMod val="50000"/>
                  </a:schemeClr>
                </a:solidFill>
              </a:rPr>
              <a:t>Экономическое </a:t>
            </a:r>
            <a:r>
              <a:rPr lang="be-BY" sz="2800" b="1" cap="all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9091" y="4622793"/>
            <a:ext cx="8835887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be-BY" sz="2000" b="1" dirty="0" smtClean="0">
                <a:solidFill>
                  <a:srgbClr val="002060"/>
                </a:solidFill>
              </a:rPr>
              <a:t>УСЛОВИЯ ЭКОНОМИЧЕСКОГО ВОСПИТАНИЯ: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 smtClean="0"/>
              <a:t>формирование </a:t>
            </a:r>
            <a:r>
              <a:rPr lang="ru-RU" sz="1600" b="1" dirty="0"/>
              <a:t>потребности в экономических знаниях и деятельности, 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развитие экономически значимых качеств личности;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be-BY" sz="1600" b="1" dirty="0"/>
              <a:t>содействие позитивным молодежным инициативам в инновационной деятельности и предпринимательстве;</a:t>
            </a:r>
            <a:endParaRPr lang="ru-RU" sz="1600" b="1" dirty="0"/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be-BY" sz="1600" b="1" dirty="0"/>
              <a:t>создание нормативной базы, обеспечивающей регламентацию деятельности учебных структур молодежного предпринимательства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7390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320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-6350" y="3563299"/>
            <a:ext cx="6015264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610561"/>
            <a:ext cx="9174464" cy="12464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</a:rPr>
              <a:t>Формирование представлений об экономике как цельной взаимосвязанной системе, побуждающих обучающихся к поиску своего места на современном рынке труда, возможности максимально реализовать свои способности и собственные силы. Раскрытие места и роли национальной экономики в мировом хозяйстве, внешнеэкономической стратегии белорусского государства. Освоение знаний, умений и способов ведения социально ответственной предпринимательской деятельности. </a:t>
            </a:r>
            <a:endParaRPr lang="ru-RU" sz="15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5058888"/>
            <a:ext cx="7764479" cy="551673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1734" y="2316804"/>
            <a:ext cx="9144000" cy="12464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500" b="1" dirty="0">
                <a:solidFill>
                  <a:prstClr val="black"/>
                </a:solidFill>
                <a:latin typeface="Arial Narrow" pitchFamily="34" charset="0"/>
              </a:rPr>
              <a:t>Формирование у обучающихся в процессе учебной и </a:t>
            </a:r>
            <a:r>
              <a:rPr lang="ru-RU" sz="1500" b="1" dirty="0" err="1">
                <a:solidFill>
                  <a:prstClr val="black"/>
                </a:solidFill>
                <a:latin typeface="Arial Narrow" pitchFamily="34" charset="0"/>
              </a:rPr>
              <a:t>внеучебной</a:t>
            </a:r>
            <a:r>
              <a:rPr lang="ru-RU" sz="1500" b="1" dirty="0">
                <a:solidFill>
                  <a:prstClr val="black"/>
                </a:solidFill>
                <a:latin typeface="Arial Narrow" pitchFamily="34" charset="0"/>
              </a:rPr>
              <a:t> деятельности основополагающих представлений об экономике, позволяющих им правильно ориентироваться в реальных хозяйственных ситуациях, непосредственно связанных со средой их обитания – семья, школа, неформальная сфера общения, местожительства. Целенаправленное развитие и поддержка таких личностных качеств, как активность, инициативность, стремление к достижениям.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5231" y="1787827"/>
            <a:ext cx="5245537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350" y="4029833"/>
            <a:ext cx="9144000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500" b="1" dirty="0">
                <a:solidFill>
                  <a:prstClr val="black"/>
                </a:solidFill>
                <a:latin typeface="Arial Narrow" pitchFamily="34" charset="0"/>
              </a:rPr>
              <a:t>Формирование базисных представлений о закономерностях развития экономики и предпринимательства, основ финансовой грамотности в ходе изучения предметных дисциплин и внеклассной работы.</a:t>
            </a:r>
          </a:p>
          <a:p>
            <a:pPr marL="174625" indent="185738"/>
            <a:r>
              <a:rPr lang="ru-RU" sz="1500" b="1" dirty="0">
                <a:solidFill>
                  <a:prstClr val="black"/>
                </a:solidFill>
                <a:latin typeface="Arial Narrow" pitchFamily="34" charset="0"/>
              </a:rPr>
              <a:t>Знакомство с особенностями и достижениями национальной экономики. Дальнейшее последовательное развитие личностных качеств, характеризующих экономическую культуру личности.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8073774" y="3489159"/>
            <a:ext cx="1063876" cy="6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273" y="5227535"/>
            <a:ext cx="708863" cy="100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19" y="1661421"/>
            <a:ext cx="1163058" cy="8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-19217" y="423339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19" y="320634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5232" y="1150572"/>
            <a:ext cx="914399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Воспитание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трудолюбия средствами игровой деятельности и обслуживающего труда; одобрение, стимулирование и поддержка достигнутых успехов. Знакомство с элементами экономической грамоты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21325" y="0"/>
            <a:ext cx="9059376" cy="641268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9808" y="1503042"/>
            <a:ext cx="9143999" cy="1631216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/>
            <a:r>
              <a:rPr lang="ru-RU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Воспитание культуры безопасности жизнедеятельности направлено на усвоение обучающимися правил безопасного поведения в обществе, на производстве и в повседневной жизни, включает формирование норм и правил поведения в социальной и природной среде.</a:t>
            </a:r>
            <a:endParaRPr lang="ru-RU" sz="2000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-31093" y="641268"/>
            <a:ext cx="920716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5213" indent="-1352550"/>
            <a:r>
              <a:rPr lang="ru-RU" sz="2800" b="1" dirty="0"/>
              <a:t>Глава </a:t>
            </a:r>
            <a:r>
              <a:rPr lang="ru-RU" sz="2800" b="1" dirty="0" smtClean="0"/>
              <a:t>7  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ВОСПИТАНИЕ КУЛЬТУРЫ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БЕЗОПАСНОСТИ    </a:t>
            </a:r>
          </a:p>
          <a:p>
            <a:pPr marL="3044825" indent="-3044825"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   ЖИЗНЕДЕЯТЕЛЬНОСТИ 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ЗДОРОВОГО ОБРАЗА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ЖИЗНИ</a:t>
            </a:r>
            <a:endParaRPr lang="ru-RU" sz="2200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311177" y="3380872"/>
            <a:ext cx="858586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</a:rPr>
              <a:t>Условия воспитания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культуры </a:t>
            </a:r>
            <a:r>
              <a:rPr lang="ru-RU" sz="2400" b="1" dirty="0">
                <a:solidFill>
                  <a:srgbClr val="002060"/>
                </a:solidFill>
              </a:rPr>
              <a:t>безопасности жизнедеятельности: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обеспечение организации безопасности жизнедеятельности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организация межведомственного сотрудничества на республиканском, региональном и местном уровнях;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педагогическая поддержка детских и молодежных общественных объединений, созданных для выполнения задач по предупреждению чрезвычайных ситуаций;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практическая деятельность обучающихся по предупреждению чрезвычайных ситуаций.</a:t>
            </a:r>
          </a:p>
        </p:txBody>
      </p:sp>
    </p:spTree>
    <p:extLst>
      <p:ext uri="{BB962C8B-B14F-4D97-AF65-F5344CB8AC3E}">
        <p14:creationId xmlns:p14="http://schemas.microsoft.com/office/powerpoint/2010/main" val="166405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4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0" y="3353268"/>
            <a:ext cx="6578221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общего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36099" y="5534561"/>
            <a:ext cx="9174464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Систематизация знаний в области обеспечения безопасности жизнедеятельности. Освоение основ использования технических средств противопожарной защиты и первичных средств пожаротушения, навыков правильных действий в случае возникновения опасной или чрезвычайной ситуации. Профориентация обучающихся на специальности в области предупреждения и ликвидации чрезвычайных ситуаций.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4912178"/>
            <a:ext cx="7764479" cy="622383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 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11270" y="2418408"/>
            <a:ext cx="9185734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Выработка навыков безопасного поведения дома, в учреждении образования, на улице, в общественных местах, на водоемах, действий в случае возникновения пожара, других опасных и чрезвычайных ситуациях.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0" y="1936562"/>
            <a:ext cx="5486400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общего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350" y="3834960"/>
            <a:ext cx="9203472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опыта социального взаимодействия и ответственного поведения во всех видах деятельности. Ознакомление с основами действий в экстремальных ситуациях. Участие в деятельности общественных организаций, созданных для выполнения задач по предупреждению чрезвычайных ситуаций.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8074489" y="3279128"/>
            <a:ext cx="1063876" cy="6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601" y="4720232"/>
            <a:ext cx="708863" cy="100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4489" y="1907846"/>
            <a:ext cx="1163058" cy="8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-41734" y="517498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919" y="320634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44775" y="1283453"/>
            <a:ext cx="914399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Формирование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умений и навыков безопасности жизнедеятельности в быту, природной и социальной среде на основе сочетания различных видов игровой деятельности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7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-30199" y="477495"/>
            <a:ext cx="9206266" cy="2285241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360363" indent="358775" algn="just">
              <a:lnSpc>
                <a:spcPts val="1900"/>
              </a:lnSpc>
            </a:pP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КУЛЬТУРА ЗДОРОВОГО ОБРАЗА ЖИЗНИ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проявляется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отношении к своему здоровью и здоровью окружающих как к ценности и осознании своей ответственности за индивидуальное и общественное здоровье; наличии типичных форм и способов повседневной жизнедеятельности человека, укрепляющих и совершенствующих резервные возможности организма, обеспечивая тем самым успешное выполнение своих социальных и профессиональных функций независимо от политических, экономических и социально-психологических ситуаций.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30199" y="2798395"/>
            <a:ext cx="920626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e-BY" sz="2400" b="1" dirty="0">
                <a:solidFill>
                  <a:srgbClr val="002060"/>
                </a:solidFill>
              </a:rPr>
              <a:t>Условия воспитания культуры здорового образа жизни</a:t>
            </a:r>
            <a:r>
              <a:rPr lang="ru-RU" sz="2400" b="1" dirty="0" smtClean="0">
                <a:solidFill>
                  <a:srgbClr val="002060"/>
                </a:solidFill>
              </a:rPr>
              <a:t>:</a:t>
            </a:r>
            <a:endParaRPr lang="ru-RU" sz="2400" b="1" dirty="0">
              <a:solidFill>
                <a:srgbClr val="00206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/>
              <a:t>сотрудничество учреждений образования с семьей, учреждениями, подведомственными Министерствам здравоохранения, спорта и туризма Республики Беларусь, другими заинтересованными;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/>
              <a:t>формирование ценностного отношения к здоровому образу жизни и его пропаганда. Педагогический коллектив как эталон здорового образа жизни;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e-BY" sz="1600" b="1" dirty="0"/>
              <a:t>внедрение здоровьесберегающих технологий в образовательный процесс; формирование антинаркотического барьера через систему профилактических занятий, включающих организацию социальной среды (свободного от психоактивных веществ образовательного и воспитательного пространства), информирование, активизацию личностных ресурсов обучающихся, организацию деятельности, альтернативной зависимому поведению; формирование самосохранительного поведения и стиля жизни молодежи;</a:t>
            </a:r>
            <a:endParaRPr lang="ru-RU" sz="1600" b="1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sz="1600" b="1" dirty="0"/>
              <a:t>систематические занятия обучающихся физической культурой, спортом и туризмом;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be-BY" sz="1600" b="1" dirty="0"/>
              <a:t>организация воспитания в процессе оздоровительного отдыха</a:t>
            </a:r>
            <a:endParaRPr lang="ru-RU" sz="1600" b="1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-30199" y="0"/>
            <a:ext cx="9154702" cy="485706"/>
            <a:chOff x="0" y="0"/>
            <a:chExt cx="8722760" cy="369869"/>
          </a:xfrm>
        </p:grpSpPr>
        <p:pic>
          <p:nvPicPr>
            <p:cNvPr id="16" name="Рисунок 15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59470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22535" y="2977728"/>
            <a:ext cx="6364617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51902" y="5544440"/>
            <a:ext cx="9174464" cy="13849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350" b="1" dirty="0">
                <a:solidFill>
                  <a:prstClr val="black"/>
                </a:solidFill>
                <a:latin typeface="Arial Narrow" pitchFamily="34" charset="0"/>
              </a:rPr>
              <a:t>Осознание важности сохранения физического и психического здоровья для полноценной и качественной жизни. Формирование положительных установок на здоровый образ жизни. Совершенствование физических умений и навыков. Профессиональный выбор в сфере физической культуры и спорта. Умение сохранять здоровье в процессе профессиональной деятельности. Формирование антинаркотического барьера как системы ориентаций на высокие ценностно-смысловые и нравственно-духовные ценности жизни; развитие умений и навыков снятия страхов, симптомов тревожности, неуверенности и зависимости, овладения самоанализом и самоуправлением.</a:t>
            </a:r>
            <a:endParaRPr lang="ru-RU" sz="135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18407" y="5117910"/>
            <a:ext cx="7764479" cy="426530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1735" y="1781056"/>
            <a:ext cx="9194216" cy="113107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350" b="1" dirty="0">
                <a:solidFill>
                  <a:prstClr val="black"/>
                </a:solidFill>
                <a:latin typeface="Arial Narrow" pitchFamily="34" charset="0"/>
              </a:rPr>
              <a:t>Формирование представлений об основных способах и методах сохранения и укрепления здоровья. Занятия в спортивных кружках и секциях. Участие в спортивных соревнованиях и праздниках, формирование культуры здорового питания. Формирование знаний о путях и условиях сохранения здорового и позитивного образа жизни и укрепления собственных потенциалов как психологической устойчивости личности к зависимым формам поведения (употреблению алкоголя, табачных изделий (в том числе </a:t>
            </a:r>
            <a:r>
              <a:rPr lang="ru-RU" sz="1350" b="1" dirty="0" err="1">
                <a:solidFill>
                  <a:prstClr val="black"/>
                </a:solidFill>
                <a:latin typeface="Arial Narrow" pitchFamily="34" charset="0"/>
              </a:rPr>
              <a:t>спайсов</a:t>
            </a:r>
            <a:r>
              <a:rPr lang="ru-RU" sz="1350" b="1" dirty="0">
                <a:solidFill>
                  <a:prstClr val="black"/>
                </a:solidFill>
                <a:latin typeface="Arial Narrow" pitchFamily="34" charset="0"/>
              </a:rPr>
              <a:t>, электронных сигарет) и наркотических веществ).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-1" y="1221089"/>
            <a:ext cx="532262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5" y="3571333"/>
            <a:ext cx="9151876" cy="154657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350" b="1" dirty="0">
                <a:solidFill>
                  <a:prstClr val="black"/>
                </a:solidFill>
                <a:latin typeface="Arial Narrow" pitchFamily="34" charset="0"/>
              </a:rPr>
              <a:t>Освоение основных способов и методов сохранения и укрепления здоровья. Занятия в спортивных объединениях по интересам и секциях с учетом особенностей растущего организма. Формирование антинаркотического барьера как ценностного отношения к себе и своей жизни на уровне самоуважения и принятия себя, адекватных эмоциональных реакций на окружающих людей, ориентации на свободу от неблагоприятных эмоциональных состояний. Формирование системы умений и навыков, определяющих уверенность в себе и свободу от зависимости, выбор путей оптимальной организации жизненного пространства, способов и условий избавления от вредных и приобретения полезных привычек в рамках подхода «равный обучает равного».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8152739" y="2977728"/>
            <a:ext cx="1063876" cy="614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41" y="5174623"/>
            <a:ext cx="521031" cy="739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995" y="1053817"/>
            <a:ext cx="1163058" cy="872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-18407" y="75140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8430" y="-27565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51902" y="733217"/>
            <a:ext cx="9143999" cy="33855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Формирование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навыков личной гигиены, приобщение к занятиям физической культурой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19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532263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40823" y="941193"/>
            <a:ext cx="9077545" cy="1754326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273050" indent="446088" algn="just"/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ЭКОЛОГИЧЕСКОЕ ВОСПИТАНИЕ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направлено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формирование экологической культуры личности, определяется универсальным значением природы для человека и общества и включает в себя знания о компонентах и их взаимосвязях в системе «человек–общество–природа», а также нравственное и эстетическое отношение к природе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-100506" y="2695519"/>
            <a:ext cx="9122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/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экологического воспитания </a:t>
            </a:r>
            <a:r>
              <a:rPr lang="ru-RU" b="1" dirty="0">
                <a:solidFill>
                  <a:prstClr val="black"/>
                </a:solidFill>
              </a:rPr>
              <a:t>включает усвоение знаний о природных объектах, процессах и явлениях, их взаимообусловленности; приобщение к ценностям экологического характера. Формируется социальная база для реализации идеи устойчивого развития общества. Важно использование традиций народной педагогики по отношению к природе.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86163" y="527155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8</a:t>
            </a:r>
            <a:r>
              <a:rPr lang="ru-RU" sz="2800" b="1" dirty="0" smtClean="0"/>
              <a:t>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ЭКОЛОГИЧЕСКОЕ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5382" y="4172847"/>
            <a:ext cx="9000685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экологического воспитания: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сочетание различных форм, методов и средств формирования у обучающихся экологической культуры;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практическая деятельность обучающихся по охране природы;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b="1" dirty="0"/>
              <a:t>взаимодействие учреждений образования с промышленными и сельскохозяйственными предприятиями, научными учреждениями и общественными организациями и объединениями, субъектами природоохранной деятельности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8368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876143" y="3464961"/>
            <a:ext cx="1432272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38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-6351" y="3602483"/>
            <a:ext cx="6366208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799548"/>
            <a:ext cx="9174464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Систематизация знаний об экологических проблемах общества. Дальнейшее развитие ценностных ориентаций, определяющих отношение к природе. Реализация экологических знаний в общественно полезной деятельности и профессиональной подготовке.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1" y="5168737"/>
            <a:ext cx="7233312" cy="517864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137" y="2818630"/>
            <a:ext cx="91440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Накопление и развитие знаний об окружающем мире, становление научно-познавательного и эмоционально-нравственного отношения к окружающей среде.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0" y="2297034"/>
            <a:ext cx="5472752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53004" y="4123856"/>
            <a:ext cx="9185734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Использование знаний экологического характера, формирование опыта социального 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 взаимодействия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и ответственного отношения к окружающей природной среде во всех видах деятельности.</a:t>
            </a:r>
          </a:p>
        </p:txBody>
      </p:sp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214" y="4869674"/>
            <a:ext cx="786152" cy="11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1568" y="1982482"/>
            <a:ext cx="1461373" cy="10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0" y="564199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43" y="451686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53004" y="1254426"/>
            <a:ext cx="9143999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Овладение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первоначальными знаниями о природе, о взаимосвязи человека с окружающей природной средой. Формирование гуманного отношения к природе, представления об уникальности каждого живого существа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239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1063487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40823" y="1149555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1  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ОБЩИЕ ПОЛОЖЕНИЯ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21444" y="1682503"/>
            <a:ext cx="9165444" cy="923330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Воспитание</a:t>
            </a:r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– целенаправленный процесс формирования духовно-нравственной и эмоционально ценностной сферы личности обучающегося. Воспитание отражает интересы личности, общества и государства.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46712" y="2583700"/>
            <a:ext cx="9190709" cy="2882840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360363" indent="358775"/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Цель воспитания - </a:t>
            </a:r>
            <a:r>
              <a:rPr lang="ru-RU" sz="1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формирование разносторонне развитой, нравственно зрелой, творческой личности обучающегося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ru-RU" sz="16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360363" indent="358775"/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haroni" panose="02010803020104030203" pitchFamily="2" charset="-79"/>
              </a:rPr>
              <a:t>Основные задачи</a:t>
            </a:r>
            <a:r>
              <a:rPr lang="ru-RU" sz="16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:</a:t>
            </a:r>
            <a:endParaRPr lang="en-US" sz="1600" b="1" spc="50" dirty="0" smtClean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гражданственности, патриотизма и национального самосознания детей и учащейся молодежи на основе государственной идеологии;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к самостоятельной жизни и труду;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нравственной, эстетической и экологической культуры; культуры безопасности жизнедеятельности;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овладение знаниями, ценностями и навыками здорового образа жизни</a:t>
            </a:r>
            <a:r>
              <a:rPr lang="ru-RU" sz="1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r>
              <a:rPr lang="ru-RU" sz="1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формирование культуры семейных отношений;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be-BY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актуализации предприимчивости, инициативы, успешного саморазвития и самореализации личности</a:t>
            </a:r>
            <a:r>
              <a:rPr lang="ru-RU" sz="1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обеспечении успешной социализации личности в современном обществе, подготовке к самостоятельной жизни, продуктивной трудовой и профессиональной деятельности</a:t>
            </a: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0821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-127826" y="5517852"/>
            <a:ext cx="9173183" cy="81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 algn="just">
              <a:lnSpc>
                <a:spcPts val="1400"/>
              </a:lnSpc>
            </a:pPr>
            <a:r>
              <a:rPr lang="ru-RU" sz="1400" b="1" dirty="0"/>
              <a:t>Содержание воспитания детей и учащейся молодежи </a:t>
            </a:r>
            <a:r>
              <a:rPr lang="ru-RU" sz="1400" dirty="0"/>
              <a:t>реализуется в соответствии с программно-планирующей документацией воспитания, программами воспитания, утвержденными Министерством образования Республики Беларусь, а также путем использования потенциала учебных дисциплин, факультативных занятий, различных форм дополнительного образования детей и 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647468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537469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21365" y="1386019"/>
            <a:ext cx="9186789" cy="2308324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just"/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ТРУДОВОЕ ВОСПИТАНИЕ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направлено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формирование ценностного отношения к труду, социальной значимости профессиональной деятельности; выработку качеств трудолюбия, ответственности, самостоятельности, конкурентоспособности, инициативности, предприимчивости, стремления к достижению более высоких результатов. В основе трудового воспитания лежит деятельность, включающая умственную и физическую активность по достижению конкретных результатов.</a:t>
            </a:r>
            <a:endParaRPr lang="ru-RU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272955" y="537469"/>
            <a:ext cx="860375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3988" indent="-1350963"/>
            <a:r>
              <a:rPr lang="ru-RU" sz="2800" b="1" dirty="0"/>
              <a:t>Глава </a:t>
            </a:r>
            <a:r>
              <a:rPr lang="ru-RU" sz="2800" b="1" dirty="0" smtClean="0"/>
              <a:t>9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ТРУДОВОЕ И ПРОФЕССИОНАЛЬНОЕ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3810464"/>
            <a:ext cx="90503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трудового воспитания: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оптимальное сочетание различных видов трудовой деятельности обучающегося (в семье, социуме, учреждении образования, на производстве);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развитие трудовой активности в процессе организации общественно полезного труда;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сочетание индивидуальных, групповых и коллективных форм трудовой деятельности;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sz="1600" b="1" dirty="0"/>
              <a:t>обеспечени</a:t>
            </a:r>
            <a:r>
              <a:rPr lang="ru-RU" sz="1600" b="1" dirty="0"/>
              <a:t>е</a:t>
            </a:r>
            <a:r>
              <a:rPr lang="be-BY" sz="1600" b="1" dirty="0"/>
              <a:t> соответствия содержания и качества трудового воспитания актуальным и перспективным потребностям личности, общества и государства;</a:t>
            </a: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развитие творческого подхода к профессиональной деятельности;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взаимодействие учреждений образования с учреждениями производственной, социокультурной сферы.</a:t>
            </a:r>
          </a:p>
        </p:txBody>
      </p:sp>
    </p:spTree>
    <p:extLst>
      <p:ext uri="{BB962C8B-B14F-4D97-AF65-F5344CB8AC3E}">
        <p14:creationId xmlns:p14="http://schemas.microsoft.com/office/powerpoint/2010/main" val="418180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4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0" y="3750170"/>
            <a:ext cx="6196084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41734" y="5804116"/>
            <a:ext cx="9077619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Профессиональное самоопределение. Формирование профессиональных трудовых умений. Развитие мотивации (потребности, интереса, чувства долга, ответственности) и позитивного эмоционально-ценностного отношения к труду.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41734" y="5158854"/>
            <a:ext cx="7206809" cy="459768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2137" y="2824166"/>
            <a:ext cx="9144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стремления трудиться в коллективе; бережного отношения к материальным ценностям (вещам). Формирование ответственного отношения к учебе как основному виду деятельности.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-41734" y="2180467"/>
            <a:ext cx="5555430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41734" y="4386661"/>
            <a:ext cx="9185734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творческого отношения к труду. Самоутверждение в процессе трудовой деятельности, создание общественно полезных продуктов.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700458" y="3569583"/>
            <a:ext cx="1432272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35" y="5060627"/>
            <a:ext cx="786152" cy="11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4512" y="1705902"/>
            <a:ext cx="1461373" cy="1096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0" y="564199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43" y="451686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11269" y="1413514"/>
            <a:ext cx="9143999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Трудовая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деятельность связана с освоением основных бытовых умений и навыков, проявлением активности в быту, самообслуживании, уходе за растениями и животными, заботе о близких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32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Прямоугольник 16"/>
          <p:cNvSpPr/>
          <p:nvPr/>
        </p:nvSpPr>
        <p:spPr>
          <a:xfrm>
            <a:off x="21365" y="766783"/>
            <a:ext cx="9206266" cy="923330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360363" indent="358775"/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ПРОФЕССИОНАЛЬНОЕ СТАНОВЛЕНИЕ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личности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представляет собой поэтапное углубление профессиональных компетенций обучающихся в процессе учебной и профессиональной деятельности.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-10702" y="101195"/>
            <a:ext cx="9154702" cy="485706"/>
            <a:chOff x="0" y="0"/>
            <a:chExt cx="8722760" cy="369869"/>
          </a:xfrm>
        </p:grpSpPr>
        <p:pic>
          <p:nvPicPr>
            <p:cNvPr id="16" name="Рисунок 15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Рисунок 17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171584" y="1816106"/>
            <a:ext cx="877934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 </a:t>
            </a:r>
            <a:r>
              <a:rPr lang="ru-RU" sz="22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профессионального становления личности: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направленность образования на решение задач профессионального самоопределения и воспитания;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профессиональная ориентация обучающихся (построение позитивных жизненных и профессиональных планов и др.);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создание ситуации выбора на каждом этапе предпрофессионального и профессионального образования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дифференциация целей, задач и содержания профессионального воспитания с учетом индивидуальных особенностей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обеспечение взаимодействия в процессе профессионального становления обучающихся учреждений образования с семьей, производственными, сельскохозяйственными подшефными и другими предприятиями и организациями;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популяризация профессиональных достижений обучающихся;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развитие информационного обеспечения профессиональной ориентации учащейся молодежи.</a:t>
            </a:r>
          </a:p>
        </p:txBody>
      </p:sp>
    </p:spTree>
    <p:extLst>
      <p:ext uri="{BB962C8B-B14F-4D97-AF65-F5344CB8AC3E}">
        <p14:creationId xmlns:p14="http://schemas.microsoft.com/office/powerpoint/2010/main" val="228244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498" y="5532782"/>
            <a:ext cx="786152" cy="111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462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41735" y="3117736"/>
            <a:ext cx="6031519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894445"/>
            <a:ext cx="9077619" cy="175432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Начальная профессиональная подготовка. Профессиональные пробы. Формирование устойчивых профессиональных интересов, намерений и перспектив. Адаптация к учебно-профессиональной среде. Формирование профессиональных и личностных качеств, навыков, способов и стратегий профессиональной культуры. Осознание значимости избранной профессии, воспитание ответственного отношения к овладению основами профессионального мастерства. </a:t>
            </a:r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41736" y="4284484"/>
            <a:ext cx="7041452" cy="493143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350" y="2624139"/>
            <a:ext cx="9144000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Проявление интереса к определенным профессиям.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-69667" y="2034571"/>
            <a:ext cx="5378645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350" y="3792966"/>
            <a:ext cx="9185734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Формирование профессиональных интересов и готовности к выбору профессии.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876143" y="2965257"/>
            <a:ext cx="1432272" cy="82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389" y="1711946"/>
            <a:ext cx="1294071" cy="970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ятиугольник 16"/>
          <p:cNvSpPr/>
          <p:nvPr/>
        </p:nvSpPr>
        <p:spPr>
          <a:xfrm>
            <a:off x="0" y="611939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143" y="451686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41735" y="1392807"/>
            <a:ext cx="9143999" cy="36933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Получение    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первоначальных   представлений 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о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профессиях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21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537469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30199" y="1447557"/>
            <a:ext cx="9174199" cy="823302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just">
              <a:lnSpc>
                <a:spcPts val="1900"/>
              </a:lnSpc>
            </a:pP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ПСИХОЛОГИЧЕСКАЯ КУЛЬТУРА ЛИЧНОСТИ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–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составная часть базовой культуры личности, позволяющей эффективно самоопределяться и реализовываться в социуме. </a:t>
            </a:r>
            <a:endParaRPr lang="ru-RU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-30199" y="2263078"/>
            <a:ext cx="91225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 algn="just">
              <a:lnSpc>
                <a:spcPts val="1800"/>
              </a:lnSpc>
            </a:pPr>
            <a:r>
              <a:rPr lang="ru-RU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воспитания по формированию психологической культуры личности </a:t>
            </a:r>
            <a:r>
              <a:rPr lang="ru-RU" sz="1600" b="1" dirty="0">
                <a:solidFill>
                  <a:prstClr val="black"/>
                </a:solidFill>
              </a:rPr>
              <a:t>направлено на развитие эмоционально-ценностной сферы личности, творческого потенциала и ресурсных возможностей личности; формирование умений и навыков эффективной адаптации к изменяющимся условиям жизнедеятельности; развитие коммуникативных способностей; коррекцию личностного развития и поведения; стимулирование процессов самопознания и самосовершенствования, стремления к самореализации.</a:t>
            </a:r>
            <a:endParaRPr lang="ru-RU" sz="160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1213" y="493450"/>
            <a:ext cx="900485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Глава </a:t>
            </a:r>
            <a:r>
              <a:rPr lang="ru-RU" sz="2800" b="1" dirty="0" smtClean="0"/>
              <a:t>10  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ВОСПИТАНИЕ ПСИХОЛОГИЧЕСКОЙ КУЛЬТУРЫ,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ПОТРЕБНОСТИ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</a:rPr>
              <a:t>В РАЗВИТИИ И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САМОРАЗВИТИИ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>ЛИЧНОСТИ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62626" y="3666830"/>
            <a:ext cx="8913440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воспитания психологической культуры личности: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создание гуманной воспитывающей среды и образовательного пространства, направленных на развитие познавательной, эмоционально-волевой и эмоционально- ценностной сферы личности;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эффективное психологическое сопровождение и освоение социально-психологических компетенций в образовательном процессе, формирование индивидуально-психологических качеств личности;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психологическое просвещение и диагностика, способствующие самопознанию и саморазвитию;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be-BY" sz="1600" b="1" dirty="0"/>
              <a:t>скоординированное взаимодействие организаторов образовательного процесса, содействующее личностному, социальному и профессиональному развитию и саморазвитию обучающихся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819534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-9850" y="3363984"/>
            <a:ext cx="6506184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473" y="5534561"/>
            <a:ext cx="9077619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Освоение базовых компонентов психологической культуры, профессиональная ориентация с учетом индивидуально-психологических особенностей обучающихся и требований профессии, понимание обучающимися временной перспективы, построение жизненных и профессиональных планов, развитие социальной компетентности, становление нравственного самосознания, формирование профессионально-психологической культуры и культуры труда.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0" y="5001530"/>
            <a:ext cx="7764479" cy="533031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06874"/>
            <a:ext cx="9144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Развитие сферы представлений о себе, как о личности; стимулирование учебной мотивации и развитие готовности ребенка к систематическому обучению, формирование познавательных и учебных интересов; расширение социальных представлений и ценностей, развитие творческих способностей.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1016" y="1879076"/>
            <a:ext cx="5557271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72451" y="3802344"/>
            <a:ext cx="9185734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Пополнение психологических знаний и психологического опыта; личностное и 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ценностно-     смысловое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самоопределение и саморазвитие, преодоление кризиса подросткового возраста и проблем социализации, формирование жизненных навыков, построение конструктивных отношений с родителями и сверстниками, профилактика </a:t>
            </a:r>
            <a:r>
              <a:rPr lang="ru-RU" sz="1600" b="1" dirty="0" err="1">
                <a:solidFill>
                  <a:prstClr val="black"/>
                </a:solidFill>
                <a:latin typeface="Arial Narrow" pitchFamily="34" charset="0"/>
              </a:rPr>
              <a:t>девиантного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 поведения.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977869" y="3392583"/>
            <a:ext cx="1261161" cy="7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0465" y="5048554"/>
            <a:ext cx="684729" cy="9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944" y="1508468"/>
            <a:ext cx="1285042" cy="9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11016" y="127470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581" y="0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90422" y="811666"/>
            <a:ext cx="9143999" cy="95410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Формирование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психических свойств, обеспечивающих развитие познавательной активности и основных психических процессов. Создание предпосылок для формирования мотивации учения и психологической готовности ребенка к получению общего среднего образования; формирование эмоциональной, волевой, познавательной готовности и произвольных форм поведения для успешного включения в образовательный процесс</a:t>
            </a: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327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-30199" y="592116"/>
            <a:ext cx="9174199" cy="2285241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273050" indent="446088" algn="just">
              <a:lnSpc>
                <a:spcPts val="1900"/>
              </a:lnSpc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С</a:t>
            </a:r>
            <a:r>
              <a:rPr lang="be-BY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АМОРАЗВИТИЕ </a:t>
            </a:r>
            <a:r>
              <a:rPr lang="be-BY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характеризу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 собой относительно стойкие количественные и качественные изменения в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сознании</a:t>
            </a: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социальном поведении, деятельности личности, происходящие под влиянием внешних и внутренних факторов в определенных условиях </a:t>
            </a: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образовательной </a:t>
            </a: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Это </a:t>
            </a: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внутренне мотивированная деятельность личности, направленная на самоопределение в системе жизненных ценностей и целей, наращивание позитивных и подавление негативных личностных качеств, обусловленная потребностью в самоутверждении, осознании своей социальной значимости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282124" y="2877357"/>
            <a:ext cx="8913440" cy="35932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000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воспитания </a:t>
            </a: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потребности </a:t>
            </a:r>
          </a:p>
          <a:p>
            <a:pPr algn="ctr">
              <a:lnSpc>
                <a:spcPts val="2100"/>
              </a:lnSpc>
            </a:pPr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в развитии и саморазвитии:</a:t>
            </a:r>
            <a:endParaRPr lang="ru-RU" sz="2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be-BY" b="1" dirty="0"/>
              <a:t>фасилитаци</a:t>
            </a:r>
            <a:r>
              <a:rPr lang="ru-RU" b="1" dirty="0"/>
              <a:t>я стремлений </a:t>
            </a:r>
            <a:r>
              <a:rPr lang="be-BY" b="1" dirty="0"/>
              <a:t>ребенка, ориентированных на саморазвитие, стимулирование личности к освоению изменяющейся действительности и собственному развитию</a:t>
            </a:r>
            <a:r>
              <a:rPr lang="ru-RU" b="1" dirty="0"/>
              <a:t>;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be-BY" b="1" dirty="0"/>
              <a:t>переход от педагогического проектирования личности ребенка к самопроектированию</a:t>
            </a:r>
            <a:r>
              <a:rPr lang="ru-RU" b="1" dirty="0"/>
              <a:t>;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ru-RU" b="1" dirty="0" err="1"/>
              <a:t>самооценивание</a:t>
            </a:r>
            <a:r>
              <a:rPr lang="ru-RU" b="1" dirty="0"/>
              <a:t> своих сильных и слабых сторон и степени своей готовности к новым, усложненным действиям и поступкам;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участие обучающихся в волонтерской и иной социально значимой деятельности;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ru-RU" b="1" dirty="0"/>
              <a:t>расширение представлений о себе, формирование адекватной оценки себя и других;</a:t>
            </a:r>
          </a:p>
          <a:p>
            <a:pPr marL="285750" indent="-285750">
              <a:lnSpc>
                <a:spcPts val="2100"/>
              </a:lnSpc>
              <a:buFont typeface="Wingdings" panose="05000000000000000000" pitchFamily="2" charset="2"/>
              <a:buChar char="q"/>
            </a:pPr>
            <a:r>
              <a:rPr lang="be-BY" b="1" dirty="0"/>
              <a:t>проектирование целей и средств достижения желаемого будущего</a:t>
            </a:r>
            <a:endParaRPr lang="ru-RU" b="1" dirty="0"/>
          </a:p>
        </p:txBody>
      </p:sp>
      <p:grpSp>
        <p:nvGrpSpPr>
          <p:cNvPr id="19" name="Группа 18"/>
          <p:cNvGrpSpPr/>
          <p:nvPr/>
        </p:nvGrpSpPr>
        <p:grpSpPr>
          <a:xfrm>
            <a:off x="40862" y="83129"/>
            <a:ext cx="9154702" cy="485706"/>
            <a:chOff x="0" y="0"/>
            <a:chExt cx="8722760" cy="369869"/>
          </a:xfrm>
        </p:grpSpPr>
        <p:pic>
          <p:nvPicPr>
            <p:cNvPr id="20" name="Рисунок 19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Рисунок 20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9231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11017" y="3215423"/>
            <a:ext cx="6771920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63" y="5028948"/>
            <a:ext cx="9077619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Развитие представлений о себе и других людях, формирование потребности оценить личностный потенциал, отношения к своим сильным и слабым сторонам, способности к </a:t>
            </a:r>
            <a:r>
              <a:rPr lang="ru-RU" sz="1600" b="1" dirty="0" err="1">
                <a:solidFill>
                  <a:prstClr val="black"/>
                </a:solidFill>
                <a:latin typeface="Arial Narrow" pitchFamily="34" charset="0"/>
              </a:rPr>
              <a:t>саморегуляции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 эмоциональной, волевой, поведенческой, коммуникативной сферы. Расширение системы ценностей. Проявление интереса к другим. Развитие способности изменять собственное жизненное пространство и управлять им в соответствии с поставленными целями. Профессиональное и личностное самоопределение. Реализация в профессиональной, социальной сферах. Развитие самосознания и открытие своего внутреннего мира.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30719" y="4544704"/>
            <a:ext cx="7764479" cy="48903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3175" y="2325432"/>
            <a:ext cx="9144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Формирование самооценки и уровня притязаний. Развитие эмоционально-волевой сферы, мотивированного отношения к себе и окружающим, к событиям. Образцом для подражания становится взрослый, чаще всего учитель.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27515" y="1759839"/>
            <a:ext cx="5636306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4042" y="3713707"/>
            <a:ext cx="9185734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Развитие и дифференциация самооценки. Развитие познавательной мотивации, мотивов общения. Формирование системы личностных ценностей, проявляется стремление к самопознанию, самоутверждению, особенно в среде сверстников. Формируется отношение к себе как к личности.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8005876" y="2984883"/>
            <a:ext cx="1261161" cy="728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553" y="4529914"/>
            <a:ext cx="684729" cy="97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6650" y="1511411"/>
            <a:ext cx="1285042" cy="96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ятиугольник 15"/>
          <p:cNvSpPr/>
          <p:nvPr/>
        </p:nvSpPr>
        <p:spPr>
          <a:xfrm>
            <a:off x="11017" y="-9007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31" y="0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-24558" y="671173"/>
            <a:ext cx="9143999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Познание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себя, формирование образа «Я», формирование социальных мотивов в игровой деятельности, стремление к получению одобрения со стороны окружающих людей. Развитие мотивации достижения успехов. Появление самооценки отдельных личностных качеств. Расширение коммуникативной сферы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084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395785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101653" y="993701"/>
            <a:ext cx="9245221" cy="2308324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just"/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СЕМЕЙНОЕ ВОСПИТАНИЕ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обучающихся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предполагает формирование культуры взаимоотношений между полами, ценностного отношения к институту брака и семьи, представлений о важнейших сторонах жизни современной семьи (быт, распределение финансов, труд и отдых, рождение и воспитание детей, нормативные и правовые основы брачно-семейных отношений и др.); представлений об ответственном супружестве и </a:t>
            </a:r>
            <a:r>
              <a:rPr lang="ru-RU" b="1" spc="50" dirty="0" err="1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родительстве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, культуре семейных взаимоотношений.</a:t>
            </a:r>
            <a:endParaRPr lang="ru-RU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103015" y="395785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11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СЕМЕЙНОЕ И ГЕНДЕРНОЕ ВОСПИТАНИЕ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03015" y="3302025"/>
            <a:ext cx="893890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Условия </a:t>
            </a: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семейного воспитания: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sz="1600" b="1" dirty="0"/>
              <a:t>признани</a:t>
            </a:r>
            <a:r>
              <a:rPr lang="ru-RU" sz="1600" b="1" dirty="0"/>
              <a:t>е</a:t>
            </a:r>
            <a:r>
              <a:rPr lang="be-BY" sz="1600" b="1" dirty="0"/>
              <a:t> непреходящей ценности семьи для человека от рождения до смерти</a:t>
            </a:r>
            <a:r>
              <a:rPr lang="ru-RU" sz="1600" b="1" dirty="0"/>
              <a:t>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формирование позиции ответственного </a:t>
            </a:r>
            <a:r>
              <a:rPr lang="ru-RU" sz="1600" b="1" dirty="0" err="1"/>
              <a:t>родительства</a:t>
            </a:r>
            <a:r>
              <a:rPr lang="ru-RU" sz="1600" b="1" dirty="0"/>
              <a:t> и супружества;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организация</a:t>
            </a:r>
            <a:r>
              <a:rPr lang="be-BY" sz="1600" b="1" dirty="0"/>
              <a:t> подготовки обучающихся к семейной жизни в условиях учреждений образования</a:t>
            </a:r>
            <a:r>
              <a:rPr lang="ru-RU" sz="1600" b="1" dirty="0"/>
              <a:t>: </a:t>
            </a:r>
            <a:r>
              <a:rPr lang="be-BY" sz="1600" b="1" dirty="0"/>
              <a:t>реализация учебных программ факультативных занятий</a:t>
            </a:r>
            <a:r>
              <a:rPr lang="ru-RU" sz="1600" b="1" dirty="0"/>
              <a:t>, проведение совместных мероприятий учреждений образования с семьей</a:t>
            </a:r>
            <a:r>
              <a:rPr lang="be-BY" sz="1600" b="1" dirty="0"/>
              <a:t>; </a:t>
            </a:r>
            <a:endParaRPr lang="ru-RU" sz="16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социально-педагогическая и психологическая поддержка семьи;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sz="1600" b="1" dirty="0"/>
              <a:t>популяризация идеи многодетной семьи как общественно признанного и одобряемого института современного общества;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sz="1600" b="1" dirty="0"/>
              <a:t>интеграция усилий семьи, учреждений образования и других субъектов образовательного пространства для формирования в обществе положительного отношения к институту семьи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393078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11017" y="3336944"/>
            <a:ext cx="6526261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460432"/>
            <a:ext cx="9077619" cy="1323439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Ценностное отношение к институту брака и семьи. Знания о важнейших сторонах жизни современной семьи, закономерностях её создания и развития. Окончательное формирование представлений о добрачных отношениях, супружеской верности и ответственности, обязанностях по воспитанию детей. Понимание сути ответственного </a:t>
            </a:r>
            <a:r>
              <a:rPr lang="ru-RU" sz="1600" b="1" dirty="0" err="1">
                <a:solidFill>
                  <a:prstClr val="black"/>
                </a:solidFill>
                <a:latin typeface="Arial Narrow" pitchFamily="34" charset="0"/>
              </a:rPr>
              <a:t>родительства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 и супружества. Проявление уважительного и бережного отношения к членам семьи старшего поколения.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350" y="2085722"/>
            <a:ext cx="9144000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Осознание ролевых и межличностных отношений между членами семьи. Приобретение элементарных умений и навыков ведения домашнего хозяйства, бюджета, ухода за маленькими детьми, больными, престарелыми родственниками. Воспитание уважения к родителям и старшему поколению.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1016" y="1526889"/>
            <a:ext cx="5543623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ступени 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6350" y="3835976"/>
            <a:ext cx="9185734" cy="107721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Стремление к установлению доверительных отношений с родителями. Повышенное внимание к проблемам будущей семейной жизни, взаимоотношениям между членами семьи, дружбе, любви, верности. Осознание роли семьи в воспитании детей. Проявление уважительного отношения к членам семьи, заботы о старшем поколении.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8073716" y="2983974"/>
            <a:ext cx="1165314" cy="6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0978" y="4600946"/>
            <a:ext cx="748406" cy="10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579" y="1180485"/>
            <a:ext cx="1164506" cy="8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11018" y="4913194"/>
            <a:ext cx="7577138" cy="535126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25477" y="11628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131" y="0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5032" y="798937"/>
            <a:ext cx="8982588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Формирование </a:t>
            </a: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первоначальных представлений о семье, близких людях, их взаимоотношениях, воспроизведение поведения, чувств, переживаний близких</a:t>
            </a:r>
            <a:r>
              <a:rPr lang="ru-RU" sz="1600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419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51583" y="34545"/>
            <a:ext cx="9092417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" name="Группа 1"/>
          <p:cNvGrpSpPr/>
          <p:nvPr/>
        </p:nvGrpSpPr>
        <p:grpSpPr>
          <a:xfrm>
            <a:off x="40822" y="6363243"/>
            <a:ext cx="8996302" cy="485706"/>
            <a:chOff x="0" y="0"/>
            <a:chExt cx="8722760" cy="369869"/>
          </a:xfrm>
        </p:grpSpPr>
        <p:pic>
          <p:nvPicPr>
            <p:cNvPr id="3" name="Рисунок 2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" name="Рисунок 3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" name="Прямоугольник 6"/>
          <p:cNvSpPr/>
          <p:nvPr/>
        </p:nvSpPr>
        <p:spPr>
          <a:xfrm>
            <a:off x="51583" y="875318"/>
            <a:ext cx="9165444" cy="707886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ctr"/>
            <a:r>
              <a:rPr lang="ru-RU" sz="20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Основные требования к организации воспитания детей и учащейся </a:t>
            </a:r>
            <a:r>
              <a:rPr lang="ru-RU" sz="20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молодежи</a:t>
            </a:r>
            <a:r>
              <a:rPr lang="ru-RU" sz="17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:</a:t>
            </a:r>
            <a:endParaRPr lang="ru-RU" sz="17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 Black" panose="020B0A04020102020204" pitchFamily="34" charset="0"/>
              <a:cs typeface="Arial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583" y="1743956"/>
            <a:ext cx="9043472" cy="4588436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sz="14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осуществление воспитания на уровне, обеспечивающем его высокое качество (эффективность /результативность);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соответствие содержания, форм и методов воспитания его целям и задачам;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системность и единство педагогических требований;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реализация концептуальных подходов к воспитанию;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создание условий для развития творческих способностей детей и учащейся молодежи, включение их в различные виды социально значимой деятельности;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преемственность, непрерывность и последовательность реализации содержания воспитания с учетом возрастных и индивидуально-личностных, гендерных особенностей детей и учащейся молодежи, их здоровья, потребностей и интересов;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профилактика противоправного и небезопасного поведения, зависимостей, поддержка детей, находящихся в социально опасном положении;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применение интерактивных форм и методов работы в соответствии с возрастными особенностями обучающихся, реализация подхода «равный обучает равного»;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педагогическая поддержка органов самоуправления, детских и молодежных общественных объединений, развитие их инициатив;</a:t>
            </a:r>
          </a:p>
          <a:p>
            <a:pPr marL="285750" indent="-285750">
              <a:lnSpc>
                <a:spcPts val="1400"/>
              </a:lnSpc>
              <a:buFont typeface="Wingdings" panose="05000000000000000000" pitchFamily="2" charset="2"/>
              <a:buChar char="q"/>
            </a:pP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включение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вопросов </a:t>
            </a: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воспитания в содержание дополнительного образования педагогических работников всех уровней системы образования.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607595" y="537589"/>
            <a:ext cx="34488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Глава 1  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ОБЩИЕ ПОЛОЖЕНИЯ</a:t>
            </a:r>
          </a:p>
        </p:txBody>
      </p:sp>
    </p:spTree>
    <p:extLst>
      <p:ext uri="{BB962C8B-B14F-4D97-AF65-F5344CB8AC3E}">
        <p14:creationId xmlns:p14="http://schemas.microsoft.com/office/powerpoint/2010/main" val="36896416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" name="Прямоугольник 17"/>
          <p:cNvSpPr/>
          <p:nvPr/>
        </p:nvSpPr>
        <p:spPr>
          <a:xfrm>
            <a:off x="122829" y="832903"/>
            <a:ext cx="8830101" cy="1938992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360363" indent="358775" algn="just"/>
            <a:r>
              <a:rPr lang="ru-RU" sz="200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ГЕНДЕРНОЕ ВОСПИТАНИЕ </a:t>
            </a:r>
            <a:r>
              <a:rPr lang="ru-RU" sz="2000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состоит </a:t>
            </a:r>
            <a:r>
              <a:rPr lang="ru-RU" sz="2000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в целенаправленном создании условий, способствующих идентификации личности как представителя определенного пола, закреплению гендерных ролей, воспроизводству соответствующего социального опыта, формировании гендерной культуры личности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.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0" y="2854"/>
            <a:ext cx="9154702" cy="485706"/>
            <a:chOff x="0" y="0"/>
            <a:chExt cx="8722760" cy="369869"/>
          </a:xfrm>
        </p:grpSpPr>
        <p:pic>
          <p:nvPicPr>
            <p:cNvPr id="16" name="Рисунок 15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Рисунок 16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Прямоугольник 1"/>
          <p:cNvSpPr/>
          <p:nvPr/>
        </p:nvSpPr>
        <p:spPr>
          <a:xfrm>
            <a:off x="464022" y="3272640"/>
            <a:ext cx="814771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гендерного воспитания личности: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b="1" dirty="0"/>
              <a:t>интеграция усилий семьи, работников системы </a:t>
            </a:r>
            <a:r>
              <a:rPr lang="ru-RU" b="1" dirty="0"/>
              <a:t>образования, </a:t>
            </a:r>
            <a:r>
              <a:rPr lang="be-BY" b="1" dirty="0"/>
              <a:t>здравоохранения и других заинтересованных в формировании гендерной культуры обучающихся;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b="1" dirty="0"/>
              <a:t>повышение уровня гендерной культуры педагог</a:t>
            </a:r>
            <a:r>
              <a:rPr lang="ru-RU" b="1" dirty="0" err="1"/>
              <a:t>ических</a:t>
            </a:r>
            <a:r>
              <a:rPr lang="ru-RU" b="1" dirty="0"/>
              <a:t> работников</a:t>
            </a:r>
            <a:r>
              <a:rPr lang="be-BY" b="1" dirty="0"/>
              <a:t> и родителей</a:t>
            </a:r>
            <a:r>
              <a:rPr lang="ru-RU" b="1" dirty="0"/>
              <a:t> или законных представителей обучающихся</a:t>
            </a:r>
            <a:r>
              <a:rPr lang="be-BY" b="1" dirty="0"/>
              <a:t>, ориентация на гуманистические методы </a:t>
            </a:r>
            <a:r>
              <a:rPr lang="ru-RU" b="1" dirty="0"/>
              <a:t>педагогического </a:t>
            </a:r>
            <a:r>
              <a:rPr lang="be-BY" b="1" dirty="0"/>
              <a:t>взаимодействия;</a:t>
            </a:r>
            <a:endParaRPr lang="ru-RU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b="1" dirty="0"/>
              <a:t>создание возможностей для наблюдения и реализации гендерных ролей в повседневной жизни </a:t>
            </a:r>
            <a:r>
              <a:rPr lang="ru-RU" b="1" dirty="0"/>
              <a:t>детям</a:t>
            </a:r>
            <a:r>
              <a:rPr lang="be-BY" b="1" dirty="0"/>
              <a:t> из неполных семей, </a:t>
            </a:r>
            <a:r>
              <a:rPr lang="ru-RU" b="1" dirty="0"/>
              <a:t>детям-</a:t>
            </a:r>
            <a:r>
              <a:rPr lang="be-BY" b="1" dirty="0"/>
              <a:t>сиротам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0086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11017" y="3683793"/>
            <a:ext cx="6608147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4042" y="5654243"/>
            <a:ext cx="9077619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Выстраивание собственного гендерного профиля личности, критическое отношение к гендерным стереотипам и проявлениям дискриминации по половому признаку, стремление к достижению взаимопонимания с представителями обоего пола.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7" y="2702671"/>
            <a:ext cx="9144000" cy="83099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Осознание базовых признаков и социальных норм мужественности и женственности. Особое внимание уделяется ролевым моделям своего пола, отмечается стремление ребенка быть лучшим мальчиком или девочкой.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11017" y="2053864"/>
            <a:ext cx="5734690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4042" y="4273828"/>
            <a:ext cx="8976620" cy="58477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600" b="1" dirty="0">
                <a:solidFill>
                  <a:prstClr val="black"/>
                </a:solidFill>
                <a:latin typeface="Arial Narrow" pitchFamily="34" charset="0"/>
              </a:rPr>
              <a:t>Интенсивность гендерного познания, освоение и реализация соответствующих ролей и стереотипов.</a:t>
            </a: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981112" y="3580343"/>
            <a:ext cx="1165314" cy="6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79" y="4733694"/>
            <a:ext cx="748406" cy="10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68" y="1829292"/>
            <a:ext cx="1164506" cy="8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-24042" y="4981433"/>
            <a:ext cx="7764479" cy="459053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1017" y="180771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68" y="57630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19" y="977621"/>
            <a:ext cx="8720863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Основы </a:t>
            </a: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представлений о гендерных различиях, формирование гендерно типичной среды посредством выбора одежды, прически, игрушек, игр, круга общения, детской литературы</a:t>
            </a:r>
            <a:r>
              <a:rPr lang="ru-RU" b="1" dirty="0" smtClean="0">
                <a:solidFill>
                  <a:prstClr val="black"/>
                </a:solidFill>
                <a:latin typeface="Arial Narrow" pitchFamily="34" charset="0"/>
              </a:rPr>
              <a:t>.</a:t>
            </a:r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96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537469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18504" y="1032616"/>
            <a:ext cx="9245221" cy="1477328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just"/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Arial" pitchFamily="34" charset="0"/>
              </a:rPr>
              <a:t>ЭСТЕТИЧЕСКОЕ ВОСПИТАНИЕ </a:t>
            </a:r>
            <a:r>
              <a:rPr lang="ru-RU" b="1" spc="50" dirty="0" smtClean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предполагает </a:t>
            </a:r>
            <a:r>
              <a:rPr lang="ru-RU" b="1" spc="50" dirty="0">
                <a:ln w="13500">
                  <a:solidFill>
                    <a:srgbClr val="5B9BD5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5B9BD5">
                    <a:tint val="3000"/>
                    <a:alpha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развитие эстетической культуры – элемента культуры человечества, способствующего преобразованию высших эстетических ценностей (красоты, совершенства, гармонии, созидания, творчества) в субъективные потребности личности обучающегося.</a:t>
            </a:r>
            <a:endParaRPr lang="ru-RU" b="1" spc="50" dirty="0">
              <a:ln w="13500">
                <a:solidFill>
                  <a:srgbClr val="5B9BD5">
                    <a:shade val="2500"/>
                    <a:alpha val="6500"/>
                  </a:srgbClr>
                </a:solidFill>
                <a:prstDash val="solid"/>
              </a:ln>
              <a:solidFill>
                <a:srgbClr val="5B9BD5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" name="Прямоугольник 14"/>
          <p:cNvSpPr/>
          <p:nvPr/>
        </p:nvSpPr>
        <p:spPr>
          <a:xfrm>
            <a:off x="139147" y="518714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12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ЭСТЕТИЧЕСКОЕ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ВОСПИТАНИЕ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-4188" y="2544940"/>
            <a:ext cx="9122556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 algn="just">
              <a:lnSpc>
                <a:spcPts val="2000"/>
              </a:lnSpc>
            </a:pPr>
            <a:r>
              <a:rPr lang="ru-RU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эстетического воспитания </a:t>
            </a:r>
            <a:r>
              <a:rPr lang="ru-RU" b="1" dirty="0">
                <a:solidFill>
                  <a:prstClr val="black"/>
                </a:solidFill>
              </a:rPr>
              <a:t>включает усвоение искусствоведческих знаний, воспитание эстетического отношения к природе и искусству, развитие эмоциональной сферы личности художественными средствами, приобщение обучающихся к отечественной и мировой художественной культуре, развитие и реализацию творческого потенциала детей и учащейся молодежи.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2481" y="3809259"/>
            <a:ext cx="883588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эстетического воспитания: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реализация эстетических потребностей личности в </a:t>
            </a:r>
            <a:r>
              <a:rPr lang="ru-RU" b="1" dirty="0" err="1"/>
              <a:t>эстетизации</a:t>
            </a:r>
            <a:r>
              <a:rPr lang="ru-RU" b="1" dirty="0"/>
              <a:t> среды жизнедеятельности;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соблюдение единства эстетического и нравственного воспитания;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эстетика общения: красота поступка, речи, уважение достоинства личности, культура выражения чувств;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b="1" dirty="0"/>
              <a:t>формирование ценностного отношения к художественному творчеству, традициям своей страны; стремления к их освоению и сохранению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56266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ятиугольник 9"/>
          <p:cNvSpPr/>
          <p:nvPr/>
        </p:nvSpPr>
        <p:spPr>
          <a:xfrm>
            <a:off x="-24042" y="3113809"/>
            <a:ext cx="6608147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268967"/>
            <a:ext cx="9077619" cy="1477328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be-BY" b="1" dirty="0">
                <a:latin typeface="Arial Narrow" panose="020B0606020202030204" pitchFamily="34" charset="0"/>
              </a:rPr>
              <a:t>Формирование эстетического компонента мировоззрения; развитие эмоционально-чувственной сферы, навыков восприятия эстетики бытия на осознанном уровне; формирование умения дать эстетическую оценку личностным проявлениям, произведениям искусства. Формирование эстетического отношения к профессиональной деятельности</a:t>
            </a:r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19" y="2265981"/>
            <a:ext cx="9144000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be-BY" b="1" dirty="0">
                <a:latin typeface="Arial Narrow" panose="020B0606020202030204" pitchFamily="34" charset="0"/>
              </a:rPr>
              <a:t>Развитие фантазии и образного мышления обучающихся средствами различных видов искусства. Освоение языка искусства через практическую творческую деятельность</a:t>
            </a: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1019" y="1595828"/>
            <a:ext cx="5734690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741565"/>
            <a:ext cx="8976620" cy="9233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be-BY" b="1" dirty="0">
                <a:latin typeface="Arial Narrow" panose="020B0606020202030204" pitchFamily="34" charset="0"/>
              </a:rPr>
              <a:t>Пополнение знаний для полноценного восприятия искусства. Развитие эмоциональной сферы, творческого потенциала средствами искусства. Формирование эстетического отношения к окружающей природной и социальной среде</a:t>
            </a: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981112" y="3580343"/>
            <a:ext cx="1165314" cy="6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7679" y="4733694"/>
            <a:ext cx="748406" cy="10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68" y="1829292"/>
            <a:ext cx="1164506" cy="8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-24042" y="4733694"/>
            <a:ext cx="7764479" cy="459053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1017" y="180771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568" y="57630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1019" y="883662"/>
            <a:ext cx="8720863" cy="64633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b="1" dirty="0">
                <a:solidFill>
                  <a:prstClr val="black"/>
                </a:solidFill>
                <a:latin typeface="Arial Narrow" pitchFamily="34" charset="0"/>
              </a:rPr>
              <a:t>Формирование элементов эстетического отношения к окружающему миру через самовыражение в художественном творчестве.</a:t>
            </a:r>
          </a:p>
        </p:txBody>
      </p:sp>
    </p:spTree>
    <p:extLst>
      <p:ext uri="{BB962C8B-B14F-4D97-AF65-F5344CB8AC3E}">
        <p14:creationId xmlns:p14="http://schemas.microsoft.com/office/powerpoint/2010/main" val="25483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91433" y="-1"/>
            <a:ext cx="9144000" cy="477673"/>
            <a:chOff x="0" y="-11451"/>
            <a:chExt cx="9144000" cy="1063487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39147" y="499861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13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ВОСПИТАНИЕ КУЛЬТУРЫ БЫТА И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ДОСУГА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9147" y="1023081"/>
            <a:ext cx="8835888" cy="2862322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 algn="just">
              <a:lnSpc>
                <a:spcPts val="1800"/>
              </a:lnSpc>
            </a:pPr>
            <a:r>
              <a:rPr lang="be-BY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КУЛЬТУРА БЫТА </a:t>
            </a:r>
            <a:r>
              <a:rPr lang="be-BY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это совокупность знаний, умений и навыков, потребностей и интересов, которые позволяют эстетически, комфортно и удобно организовать повседневную жизнедеятельность; рационально вести хозяйство, планировать семейный бюджет, выполнять и распределять ежедневные хозяйственно-бытовые обязанности, осознавать их необходимость для успешной жизнедеятельности и развития личности. Культура быта также включает отношения в повседневной жизнедеятельности, гигиену, культуру потребления, эстетику внешнего вида, одежды, жилища и предметов интерьера, желание заниматься домашним бытовым трудом, умение критически оценивать и контролировать собственную бытовую деятельность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3580" y="3880816"/>
            <a:ext cx="862701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воспитания культуры быта: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организация воспитательной среды, способствующей формированию культуры быта;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ru-RU" b="1" dirty="0"/>
              <a:t>подготовка обучающихся в учреждениях образования к занятиям бытовым трудом;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 b="1" dirty="0"/>
              <a:t>максимальное вовлечение обучающихся в различные виды деятельности, способствующей формированию культуры быта с учетом их интересов, способностей и потребностей;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be-BY" b="1" dirty="0"/>
              <a:t>интеграция усилий семьи и учреждений образования по формированию культуры быта детей и учащейся молодежи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55490568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02" y="1941305"/>
            <a:ext cx="1164506" cy="8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11019" y="3563744"/>
            <a:ext cx="6608147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55088"/>
            <a:ext cx="9077619" cy="12464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lnSpc>
                <a:spcPts val="1800"/>
              </a:lnSpc>
              <a:tabLst>
                <a:tab pos="8609013" algn="l"/>
              </a:tabLst>
            </a:pPr>
            <a:r>
              <a:rPr lang="be-BY" sz="1600" b="1" dirty="0"/>
              <a:t>Выработка комплекса знаний, умений и навыков, позволяющих рационально вести домашнее хозяйство, самостоятельно планировать семейный бюджет, ответственно выполнять и распределять ежедневные хозяйственно-бытовые обязанности, ухаживать за маленькими детьми, больными, престарелыми родственниками, эстетически, комфортно и удобно организовать быт, качественно выполнять минимум ремонтных работ, необходимых в быту</a:t>
            </a:r>
            <a:endParaRPr lang="ru-RU" sz="16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043" y="2448496"/>
            <a:ext cx="9144000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lnSpc>
                <a:spcPts val="1800"/>
              </a:lnSpc>
            </a:pPr>
            <a:r>
              <a:rPr lang="be-BY" sz="1600" b="1" dirty="0"/>
              <a:t>Приобретение умений и навыков ведения домашнего хозяйства, выполнения ежедневных хозяйственно-бытовых обязанностей, правил личной гигиены, оказание помощи взрослым по уходу за маленькими детьми, престарелыми родственниками, животными. Формирование бережного отношения к предметам быта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1019" y="1913557"/>
            <a:ext cx="5734690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-24042" y="4030278"/>
            <a:ext cx="8976620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lnSpc>
                <a:spcPts val="1800"/>
              </a:lnSpc>
            </a:pPr>
            <a:r>
              <a:rPr lang="be-BY" sz="1600" b="1" dirty="0"/>
              <a:t>Формирование осознанной потребности в выполнении ежедневных хозяйственно-бытовых обязанностей, умений вести домашнее хозяйство, совместно с родителями планировать семейный бюджет, эстетически, комфортно и удобно организовать быт, следить за своим внешним видом, комфортом и безопасностью жилища</a:t>
            </a:r>
            <a:endParaRPr lang="ru-RU" sz="1600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970149" y="3563744"/>
            <a:ext cx="1165314" cy="6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20" y="5045941"/>
            <a:ext cx="748406" cy="10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-24043" y="5096035"/>
            <a:ext cx="7764479" cy="459053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1019" y="57630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02" y="-45075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3836" y="706062"/>
            <a:ext cx="8973783" cy="124649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b="1" dirty="0"/>
              <a:t>Формирование у детей первичных представления о личной и общественной значимости хозяйственно-бытового труда, умений выполнять правила личной гигиены, содержать свою комнату, вещи, игрушки в порядке, совместно со взрослыми готовить несложные блюда; сервировать стол, участвовать в уборке участка в соответствии с сезоном; в уходе за растениями и животными и др.</a:t>
            </a:r>
          </a:p>
        </p:txBody>
      </p:sp>
    </p:spTree>
    <p:extLst>
      <p:ext uri="{BB962C8B-B14F-4D97-AF65-F5344CB8AC3E}">
        <p14:creationId xmlns:p14="http://schemas.microsoft.com/office/powerpoint/2010/main" val="85571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39144" y="644238"/>
            <a:ext cx="8835888" cy="2772554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algn="just">
              <a:lnSpc>
                <a:spcPts val="1900"/>
              </a:lnSpc>
            </a:pPr>
            <a:r>
              <a:rPr lang="ru-RU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ДОСУГ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– совокупность различных видов деятельности, осуществляемых в свободное время, в результате чего происходит развитие личностных качеств, удовлетворяются интеллектуальные, духовные, физические и другие социально значимые потребности человека. Досуговая деятельность охватывает самообразование, приобщение к культуре, общественную активность, общение по интересам и др.</a:t>
            </a:r>
          </a:p>
          <a:p>
            <a:pPr algn="just">
              <a:lnSpc>
                <a:spcPts val="1900"/>
              </a:lnSpc>
            </a:pPr>
            <a:r>
              <a:rPr lang="be-BY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Уровень </a:t>
            </a:r>
            <a:r>
              <a:rPr lang="be-BY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культуры досуга определяется степенью реализации социокультурного потенциала личности в досуговой деятельности и совокупностью приобретенных навыков рационального и содержательного проведения свободного времени</a:t>
            </a:r>
            <a:endParaRPr lang="ru-RU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1548" y="3469792"/>
            <a:ext cx="862701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ru-RU" sz="2400" b="1" dirty="0">
                <a:solidFill>
                  <a:srgbClr val="002060"/>
                </a:solidFill>
                <a:latin typeface="Arial Black" panose="020B0A04020102020204" pitchFamily="34" charset="0"/>
              </a:rPr>
              <a:t>Условия воспитания культуры досуга: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воспитательная направленность культурных мероприятий, формирование позитивной досуговой среды; 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совершенствование организационных форм досуга, создание условий для творческого развития обучающихся в свободное время;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максимальное вовлечение обучающихся в различные виды досуговой деятельности с учетом их потребностей, интересов, способностей; развитие форм семейного досуга;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создание условий для формирования и развития самостоятельности, инициативы обучающихся в сфере досуга;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поддержка деятельности детских и молодежных общественных объединений, органов ученического и студенческого самоуправления, волонтерского движения;</a:t>
            </a:r>
          </a:p>
          <a:p>
            <a:pPr marL="285750" indent="-285750">
              <a:lnSpc>
                <a:spcPts val="1800"/>
              </a:lnSpc>
              <a:buFont typeface="Wingdings" panose="05000000000000000000" pitchFamily="2" charset="2"/>
              <a:buChar char="q"/>
            </a:pPr>
            <a:r>
              <a:rPr lang="ru-RU" sz="1600" b="1" dirty="0"/>
              <a:t>совершенствование материально-технической базы и развитие инфраструктуры досуга.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21365" y="6363243"/>
            <a:ext cx="9154702" cy="485706"/>
            <a:chOff x="0" y="0"/>
            <a:chExt cx="8722760" cy="369869"/>
          </a:xfrm>
        </p:grpSpPr>
        <p:pic>
          <p:nvPicPr>
            <p:cNvPr id="9" name="Рисунок 8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Рисунок 9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Группа 10"/>
          <p:cNvGrpSpPr/>
          <p:nvPr/>
        </p:nvGrpSpPr>
        <p:grpSpPr>
          <a:xfrm>
            <a:off x="26756" y="57445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0482252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02" y="1941305"/>
            <a:ext cx="1164506" cy="873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ятиугольник 9"/>
          <p:cNvSpPr/>
          <p:nvPr/>
        </p:nvSpPr>
        <p:spPr>
          <a:xfrm>
            <a:off x="11019" y="3330477"/>
            <a:ext cx="6608147" cy="466534"/>
          </a:xfrm>
          <a:prstGeom prst="homePlate">
            <a:avLst/>
          </a:prstGeom>
          <a:solidFill>
            <a:srgbClr val="04682C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</a:p>
          <a:p>
            <a:pPr algn="ctr"/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5555088"/>
            <a:ext cx="9077619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lnSpc>
                <a:spcPts val="1800"/>
              </a:lnSpc>
              <a:tabLst>
                <a:tab pos="8609013" algn="l"/>
              </a:tabLst>
            </a:pPr>
            <a:r>
              <a:rPr lang="be-BY" b="1" dirty="0"/>
              <a:t>Выработка индивидуального стиля досуга, приобретение опыта организации свободного времени, формирование ответственного отношения к выбору содержания и форм проведения свободного времени, непринятия проявлений асоциального досуга</a:t>
            </a:r>
            <a:endParaRPr lang="ru-RU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043" y="2177186"/>
            <a:ext cx="9144000" cy="7848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lnSpc>
                <a:spcPts val="1800"/>
              </a:lnSpc>
            </a:pPr>
            <a:r>
              <a:rPr lang="be-BY" b="1" dirty="0"/>
              <a:t>Формирование личностных качеств, способствующих рациональному и содержательному проведению свободного времени, расширение спектра культурной деятельности</a:t>
            </a: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3" name="Пятиугольник 2"/>
          <p:cNvSpPr/>
          <p:nvPr/>
        </p:nvSpPr>
        <p:spPr>
          <a:xfrm>
            <a:off x="11019" y="1710259"/>
            <a:ext cx="5734690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797011"/>
            <a:ext cx="8976620" cy="101566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lnSpc>
                <a:spcPts val="1800"/>
              </a:lnSpc>
            </a:pPr>
            <a:r>
              <a:rPr lang="be-BY" b="1" dirty="0"/>
              <a:t>Формирование осознанной потребности участия в социально одобряемой культурной деятельности. Формирование установок на активный досуг позитивной направленности. Преобладание в организации свободного времени поисковой, творческой активности</a:t>
            </a:r>
            <a:endParaRPr lang="ru-RU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pic>
        <p:nvPicPr>
          <p:cNvPr id="21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970149" y="3563744"/>
            <a:ext cx="1165314" cy="673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120" y="5045941"/>
            <a:ext cx="748406" cy="1062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Пятиугольник 13"/>
          <p:cNvSpPr/>
          <p:nvPr/>
        </p:nvSpPr>
        <p:spPr>
          <a:xfrm>
            <a:off x="-24043" y="5096035"/>
            <a:ext cx="7764479" cy="459053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4625" indent="-87313"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</a:t>
            </a:r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ступень </a:t>
            </a:r>
            <a:r>
              <a:rPr lang="ru-RU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общего среднего </a:t>
            </a: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образования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11019" y="57630"/>
            <a:ext cx="4854102" cy="648432"/>
          </a:xfrm>
          <a:prstGeom prst="homePlate">
            <a:avLst/>
          </a:prstGeom>
          <a:solidFill>
            <a:srgbClr val="07A145"/>
          </a:solidFill>
          <a:ln w="412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воспитанники </a:t>
            </a:r>
          </a:p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учреждений дошкольного образования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802" y="-45075"/>
            <a:ext cx="992222" cy="75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103836" y="819288"/>
            <a:ext cx="8973783" cy="78483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be-BY" b="1" dirty="0"/>
              <a:t>Приглашение к участию в организованных формах культурной деятельности. Предложение моделей и образцов социокультурного поведения. Учет формирующих возможностей семейного досуга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09391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738" y="200454"/>
            <a:ext cx="8835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Воспитанники учреждений дошкольного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595454"/>
            <a:ext cx="9150348" cy="169277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развитие </a:t>
            </a:r>
            <a:r>
              <a:rPr lang="ru-RU" sz="1300" b="1" dirty="0">
                <a:latin typeface="Arial Narrow" pitchFamily="34" charset="0"/>
              </a:rPr>
              <a:t>эмоциональной </a:t>
            </a:r>
            <a:r>
              <a:rPr lang="ru-RU" sz="1300" b="1" dirty="0" err="1">
                <a:latin typeface="Arial Narrow" pitchFamily="34" charset="0"/>
              </a:rPr>
              <a:t>саморегуляции</a:t>
            </a:r>
            <a:r>
              <a:rPr lang="ru-RU" sz="1300" b="1" dirty="0">
                <a:latin typeface="Arial Narrow" pitchFamily="34" charset="0"/>
              </a:rPr>
              <a:t>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возникновение </a:t>
            </a:r>
            <a:r>
              <a:rPr lang="ru-RU" sz="1300" b="1" dirty="0">
                <a:latin typeface="Arial Narrow" pitchFamily="34" charset="0"/>
              </a:rPr>
              <a:t>нравственной </a:t>
            </a:r>
            <a:r>
              <a:rPr lang="ru-RU" sz="1300" b="1" dirty="0" err="1">
                <a:latin typeface="Arial Narrow" pitchFamily="34" charset="0"/>
              </a:rPr>
              <a:t>саморегуляции</a:t>
            </a:r>
            <a:r>
              <a:rPr lang="ru-RU" sz="1300" b="1" dirty="0">
                <a:latin typeface="Arial Narrow" pitchFamily="34" charset="0"/>
              </a:rPr>
              <a:t> поведения; становление личностных </a:t>
            </a:r>
            <a:r>
              <a:rPr lang="ru-RU" sz="1300" b="1" dirty="0" smtClean="0">
                <a:latin typeface="Arial Narrow" pitchFamily="34" charset="0"/>
              </a:rPr>
              <a:t>качеств</a:t>
            </a:r>
            <a:r>
              <a:rPr lang="ru-RU" sz="1300" b="1" dirty="0">
                <a:latin typeface="Arial Narrow" pitchFamily="34" charset="0"/>
              </a:rPr>
              <a:t>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проявление </a:t>
            </a:r>
            <a:r>
              <a:rPr lang="ru-RU" sz="1300" b="1" dirty="0">
                <a:latin typeface="Arial Narrow" pitchFamily="34" charset="0"/>
              </a:rPr>
              <a:t>моральных качеств формирующейся личности;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появление </a:t>
            </a:r>
            <a:r>
              <a:rPr lang="ru-RU" sz="1300" b="1" dirty="0">
                <a:latin typeface="Arial Narrow" pitchFamily="34" charset="0"/>
              </a:rPr>
              <a:t>социальных мотивов и проявление интереса к традициям белорусского </a:t>
            </a:r>
            <a:r>
              <a:rPr lang="ru-RU" sz="1300" b="1" dirty="0" smtClean="0">
                <a:latin typeface="Arial Narrow" pitchFamily="34" charset="0"/>
              </a:rPr>
              <a:t>народа</a:t>
            </a:r>
            <a:r>
              <a:rPr lang="ru-RU" sz="1300" b="1" dirty="0">
                <a:latin typeface="Arial Narrow" pitchFamily="34" charset="0"/>
              </a:rPr>
              <a:t>, стремления к </a:t>
            </a:r>
            <a:r>
              <a:rPr lang="ru-RU" sz="1300" b="1" dirty="0" smtClean="0">
                <a:latin typeface="Arial Narrow" pitchFamily="34" charset="0"/>
              </a:rPr>
              <a:t>самоутверждению</a:t>
            </a:r>
            <a:r>
              <a:rPr lang="ru-RU" sz="1300" b="1" dirty="0">
                <a:latin typeface="Arial Narrow" pitchFamily="34" charset="0"/>
              </a:rPr>
              <a:t>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зарождение </a:t>
            </a:r>
            <a:r>
              <a:rPr lang="ru-RU" sz="1300" b="1" dirty="0">
                <a:latin typeface="Arial Narrow" pitchFamily="34" charset="0"/>
              </a:rPr>
              <a:t>потребности в достижении успехов;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появление </a:t>
            </a:r>
            <a:r>
              <a:rPr lang="ru-RU" sz="1300" b="1" dirty="0">
                <a:latin typeface="Arial Narrow" pitchFamily="34" charset="0"/>
              </a:rPr>
              <a:t>самосознания в форме самооценки, творческого отношения к окружающей </a:t>
            </a:r>
            <a:r>
              <a:rPr lang="ru-RU" sz="1300" b="1" dirty="0" smtClean="0">
                <a:latin typeface="Arial Narrow" pitchFamily="34" charset="0"/>
              </a:rPr>
              <a:t>действительности, стремления </a:t>
            </a:r>
            <a:r>
              <a:rPr lang="ru-RU" sz="1300" b="1" dirty="0">
                <a:latin typeface="Arial Narrow" pitchFamily="34" charset="0"/>
              </a:rPr>
              <a:t>создавать что-то новое;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активное </a:t>
            </a:r>
            <a:r>
              <a:rPr lang="ru-RU" sz="1300" b="1" dirty="0">
                <a:latin typeface="Arial Narrow" pitchFamily="34" charset="0"/>
              </a:rPr>
              <a:t>развитие речи. 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3288225"/>
            <a:ext cx="9161764" cy="466927"/>
            <a:chOff x="17673" y="3940021"/>
            <a:chExt cx="9126324" cy="4669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41259" y="3940021"/>
              <a:ext cx="4902738" cy="4669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общение, предметная </a:t>
              </a:r>
              <a:r>
                <a:rPr lang="ru-RU" b="1" i="1" dirty="0">
                  <a:solidFill>
                    <a:schemeClr val="tx1"/>
                  </a:solidFill>
                </a:rPr>
                <a:t>и</a:t>
              </a:r>
              <a:r>
                <a:rPr lang="ru-RU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игровая</a:t>
              </a:r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17673" y="3940021"/>
              <a:ext cx="4461618" cy="466927"/>
            </a:xfrm>
            <a:prstGeom prst="homePlate">
              <a:avLst/>
            </a:prstGeom>
            <a:solidFill>
              <a:srgbClr val="04682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Ведущие виды деятельности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4116" y="4319703"/>
            <a:ext cx="9174464" cy="2708434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самосознания в процессе ведущих видов деятельности;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усвоение </a:t>
            </a:r>
            <a:r>
              <a:rPr lang="ru-RU" sz="1300" b="1" dirty="0">
                <a:latin typeface="Arial Narrow" pitchFamily="34" charset="0"/>
              </a:rPr>
              <a:t>нравственного опыта взрослых в процессе общения, наблюдения и подражания;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оценочного отношения к себе и окружающим;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появление </a:t>
            </a:r>
            <a:r>
              <a:rPr lang="ru-RU" sz="1300" b="1" dirty="0">
                <a:latin typeface="Arial Narrow" pitchFamily="34" charset="0"/>
              </a:rPr>
              <a:t>и закрепление новых мотивов деятельности и интересов в сюжетно-ролевых играх;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освоение </a:t>
            </a:r>
            <a:r>
              <a:rPr lang="ru-RU" sz="1300" b="1" dirty="0">
                <a:latin typeface="Arial Narrow" pitchFamily="34" charset="0"/>
              </a:rPr>
              <a:t>основных бытовых умений, навыков самообслуживания;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представлений о культуре безопасности жизнедеятельности;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получение </a:t>
            </a:r>
            <a:r>
              <a:rPr lang="ru-RU" sz="1300" b="1" dirty="0">
                <a:latin typeface="Arial Narrow" pitchFamily="34" charset="0"/>
              </a:rPr>
              <a:t>первоначальных представлений о труде взрослых, профессиях, о личностных качествах людей разных профессиях;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становление </a:t>
            </a:r>
            <a:r>
              <a:rPr lang="ru-RU" sz="1300" b="1" dirty="0">
                <a:latin typeface="Arial Narrow" pitchFamily="34" charset="0"/>
              </a:rPr>
              <a:t>характера в играх, межличностном общении и домашнем труде, потребности заботиться о близких; сочетание в воспитании национального и общечеловеческого на основе народной педагогики, приобщение к народным традициям в процессе их изучения, участия в национальных праздниках;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реализация </a:t>
            </a:r>
            <a:r>
              <a:rPr lang="ru-RU" sz="1300" b="1" dirty="0">
                <a:latin typeface="Arial Narrow" pitchFamily="34" charset="0"/>
              </a:rPr>
              <a:t>принципа взаимодействия семейного и общественного воспитания</a:t>
            </a:r>
            <a:r>
              <a:rPr lang="ru-RU" sz="1300" b="1" dirty="0" smtClean="0">
                <a:latin typeface="Arial Narrow" pitchFamily="34" charset="0"/>
              </a:rPr>
              <a:t>.</a:t>
            </a:r>
          </a:p>
          <a:p>
            <a:pPr marL="174625" indent="185738">
              <a:tabLst>
                <a:tab pos="8609013" algn="l"/>
              </a:tabLst>
            </a:pPr>
            <a:endParaRPr lang="ru-RU" sz="1400" b="1" dirty="0" smtClean="0"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24116" y="3852776"/>
            <a:ext cx="445526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Особенности процесса воспитания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431152" y="924128"/>
            <a:ext cx="2969461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Глава 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ru-RU" sz="1600" b="1" dirty="0" smtClean="0">
                <a:solidFill>
                  <a:srgbClr val="255F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sz="1600" b="1" dirty="0" smtClean="0">
                <a:solidFill>
                  <a:srgbClr val="255F93"/>
                </a:solidFill>
              </a:rPr>
              <a:t>ОБЩИЕ ПОЛОЖЕНИЯ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0" y="1128527"/>
            <a:ext cx="445526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личности</a:t>
            </a:r>
          </a:p>
        </p:txBody>
      </p:sp>
      <p:pic>
        <p:nvPicPr>
          <p:cNvPr id="7176" name="Picture 8" descr="http://bom-bom.ru/wp-content/uploads/2015/05/Ub-bdYkdRk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5725" y="490190"/>
            <a:ext cx="1593645" cy="1206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7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738" y="200454"/>
            <a:ext cx="8835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Обучающиеся на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ступени общего среднего образования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0" y="1128527"/>
            <a:ext cx="445526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личности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3181221"/>
            <a:ext cx="9161764" cy="466927"/>
            <a:chOff x="17673" y="3940021"/>
            <a:chExt cx="9126324" cy="4669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41259" y="3940021"/>
              <a:ext cx="4902738" cy="4669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  <a:r>
                <a:rPr lang="ru-RU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чебная, игровая, трудовая, досуговая</a:t>
              </a:r>
              <a:endParaRPr lang="ru-RU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17673" y="3940021"/>
              <a:ext cx="4461618" cy="466927"/>
            </a:xfrm>
            <a:prstGeom prst="homePlate">
              <a:avLst/>
            </a:prstGeom>
            <a:solidFill>
              <a:srgbClr val="04682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Ведущие виды деятельности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4116" y="4202971"/>
            <a:ext cx="9174464" cy="269304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300" b="1" dirty="0">
                <a:latin typeface="Arial Narrow" pitchFamily="34" charset="0"/>
              </a:rPr>
              <a:t>формирование личностных качеств в процессе ведущих видов деятельности;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расширение </a:t>
            </a:r>
            <a:r>
              <a:rPr lang="ru-RU" sz="1300" b="1" dirty="0">
                <a:latin typeface="Arial Narrow" pitchFamily="34" charset="0"/>
              </a:rPr>
              <a:t>представлений о культуре безопасности жизнедеятельности;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расширение </a:t>
            </a:r>
            <a:r>
              <a:rPr lang="ru-RU" sz="1300" b="1" dirty="0">
                <a:latin typeface="Arial Narrow" pitchFamily="34" charset="0"/>
              </a:rPr>
              <a:t>представлений о мире профессий, формирование интереса к определенным профессиям и к трудовой деятельности;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добросовестного отношения к труду, понимания его роли в жизни человека и общества;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закрепление </a:t>
            </a:r>
            <a:r>
              <a:rPr lang="ru-RU" sz="1300" b="1" dirty="0">
                <a:latin typeface="Arial Narrow" pitchFamily="34" charset="0"/>
              </a:rPr>
              <a:t>мотивов достижения успехов;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становление </a:t>
            </a:r>
            <a:r>
              <a:rPr lang="ru-RU" sz="1300" b="1" dirty="0">
                <a:latin typeface="Arial Narrow" pitchFamily="34" charset="0"/>
              </a:rPr>
              <a:t>самооценки;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стремление </a:t>
            </a:r>
            <a:r>
              <a:rPr lang="ru-RU" sz="1300" b="1" dirty="0">
                <a:latin typeface="Arial Narrow" pitchFamily="34" charset="0"/>
              </a:rPr>
              <a:t>к </a:t>
            </a:r>
            <a:r>
              <a:rPr lang="ru-RU" sz="1300" b="1" dirty="0" err="1">
                <a:latin typeface="Arial Narrow" pitchFamily="34" charset="0"/>
              </a:rPr>
              <a:t>самоактуализации</a:t>
            </a:r>
            <a:r>
              <a:rPr lang="ru-RU" sz="1300" b="1" dirty="0">
                <a:latin typeface="Arial Narrow" pitchFamily="34" charset="0"/>
              </a:rPr>
              <a:t> в стимулируемых взрослыми видах деятельности;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рост </a:t>
            </a:r>
            <a:r>
              <a:rPr lang="ru-RU" sz="1300" b="1" dirty="0">
                <a:latin typeface="Arial Narrow" pitchFamily="34" charset="0"/>
              </a:rPr>
              <a:t>влияния взаимоотношений со сверстниками;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возрастание </a:t>
            </a:r>
            <a:r>
              <a:rPr lang="ru-RU" sz="1300" b="1" dirty="0">
                <a:latin typeface="Arial Narrow" pitchFamily="34" charset="0"/>
              </a:rPr>
              <a:t>влияния взаимоотношений со сверстниками;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сочетание </a:t>
            </a:r>
            <a:r>
              <a:rPr lang="ru-RU" sz="1300" b="1" dirty="0">
                <a:latin typeface="Arial Narrow" pitchFamily="34" charset="0"/>
              </a:rPr>
              <a:t>в воспитании национального и общечеловеческого в ходе изучения национальных традиций, фольклора, лучших образцов национальной культуры;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300" b="1" dirty="0" smtClean="0">
                <a:latin typeface="Arial Narrow" pitchFamily="34" charset="0"/>
              </a:rPr>
              <a:t>приобщение </a:t>
            </a:r>
            <a:r>
              <a:rPr lang="ru-RU" sz="1300" b="1" dirty="0">
                <a:latin typeface="Arial Narrow" pitchFamily="34" charset="0"/>
              </a:rPr>
              <a:t>к изучению культуры и традиций белорусского народа. Вовлечение в объединения по интересам.</a:t>
            </a:r>
            <a:endParaRPr lang="ru-RU" sz="1400" b="1" dirty="0" smtClean="0"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6350" y="3736044"/>
            <a:ext cx="445526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Особенности процесса воспитания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595454"/>
            <a:ext cx="9144000" cy="1492716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300" b="1" dirty="0">
                <a:latin typeface="Arial Narrow" pitchFamily="34" charset="0"/>
              </a:rPr>
              <a:t>закрепление мотива достижения успехов как устойчивого личностного свойства;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усиление </a:t>
            </a:r>
            <a:r>
              <a:rPr lang="ru-RU" sz="1300" b="1" dirty="0">
                <a:latin typeface="Arial Narrow" pitchFamily="34" charset="0"/>
              </a:rPr>
              <a:t>сознательного контроля и волевой регуляции деятельности;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самооценки и уровня притязаний;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осознание </a:t>
            </a:r>
            <a:r>
              <a:rPr lang="ru-RU" sz="1300" b="1" dirty="0">
                <a:latin typeface="Arial Narrow" pitchFamily="34" charset="0"/>
              </a:rPr>
              <a:t>своих способностей; формирование трудолюбия;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появление </a:t>
            </a:r>
            <a:r>
              <a:rPr lang="ru-RU" sz="1300" b="1" dirty="0">
                <a:latin typeface="Arial Narrow" pitchFamily="34" charset="0"/>
              </a:rPr>
              <a:t>значимых социальных мотивов, удовлетворяемых в общении со взрослыми и сверстниками;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расширение </a:t>
            </a:r>
            <a:r>
              <a:rPr lang="ru-RU" sz="1300" b="1" dirty="0">
                <a:latin typeface="Arial Narrow" pitchFamily="34" charset="0"/>
              </a:rPr>
              <a:t>и углубление знаний, совершенствование умений и навыков. </a:t>
            </a:r>
            <a:endParaRPr lang="ru-RU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Проявление </a:t>
            </a:r>
            <a:r>
              <a:rPr lang="ru-RU" sz="1300" b="1" dirty="0">
                <a:latin typeface="Arial Narrow" pitchFamily="34" charset="0"/>
              </a:rPr>
              <a:t>интереса и уважения к традициям белорусского народа.</a:t>
            </a:r>
          </a:p>
        </p:txBody>
      </p:sp>
      <p:pic>
        <p:nvPicPr>
          <p:cNvPr id="18" name="Picture 6" descr="http://girlsatgames.ru/wp-content/uploads/2013/01/173256-86370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167" b="100000" l="0" r="100000">
                        <a14:foregroundMark x1="48875" y1="45000" x2="48875" y2="45000"/>
                        <a14:foregroundMark x1="44500" y1="47167" x2="44500" y2="47167"/>
                        <a14:foregroundMark x1="67250" y1="43500" x2="67250" y2="43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6880" y="382764"/>
            <a:ext cx="2159217" cy="1619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0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6350" y="0"/>
            <a:ext cx="9137649" cy="783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34737" y="161052"/>
            <a:ext cx="88358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Обучающиеся на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II </a:t>
            </a:r>
            <a:r>
              <a:rPr lang="ru-RU" sz="2400" b="1" dirty="0" smtClean="0">
                <a:solidFill>
                  <a:schemeClr val="bg1">
                    <a:lumMod val="95000"/>
                  </a:schemeClr>
                </a:solidFill>
              </a:rPr>
              <a:t>ступени общего среднего образования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1400" y="1387265"/>
            <a:ext cx="9150348" cy="229293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300" b="1" dirty="0">
                <a:latin typeface="Arial Narrow" pitchFamily="34" charset="0"/>
              </a:rPr>
              <a:t>возникновение внутренней позиции, в основе которой лежит стремление быть взрослым;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становление </a:t>
            </a:r>
            <a:r>
              <a:rPr lang="ru-RU" sz="1300" b="1" dirty="0">
                <a:latin typeface="Arial Narrow" pitchFamily="34" charset="0"/>
              </a:rPr>
              <a:t>волевых качеств личности;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развитие </a:t>
            </a:r>
            <a:r>
              <a:rPr lang="ru-RU" sz="1300" b="1" dirty="0">
                <a:latin typeface="Arial Narrow" pitchFamily="34" charset="0"/>
              </a:rPr>
              <a:t>деловитости и организаторских способностей;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повышение </a:t>
            </a:r>
            <a:r>
              <a:rPr lang="ru-RU" sz="1300" b="1" dirty="0">
                <a:latin typeface="Arial Narrow" pitchFamily="34" charset="0"/>
              </a:rPr>
              <a:t>познавательной и творческой активности;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появление </a:t>
            </a:r>
            <a:r>
              <a:rPr lang="ru-RU" sz="1300" b="1" dirty="0">
                <a:latin typeface="Arial Narrow" pitchFamily="34" charset="0"/>
              </a:rPr>
              <a:t>новых мотивов учения;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системы личностных ценностей, определяющих содержание деятельности и общения;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дифференциация </a:t>
            </a:r>
            <a:r>
              <a:rPr lang="ru-RU" sz="1300" b="1" dirty="0">
                <a:latin typeface="Arial Narrow" pitchFamily="34" charset="0"/>
              </a:rPr>
              <a:t>и появление избирательности в межличностных отношениях;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основ нравственной и гражданской культуры, социальных установок по отношению к себе, людям, обществу</a:t>
            </a:r>
            <a:r>
              <a:rPr lang="ru-RU" sz="1300" b="1" dirty="0" smtClean="0">
                <a:latin typeface="Arial Narrow" pitchFamily="34" charset="0"/>
              </a:rPr>
              <a:t>;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проявление </a:t>
            </a:r>
            <a:r>
              <a:rPr lang="ru-RU" sz="1300" b="1" dirty="0">
                <a:latin typeface="Arial Narrow" pitchFamily="34" charset="0"/>
              </a:rPr>
              <a:t>уважения к культуре и традициям белорусского народа;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формирование </a:t>
            </a:r>
            <a:r>
              <a:rPr lang="ru-RU" sz="1300" b="1" dirty="0">
                <a:latin typeface="Arial Narrow" pitchFamily="34" charset="0"/>
              </a:rPr>
              <a:t>профессиональной ориентации. </a:t>
            </a:r>
            <a:endParaRPr lang="en-US" sz="1300" b="1" dirty="0" smtClean="0">
              <a:latin typeface="Arial Narrow" pitchFamily="34" charset="0"/>
            </a:endParaRPr>
          </a:p>
          <a:p>
            <a:pPr marL="174625" indent="185738"/>
            <a:r>
              <a:rPr lang="ru-RU" sz="1300" b="1" dirty="0" smtClean="0">
                <a:latin typeface="Arial Narrow" pitchFamily="34" charset="0"/>
              </a:rPr>
              <a:t>Главными </a:t>
            </a:r>
            <a:r>
              <a:rPr lang="ru-RU" sz="1300" b="1" dirty="0">
                <a:latin typeface="Arial Narrow" pitchFamily="34" charset="0"/>
              </a:rPr>
              <a:t>мотивами личностного роста становятся самопознание, самовыражение и самоутверждение. 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6351" y="865879"/>
            <a:ext cx="444891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личности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6351" y="3680200"/>
            <a:ext cx="9161763" cy="466927"/>
            <a:chOff x="17674" y="3940021"/>
            <a:chExt cx="9126323" cy="4669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102661" y="3940021"/>
              <a:ext cx="5041336" cy="4669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   </a:t>
              </a:r>
              <a:r>
                <a:rPr lang="ru-RU" sz="17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учебная, трудовая,</a:t>
              </a:r>
              <a:r>
                <a:rPr lang="en-US" sz="17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ru-RU" sz="1700" b="1" i="1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общественная, досуговая</a:t>
              </a:r>
              <a:endParaRPr lang="ru-RU" sz="17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17674" y="3940021"/>
              <a:ext cx="4307859" cy="466927"/>
            </a:xfrm>
            <a:prstGeom prst="homePlate">
              <a:avLst/>
            </a:prstGeom>
            <a:solidFill>
              <a:srgbClr val="04682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Ведущие виды деятельности</a:t>
              </a:r>
              <a:endPara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6350" y="4689352"/>
            <a:ext cx="9174464" cy="2215991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150" b="1" dirty="0">
                <a:latin typeface="Arial Narrow" pitchFamily="34" charset="0"/>
              </a:rPr>
              <a:t>поощрение участия в органах ученического самоуправления, становление нравственных и волевых качеств личности; </a:t>
            </a:r>
            <a:endParaRPr lang="ru-RU" sz="115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150" b="1" dirty="0" smtClean="0">
                <a:latin typeface="Arial Narrow" pitchFamily="34" charset="0"/>
              </a:rPr>
              <a:t>закрепление </a:t>
            </a:r>
            <a:r>
              <a:rPr lang="ru-RU" sz="1150" b="1" dirty="0">
                <a:latin typeface="Arial Narrow" pitchFamily="34" charset="0"/>
              </a:rPr>
              <a:t>первичной профессиональной ориентации в объединениях по интересам; </a:t>
            </a:r>
            <a:endParaRPr lang="ru-RU" sz="115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150" b="1" dirty="0" smtClean="0">
                <a:latin typeface="Arial Narrow" pitchFamily="34" charset="0"/>
              </a:rPr>
              <a:t>самовоспитание </a:t>
            </a:r>
            <a:r>
              <a:rPr lang="ru-RU" sz="1150" b="1" dirty="0">
                <a:latin typeface="Arial Narrow" pitchFamily="34" charset="0"/>
              </a:rPr>
              <a:t>и формирование силы воли; стремление к самостоятельному решению проблем, развитие представлений о культуре безопасности жизнедеятельности;  </a:t>
            </a:r>
            <a:endParaRPr lang="ru-RU" sz="115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150" b="1" dirty="0" smtClean="0">
                <a:latin typeface="Arial Narrow" pitchFamily="34" charset="0"/>
              </a:rPr>
              <a:t>Основы </a:t>
            </a:r>
            <a:r>
              <a:rPr lang="ru-RU" sz="1150" b="1" dirty="0">
                <a:latin typeface="Arial Narrow" pitchFamily="34" charset="0"/>
              </a:rPr>
              <a:t>нравственности и культуры формируются в учебной и </a:t>
            </a:r>
            <a:r>
              <a:rPr lang="ru-RU" sz="1150" b="1" dirty="0" err="1">
                <a:latin typeface="Arial Narrow" pitchFamily="34" charset="0"/>
              </a:rPr>
              <a:t>внеучебной</a:t>
            </a:r>
            <a:r>
              <a:rPr lang="ru-RU" sz="1150" b="1" dirty="0">
                <a:latin typeface="Arial Narrow" pitchFamily="34" charset="0"/>
              </a:rPr>
              <a:t> деятельности, в процессе участия в жизни ученического коллектива. Раскрытие нравственной основы выбора жизненного пути, знакомство с конкретными видами трудовой деятельности. Начало построения позитивных жизненных и будущих профессиональных планов. Формирование профессиональных интересов и готовности к выбору профессии. Сочетание в воспитании национального и общечеловеческого в ходе изучения национальных традиций, фольклора, лучших образцов национальной культуры; </a:t>
            </a:r>
            <a:endParaRPr lang="ru-RU" sz="1150" b="1" dirty="0" smtClean="0"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150" b="1" dirty="0" smtClean="0">
                <a:latin typeface="Arial Narrow" pitchFamily="34" charset="0"/>
              </a:rPr>
              <a:t>приобщение </a:t>
            </a:r>
            <a:r>
              <a:rPr lang="ru-RU" sz="1150" b="1" dirty="0">
                <a:latin typeface="Arial Narrow" pitchFamily="34" charset="0"/>
              </a:rPr>
              <a:t>к изучению культуры и традиций белорусского народа. Содействие в формировании жизненных целей и ценностей, ролевых форм поведения через общение со  взрослыми и сверстниками. Стимулирование деятельности объединений по интересам. Учет влияния СМИ, интернета, молодежных субкультур. </a:t>
            </a:r>
            <a:endParaRPr lang="ru-RU" sz="1150" b="1" dirty="0" smtClean="0"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6350" y="4232153"/>
            <a:ext cx="445526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Особенности процесса воспитания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2" descr="http://kladraz.ru/images/13.jpg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51"/>
          <a:stretch/>
        </p:blipFill>
        <p:spPr bwMode="auto">
          <a:xfrm>
            <a:off x="7151601" y="662119"/>
            <a:ext cx="2219024" cy="128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538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0" descr="Флаг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6525"/>
          <a:stretch/>
        </p:blipFill>
        <p:spPr bwMode="auto">
          <a:xfrm>
            <a:off x="-6350" y="0"/>
            <a:ext cx="9150350" cy="924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595454"/>
            <a:ext cx="9150348" cy="1815882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/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становление мировоззрения, нравственного самосознания, социальных, политических, религиозных, культурных и других убеждений;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начало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практической реализации серьезных жизненных планов; оформление морально-нравственных принципов</a:t>
            </a: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;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профессиональное и личное самоопределение;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завершение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формирования системы позитивных социальных установок;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повышенное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внимание к внутреннему миру человека;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возникновение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избирательных эмоциональных отношений между девушками и юношами; </a:t>
            </a:r>
            <a:endParaRPr lang="en-US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/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проявление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уважение к культуре и традициям белорусского народа, а также культуре других народов.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0" y="1128527"/>
            <a:ext cx="445526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развития личности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0" y="3411336"/>
            <a:ext cx="9161764" cy="466927"/>
            <a:chOff x="17673" y="3940021"/>
            <a:chExt cx="9126324" cy="466927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241259" y="3940021"/>
              <a:ext cx="4902738" cy="466927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47675"/>
              <a:r>
                <a:rPr lang="ru-RU" sz="1600" b="1" i="1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у</a:t>
              </a:r>
              <a:r>
                <a:rPr lang="ru-RU" sz="1600" b="1" i="1" dirty="0" smtClean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чебная, трудовая, профессиональная, общественная, досуговая</a:t>
              </a:r>
              <a:endParaRPr lang="ru-RU" sz="1600" b="1" i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0" name="Пятиугольник 9"/>
            <p:cNvSpPr/>
            <p:nvPr/>
          </p:nvSpPr>
          <p:spPr>
            <a:xfrm>
              <a:off x="17673" y="3940021"/>
              <a:ext cx="4461618" cy="466927"/>
            </a:xfrm>
            <a:prstGeom prst="homePlate">
              <a:avLst/>
            </a:prstGeom>
            <a:solidFill>
              <a:srgbClr val="04682C"/>
            </a:solidFill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2000" b="1" dirty="0" smtClean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Ведущие виды деятельности</a:t>
              </a:r>
              <a:endParaRPr lang="ru-RU" sz="20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-24116" y="4436434"/>
            <a:ext cx="9174464" cy="246221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174625" indent="185738">
              <a:tabLst>
                <a:tab pos="8609013" algn="l"/>
              </a:tabLst>
            </a:pP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создание педагогических условий для личностного самосовершенствования, нравственного самосовершенствования, формирование мировоззренческих представлений (социальный опыт), начальной профессиональной подготовки и профессиональных проб; 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повышение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уровня культуры безопасности жизнедеятельности; 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развитие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ученического самоуправления,  общественной активности и ответственности обучающихся за поведение и учебную деятельность. Сочетание в воспитании национального и общечеловеческого в ходе изучения национальных традиций, фольклора, лучших образцов национальной культуры; 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r>
              <a:rPr lang="ru-RU" sz="1400" b="1" dirty="0" smtClean="0">
                <a:solidFill>
                  <a:prstClr val="black"/>
                </a:solidFill>
                <a:latin typeface="Arial Narrow" pitchFamily="34" charset="0"/>
              </a:rPr>
              <a:t>приобщение </a:t>
            </a:r>
            <a:r>
              <a:rPr lang="ru-RU" sz="1400" b="1" dirty="0">
                <a:solidFill>
                  <a:prstClr val="black"/>
                </a:solidFill>
                <a:latin typeface="Arial Narrow" pitchFamily="34" charset="0"/>
              </a:rPr>
              <a:t>к изучению культуры и традиций белорусского народа; активное вовлечение в сохранение и развитие самобытности национальной культуры. Предоставление возможностей для творческой и профессиональной самореализации в объединениях по интересам. Учет влияния СМИ, интернета, молодежных субкультур. </a:t>
            </a: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  <a:p>
            <a:pPr marL="174625" indent="185738">
              <a:tabLst>
                <a:tab pos="8609013" algn="l"/>
              </a:tabLst>
            </a:pPr>
            <a:endParaRPr lang="ru-RU" sz="1400" b="1" dirty="0" smtClean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14" name="Пятиугольник 13"/>
          <p:cNvSpPr/>
          <p:nvPr/>
        </p:nvSpPr>
        <p:spPr>
          <a:xfrm>
            <a:off x="-6350" y="3969507"/>
            <a:ext cx="4455268" cy="466927"/>
          </a:xfrm>
          <a:prstGeom prst="homePlate">
            <a:avLst/>
          </a:prstGeom>
          <a:solidFill>
            <a:srgbClr val="C00000"/>
          </a:solidFill>
          <a:ln w="41275">
            <a:solidFill>
              <a:srgbClr val="07A14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Особенности процесса воспитания</a:t>
            </a:r>
            <a:endParaRPr lang="ru-RU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111" b="100000" l="4416" r="89590">
                        <a14:foregroundMark x1="32177" y1="22667" x2="32177" y2="22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685" y="-27798"/>
            <a:ext cx="1275552" cy="181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37746" y="46565"/>
            <a:ext cx="90204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prstClr val="white">
                    <a:lumMod val="95000"/>
                  </a:prstClr>
                </a:solidFill>
              </a:rPr>
              <a:t>Обучающиеся на III ступени </a:t>
            </a:r>
            <a:r>
              <a:rPr lang="ru-RU" sz="1600" b="1" dirty="0">
                <a:solidFill>
                  <a:prstClr val="white">
                    <a:lumMod val="95000"/>
                  </a:prstClr>
                </a:solidFill>
              </a:rPr>
              <a:t>общего среднего образования, </a:t>
            </a:r>
            <a:endParaRPr lang="en-US" sz="1600" b="1" dirty="0" smtClean="0">
              <a:solidFill>
                <a:prstClr val="white">
                  <a:lumMod val="95000"/>
                </a:prstClr>
              </a:solidFill>
            </a:endParaRPr>
          </a:p>
          <a:p>
            <a:pPr algn="ctr"/>
            <a:r>
              <a:rPr lang="ru-RU" sz="1600" b="1" dirty="0" smtClean="0">
                <a:solidFill>
                  <a:prstClr val="white">
                    <a:lumMod val="95000"/>
                  </a:prstClr>
                </a:solidFill>
              </a:rPr>
              <a:t>в </a:t>
            </a:r>
            <a:r>
              <a:rPr lang="ru-RU" sz="1600" b="1" dirty="0">
                <a:solidFill>
                  <a:prstClr val="white">
                    <a:lumMod val="95000"/>
                  </a:prstClr>
                </a:solidFill>
              </a:rPr>
              <a:t>учреждениях профессионально-технического и </a:t>
            </a:r>
            <a:r>
              <a:rPr lang="ru-RU" sz="1600" b="1" dirty="0" smtClean="0">
                <a:solidFill>
                  <a:prstClr val="white">
                    <a:lumMod val="95000"/>
                  </a:prstClr>
                </a:solidFill>
              </a:rPr>
              <a:t>среднего специального образования</a:t>
            </a:r>
            <a:r>
              <a:rPr lang="ru-RU" sz="2400" b="1" dirty="0">
                <a:solidFill>
                  <a:prstClr val="white">
                    <a:lumMod val="95000"/>
                  </a:prstClr>
                </a:solidFill>
              </a:rPr>
              <a:t>.</a:t>
            </a:r>
            <a:endParaRPr lang="ru-RU" sz="2400" b="1" dirty="0" smtClean="0">
              <a:solidFill>
                <a:prstClr val="white">
                  <a:lumMod val="9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069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40823" y="0"/>
            <a:ext cx="9144000" cy="1063487"/>
            <a:chOff x="0" y="-11451"/>
            <a:chExt cx="9144000" cy="106348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1" t="69320" r="53107"/>
            <a:stretch/>
          </p:blipFill>
          <p:spPr>
            <a:xfrm>
              <a:off x="0" y="0"/>
              <a:ext cx="2311222" cy="1052036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25243" b="82222"/>
            <a:stretch/>
          </p:blipFill>
          <p:spPr>
            <a:xfrm>
              <a:off x="2311222" y="-11451"/>
              <a:ext cx="6832778" cy="1063487"/>
            </a:xfrm>
            <a:prstGeom prst="rect">
              <a:avLst/>
            </a:prstGeom>
          </p:spPr>
        </p:pic>
      </p:grpSp>
      <p:sp>
        <p:nvSpPr>
          <p:cNvPr id="9" name="Прямоугольник 8"/>
          <p:cNvSpPr/>
          <p:nvPr/>
        </p:nvSpPr>
        <p:spPr>
          <a:xfrm>
            <a:off x="-21445" y="1876799"/>
            <a:ext cx="9216967" cy="1477328"/>
          </a:xfrm>
          <a:prstGeom prst="rect">
            <a:avLst/>
          </a:prstGeom>
          <a:solidFill>
            <a:srgbClr val="FE0E0E"/>
          </a:solidFill>
        </p:spPr>
        <p:txBody>
          <a:bodyPr wrap="square">
            <a:spAutoFit/>
          </a:bodyPr>
          <a:lstStyle/>
          <a:p>
            <a:pPr marL="273050" indent="446088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 Black" panose="020B0A04020102020204" pitchFamily="34" charset="0"/>
                <a:cs typeface="Arial" pitchFamily="34" charset="0"/>
              </a:rPr>
              <a:t>Идеологическое воспитание </a:t>
            </a:r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реализуется в контексте идеологии белорусского государства, где особое место занимают государственный суверенитет, национальный интерес, национальная безопасность, социальная справедливость, экономическое благосостояние, развитие гражданского общества.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-21443" y="3322230"/>
            <a:ext cx="9206266" cy="646331"/>
          </a:xfrm>
          <a:prstGeom prst="rect">
            <a:avLst/>
          </a:prstGeom>
          <a:solidFill>
            <a:srgbClr val="07A145"/>
          </a:solidFill>
        </p:spPr>
        <p:txBody>
          <a:bodyPr wrap="square">
            <a:spAutoFit/>
          </a:bodyPr>
          <a:lstStyle/>
          <a:p>
            <a:pPr marL="360363" indent="358775"/>
            <a:r>
              <a:rPr lang="ru-RU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Идеологическое воспитание направлено на формирование ценностных ориентаций, моделей поведения личности в обществе.</a:t>
            </a:r>
          </a:p>
        </p:txBody>
      </p:sp>
      <p:grpSp>
        <p:nvGrpSpPr>
          <p:cNvPr id="11" name="Группа 10"/>
          <p:cNvGrpSpPr/>
          <p:nvPr/>
        </p:nvGrpSpPr>
        <p:grpSpPr>
          <a:xfrm>
            <a:off x="40821" y="6363243"/>
            <a:ext cx="9154702" cy="485706"/>
            <a:chOff x="0" y="0"/>
            <a:chExt cx="8722760" cy="369869"/>
          </a:xfrm>
        </p:grpSpPr>
        <p:pic>
          <p:nvPicPr>
            <p:cNvPr id="12" name="Рисунок 11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Рисунок 12" descr="http://otdihvbelarusi.ru/Ornament.bmp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6243" y="0"/>
              <a:ext cx="4366517" cy="36986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" name="Прямоугольник 13"/>
          <p:cNvSpPr/>
          <p:nvPr/>
        </p:nvSpPr>
        <p:spPr>
          <a:xfrm>
            <a:off x="154055" y="1161862"/>
            <a:ext cx="88358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/>
              <a:t>Глава </a:t>
            </a:r>
            <a:r>
              <a:rPr lang="ru-RU" sz="2800" b="1" dirty="0" smtClean="0"/>
              <a:t>2  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ИДЕОЛОГИЧЕСКОЕ ВОСПИТАНИЕ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-10722" y="4058104"/>
            <a:ext cx="912255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363" indent="358775"/>
            <a:r>
              <a:rPr lang="ru-RU" sz="2000" b="1" dirty="0"/>
              <a:t>Содержание идеологического воспитания </a:t>
            </a:r>
            <a:r>
              <a:rPr lang="ru-RU" sz="2000" dirty="0" smtClean="0"/>
              <a:t>включает:</a:t>
            </a:r>
          </a:p>
          <a:p>
            <a:pPr marL="360363" indent="358775"/>
            <a:r>
              <a:rPr lang="ru-RU" sz="2000" dirty="0" smtClean="0"/>
              <a:t>формирование </a:t>
            </a:r>
            <a:r>
              <a:rPr lang="ru-RU" sz="2000" dirty="0"/>
              <a:t>мировоззрения как системы взглядов на окружающий мир, общество, других людей и самого себя; </a:t>
            </a:r>
            <a:endParaRPr lang="ru-RU" sz="2000" dirty="0" smtClean="0"/>
          </a:p>
          <a:p>
            <a:pPr marL="360363" indent="358775"/>
            <a:r>
              <a:rPr lang="ru-RU" sz="2000" dirty="0" smtClean="0"/>
              <a:t>формирование </a:t>
            </a:r>
            <a:r>
              <a:rPr lang="ru-RU" sz="2000" dirty="0"/>
              <a:t>целостной, политически грамотной, сознательно участвующей в социальной жизни общества личности, когда обучающийся проявляет себя не только как объект, но и как субъект государственной </a:t>
            </a:r>
            <a:r>
              <a:rPr lang="ru-RU" sz="2000" dirty="0" smtClean="0"/>
              <a:t>идеологии.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24314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1190</TotalTime>
  <Words>6647</Words>
  <Application>Microsoft Office PowerPoint</Application>
  <PresentationFormat>Экран (4:3)</PresentationFormat>
  <Paragraphs>514</Paragraphs>
  <Slides>47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4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admin</cp:lastModifiedBy>
  <cp:revision>141</cp:revision>
  <dcterms:created xsi:type="dcterms:W3CDTF">2013-11-19T05:52:05Z</dcterms:created>
  <dcterms:modified xsi:type="dcterms:W3CDTF">2015-10-28T19:48:25Z</dcterms:modified>
</cp:coreProperties>
</file>