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021DE2-C36F-4619-8831-955785B034AF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AE288F-6F9B-4E0C-AE1F-DDF6932B84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54006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/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Научите </a:t>
            </a:r>
            <a:r>
              <a:rPr lang="ru-RU" sz="7200" b="1" i="1" dirty="0" smtClean="0">
                <a:solidFill>
                  <a:schemeClr val="accent6"/>
                </a:solidFill>
              </a:rPr>
              <a:t>ребёнка</a:t>
            </a:r>
            <a:r>
              <a:rPr lang="ru-RU" sz="7200" b="1" i="1" dirty="0" smtClean="0">
                <a:solidFill>
                  <a:srgbClr val="7030A0"/>
                </a:solidFill>
              </a:rPr>
              <a:t> </a:t>
            </a:r>
            <a:r>
              <a:rPr lang="ru-RU" sz="7200" b="1" i="1" dirty="0" smtClean="0">
                <a:solidFill>
                  <a:srgbClr val="7030A0"/>
                </a:solidFill>
              </a:rPr>
              <a:t>говорить </a:t>
            </a:r>
            <a:r>
              <a:rPr lang="ru-RU" sz="7200" b="1" i="1" dirty="0" smtClean="0">
                <a:solidFill>
                  <a:schemeClr val="accent3"/>
                </a:solidFill>
              </a:rPr>
              <a:t>красиво и правильно</a:t>
            </a:r>
            <a:endParaRPr lang="ru-RU" sz="7200" b="1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7920880" cy="93610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</a:rPr>
              <a:t>учитель </a:t>
            </a:r>
            <a:r>
              <a:rPr lang="ru-RU" sz="2400" dirty="0" smtClean="0">
                <a:solidFill>
                  <a:schemeClr val="tx2"/>
                </a:solidFill>
              </a:rPr>
              <a:t>- дефектолог ГУО «НПК </a:t>
            </a:r>
            <a:r>
              <a:rPr lang="ru-RU" sz="2400" dirty="0" err="1" smtClean="0">
                <a:solidFill>
                  <a:schemeClr val="tx2"/>
                </a:solidFill>
              </a:rPr>
              <a:t>Бородичский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детский сад-начальная школа» </a:t>
            </a:r>
            <a:r>
              <a:rPr lang="ru-RU" sz="2400" dirty="0" err="1" smtClean="0">
                <a:solidFill>
                  <a:schemeClr val="tx2"/>
                </a:solidFill>
              </a:rPr>
              <a:t>Земба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Елена Александровна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725">
        <p14:reveal/>
      </p:transition>
    </mc:Choice>
    <mc:Fallback xmlns="">
      <p:transition spd="slow" advClick="0" advTm="6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5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400" dirty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Читайте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ребёнку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интересные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книги. Разглядывайте иллюстрации в них.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Учите называть картинки и рассказывать, что на них нарисовано.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6" name="Picture 4" descr="C:\Users\Public\Pictures\Sample Pictures\1605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3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1"/>
    </mc:Choice>
    <mc:Fallback xmlns="">
      <p:transition spd="slow" advTm="1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6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Пойте вместе с малышом простые песенки, отстукивая их ритм.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3" descr="C:\Users\Public\Pictures\Sample Pictures\happy-clapping-child-on-pia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0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5"/>
    </mc:Choice>
    <mc:Fallback xmlns="">
      <p:transition spd="slow" advTm="11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Наши дети – это то, ради чего мы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живём. Мечта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всех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родителей–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вырастить своего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ребёнка здоровым, образованным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успешным,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 красивой  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правильной речью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Эту мечту можно вполне осуществить,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только родителям нужно приложить достаточно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усилий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для превращения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её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реальность.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 мы  - учителя – дефектологи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вам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этом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всегда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поможем.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4" name="Picture 4" descr="C:\Users\Public\Pictures\Sample Pictures\1382124560_51851-ha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77686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2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7"/>
    </mc:Choice>
    <mc:Fallback xmlns="">
      <p:transition spd="slow" advTm="18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8722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Самой главной ценностью человека является  его здоровье. Дошкольный возраст – это период, когда закладывается фундамент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физического и психического здоровья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человека на всю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жизнь.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://uroki.by/assets/images/Preview/Picture-news/113274243_1_644x461_podgotovka-detey-k-shko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492896"/>
            <a:ext cx="6696744" cy="40324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4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773"/>
    </mc:Choice>
    <mc:Fallback xmlns="">
      <p:transition spd="slow" advClick="0" advTm="1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226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08312"/>
          </a:xfrm>
        </p:spPr>
        <p:txBody>
          <a:bodyPr>
            <a:normAutofit lnSpcReduction="10000"/>
          </a:bodyPr>
          <a:lstStyle/>
          <a:p>
            <a:pPr marL="137160" indent="0">
              <a:spcAft>
                <a:spcPts val="0"/>
              </a:spcAft>
              <a:buNone/>
            </a:pPr>
            <a:r>
              <a:rPr lang="ru-RU" sz="2400" b="1" dirty="0" smtClean="0">
                <a:ea typeface="Times New Roman"/>
              </a:rPr>
              <a:t>Речь  является  одной из важных сторон  развития человека. Её нарушения  затрудняют возможность  свободного общения  ребёнка с окружающими людьми. Осознание </a:t>
            </a:r>
            <a:r>
              <a:rPr lang="ru-RU" sz="2400" b="1" dirty="0" smtClean="0">
                <a:ea typeface="Times New Roman"/>
              </a:rPr>
              <a:t>своей непонятной, некрасивой  речи </a:t>
            </a:r>
            <a:r>
              <a:rPr lang="ru-RU" sz="2400" b="1" dirty="0" smtClean="0">
                <a:ea typeface="Times New Roman"/>
              </a:rPr>
              <a:t>часто вызывает различные отрицательные эмоциональные состояния: чувство неполноценности, страха перед самой  речью, замкнутость. Всё это отрицательно влияет на формирование личности  маленького человека.</a:t>
            </a:r>
          </a:p>
          <a:p>
            <a:endParaRPr lang="ru-RU" sz="2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127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1398"/>
    </mc:Choice>
    <mc:Fallback xmlns="">
      <p:transition spd="slow" advClick="0" advTm="2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95936" y="116632"/>
            <a:ext cx="5040560" cy="6624736"/>
          </a:xfrm>
        </p:spPr>
        <p:txBody>
          <a:bodyPr>
            <a:normAutofit fontScale="92500" lnSpcReduction="20000"/>
          </a:bodyPr>
          <a:lstStyle/>
          <a:p>
            <a:pPr marL="0" lvl="0" indent="449580">
              <a:buClr>
                <a:prstClr val="black">
                  <a:shade val="95000"/>
                </a:prstClr>
              </a:buClr>
              <a:buNone/>
            </a:pPr>
            <a:r>
              <a:rPr lang="ru-RU" b="1" dirty="0">
                <a:solidFill>
                  <a:prstClr val="black"/>
                </a:solidFill>
                <a:ea typeface="Times New Roman"/>
              </a:rPr>
              <a:t>Каждый родитель однажды задаётся вопросом: « А правильно ли говорит мой ребёнок?» По статистике 70 – 90% детей, которые посещают </a:t>
            </a:r>
            <a:r>
              <a:rPr lang="ru-RU" b="1" dirty="0" smtClean="0">
                <a:solidFill>
                  <a:prstClr val="black"/>
                </a:solidFill>
                <a:ea typeface="Times New Roman"/>
              </a:rPr>
              <a:t>детские учреждения, 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имеют проблемы с речевым развитием, что затрудняет процесс школьного обучения в дальнейшем. Уже в  младших группах </a:t>
            </a:r>
            <a:r>
              <a:rPr lang="ru-RU" b="1" dirty="0" smtClean="0">
                <a:solidFill>
                  <a:prstClr val="black"/>
                </a:solidFill>
                <a:ea typeface="Times New Roman"/>
              </a:rPr>
              <a:t>детских </a:t>
            </a:r>
            <a:r>
              <a:rPr lang="ru-RU" b="1" dirty="0">
                <a:solidFill>
                  <a:prstClr val="black"/>
                </a:solidFill>
                <a:ea typeface="Times New Roman"/>
              </a:rPr>
              <a:t>садов у большей  половины детей наблюдаются патологические формы развития речи. В подобных случаях нельзя рассчитывать на то, что звукопроизношение может нормализоваться  с возрастом и  развитие словаря произойдёт  само  собой.   Этого не произойдёт!  Поэтому нужно обязательно  обращаться за помощью к </a:t>
            </a:r>
            <a:r>
              <a:rPr lang="ru-RU" b="1" dirty="0" smtClean="0">
                <a:solidFill>
                  <a:prstClr val="black"/>
                </a:solidFill>
                <a:ea typeface="Times New Roman"/>
              </a:rPr>
              <a:t>специалистам – </a:t>
            </a:r>
            <a:r>
              <a:rPr lang="ru-RU" b="1" smtClean="0">
                <a:solidFill>
                  <a:prstClr val="black"/>
                </a:solidFill>
                <a:ea typeface="Times New Roman"/>
              </a:rPr>
              <a:t>учителям – дефектологам.</a:t>
            </a:r>
            <a:endParaRPr lang="ru-RU" b="1" dirty="0">
              <a:solidFill>
                <a:prstClr val="black"/>
              </a:solidFill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Public\Pictures\Sample Pictures\fotolia_45081566_subscription_xxl-700x4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3" t="15373" r="1021" b="16106"/>
          <a:stretch/>
        </p:blipFill>
        <p:spPr bwMode="auto">
          <a:xfrm>
            <a:off x="107504" y="476672"/>
            <a:ext cx="38884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9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4"/>
    </mc:Choice>
    <mc:Fallback xmlns="">
      <p:transition spd="slow" advTm="25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755576" y="5085184"/>
            <a:ext cx="7931224" cy="1296144"/>
          </a:xfrm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2400" b="1" dirty="0" smtClean="0">
                <a:ea typeface="Times New Roman"/>
              </a:rPr>
              <a:t>Кроме   </a:t>
            </a:r>
            <a:r>
              <a:rPr lang="ru-RU" sz="2400" b="1" dirty="0">
                <a:ea typeface="Times New Roman"/>
              </a:rPr>
              <a:t>этого необходимо и  самим  родителям активно развивать речь  своего  ребёнка   Что можно  и  нужно для  этого   сделать?</a:t>
            </a:r>
          </a:p>
          <a:p>
            <a:endParaRPr lang="ru-RU" sz="2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2656"/>
            <a:ext cx="7488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36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6"/>
    </mc:Choice>
    <mc:Fallback xmlns="">
      <p:transition spd="slow" advTm="1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1. С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ребёнком нужно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разговаривать и обязательно слушать его ответы.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Разговаривая с ним,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помогайте ему подобрать точные слова для выражения  мыслей. Не упрощайте свою речь, подробно и обстоятельно отвечайте на вопросы малыша.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Public\Pictures\Sample Pictures\11740171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648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6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3"/>
    </mc:Choice>
    <mc:Fallback xmlns="">
      <p:transition spd="slow" advTm="12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902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2. Побуждайте детей рассказывать вам о том, что он делает. Учите детей играть в сюжетные игры, сопровождая их своим комментарием.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Public\Pictures\Sample Pictures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2" y="1628800"/>
            <a:ext cx="8064896" cy="48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2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2"/>
    </mc:Choice>
    <mc:Fallback xmlns="">
      <p:transition spd="slow" advTm="1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3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. На прогулке и дома называйте новые для ребёнка предметы и рассказывайте про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них, помогайте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ему каждый день узнавать что-то новое.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184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0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7"/>
    </mc:Choice>
    <mc:Fallback xmlns="">
      <p:transition spd="slow" advTm="10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Ваша речь, обращённая к ребёнку должна быть чёткой правильной. Чётко произносите слова и фразы, не сюсюкайте, не заигрывайте с ребёнком, копируя его произношение.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Речь окружающих  взрослых должна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служить образцом для малыша.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Public\Pictures\Sample Picture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448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2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3"/>
    </mc:Choice>
    <mc:Fallback xmlns="">
      <p:transition spd="slow" advTm="13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</TotalTime>
  <Words>394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Научите ребёнка говорить красиво и правильно</vt:lpstr>
      <vt:lpstr>Самой главной ценностью человека является  его здоровье. Дошкольный возраст – это период, когда закладывается фундамент физического и психического здоровья человека на всю жизнь.</vt:lpstr>
      <vt:lpstr>Презентация PowerPoint</vt:lpstr>
      <vt:lpstr>Презентация PowerPoint</vt:lpstr>
      <vt:lpstr>Презентация PowerPoint</vt:lpstr>
      <vt:lpstr>1. С ребёнком нужно разговаривать и обязательно слушать его ответы. Разговаривая с ним, помогайте ему подобрать точные слова для выражения  мыслей. Не упрощайте свою речь, подробно и обстоятельно отвечайте на вопросы малыша.  </vt:lpstr>
      <vt:lpstr>2. Побуждайте детей рассказывать вам о том, что он делает. Учите детей играть в сюжетные игры, сопровождая их своим комментарием. </vt:lpstr>
      <vt:lpstr> 3. На прогулке и дома называйте новые для ребёнка предметы и рассказывайте про них, помогайте ему каждый день узнавать что-то новое.  </vt:lpstr>
      <vt:lpstr>4. Ваша речь, обращённая к ребёнку должна быть чёткой правильной. Чётко произносите слова и фразы, не сюсюкайте, не заигрывайте с ребёнком, копируя его произношение. Речь окружающих  взрослых должна служить образцом для малыша. </vt:lpstr>
      <vt:lpstr>5. Читайте ребёнку интересные книги. Разглядывайте иллюстрации в них. Учите называть картинки и рассказывать, что на них нарисовано. </vt:lpstr>
      <vt:lpstr> 6. Пойте вместе с малышом простые песенки, отстукивая их ритм. </vt:lpstr>
      <vt:lpstr>Наши дети – это то, ради чего мы живём. Мечта всех родителей– вырастить своего ребёнка здоровым, образованным, успешным, с красивой  и правильной речью. Эту мечту можно вполне осуществить, только родителям нужно приложить достаточно усилий для превращения  её в реальность. А мы  - учителя – дефектологи  вам  в этом всегда   поможем.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Научите меня говорить красиво и правильно</dc:title>
  <dc:creator>Александровна</dc:creator>
  <cp:lastModifiedBy>Александровна</cp:lastModifiedBy>
  <cp:revision>32</cp:revision>
  <dcterms:created xsi:type="dcterms:W3CDTF">2017-04-16T19:46:45Z</dcterms:created>
  <dcterms:modified xsi:type="dcterms:W3CDTF">2017-04-27T13:35:13Z</dcterms:modified>
</cp:coreProperties>
</file>