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8" r:id="rId2"/>
    <p:sldId id="256" r:id="rId3"/>
    <p:sldId id="266" r:id="rId4"/>
    <p:sldId id="267" r:id="rId5"/>
    <p:sldId id="265" r:id="rId6"/>
    <p:sldId id="257" r:id="rId7"/>
    <p:sldId id="259" r:id="rId8"/>
    <p:sldId id="260" r:id="rId9"/>
    <p:sldId id="261" r:id="rId10"/>
    <p:sldId id="262" r:id="rId11"/>
    <p:sldId id="263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l-GL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</p:grpSp>
        </p:grpSp>
      </p:grpSp>
      <p:sp>
        <p:nvSpPr>
          <p:cNvPr id="819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77B339-A08C-4B22-8441-46FFE9A66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8FA54-E1FC-4AE7-A29A-5150B747A9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154B5-3B50-4528-9B9B-7C48B8B9F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38D6B-7E89-42C4-9BAB-EC633417A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4362C-2E74-433E-A811-C8EA59EF9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4D7F2-3863-4EC5-9566-DCFD071FE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0402E-40F4-43DA-A028-B14EBDA1F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EF3FF-1376-448F-96C9-2284AED5CC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3A2A7-E97D-44D9-BBA5-84DA9BC25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1705C-842A-4C73-B982-ABD9D7136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l-GL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853D9-76C7-494F-B6B3-E7AF6C8EB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l-GL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l-GL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9EC04-F0FC-4714-8831-B5D5D722A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kl-GL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8090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l-GL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090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0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0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0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0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0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0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0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8091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1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2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8093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3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4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095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5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5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5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5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5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sp>
            <p:nvSpPr>
              <p:cNvPr id="8095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l-GL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8095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  <p:sp>
              <p:nvSpPr>
                <p:cNvPr id="8096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  <p:sp>
              <p:nvSpPr>
                <p:cNvPr id="8096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  <p:sp>
              <p:nvSpPr>
                <p:cNvPr id="8096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kl-GL"/>
                </a:p>
              </p:txBody>
            </p:sp>
          </p:grpSp>
        </p:grpSp>
      </p:grpSp>
      <p:sp>
        <p:nvSpPr>
          <p:cNvPr id="8096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096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096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6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048ECBC-DE4B-4A3B-A23B-0C50D1EB6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7" descr="130009_thumb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267200"/>
            <a:ext cx="20478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8" descr="130085_thum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267200"/>
            <a:ext cx="2212975" cy="217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838200" y="1371600"/>
            <a:ext cx="6625532" cy="3477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Здоровье- это</a:t>
            </a:r>
          </a:p>
          <a:p>
            <a:pPr algn="ctr">
              <a:defRPr/>
            </a:pPr>
            <a:r>
              <a:rPr lang="ru-RU" sz="44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бесценный дар,</a:t>
            </a:r>
          </a:p>
          <a:p>
            <a:pPr algn="ctr">
              <a:defRPr/>
            </a:pPr>
            <a:r>
              <a:rPr lang="ru-RU" sz="44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он даётся увы не навечно,</a:t>
            </a:r>
          </a:p>
          <a:p>
            <a:pPr algn="ctr">
              <a:defRPr/>
            </a:pPr>
            <a:r>
              <a:rPr lang="ru-RU" sz="44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его надо беречь.</a:t>
            </a:r>
          </a:p>
          <a:p>
            <a:pPr algn="ctr">
              <a:defRPr/>
            </a:pPr>
            <a:r>
              <a:rPr lang="ru-RU" sz="44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                        И. И. Павлов</a:t>
            </a:r>
            <a:endParaRPr lang="kl-GL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Итог: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О чем говорили сегодня?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Какие привычки называют полезными?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Какие вредными?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К чему приводят вредные привычки?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Может ли человек сам избавиться от вредной привычки? Что для этого необходимо сделать?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Какие основные выводы мы можем сделать?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Выводы: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Существуют разные привычки: полезные и вредные.</a:t>
            </a:r>
          </a:p>
          <a:p>
            <a:pPr eaLnBrk="1" hangingPunct="1">
              <a:defRPr/>
            </a:pPr>
            <a:r>
              <a:rPr lang="ru-RU" smtClean="0"/>
              <a:t>Хорошие привычки можно в себе развивать.</a:t>
            </a:r>
          </a:p>
          <a:p>
            <a:pPr eaLnBrk="1" hangingPunct="1">
              <a:defRPr/>
            </a:pPr>
            <a:r>
              <a:rPr lang="ru-RU" smtClean="0"/>
              <a:t>Надо стараться вести себя так, чтобы не приобретать плохих привычек.</a:t>
            </a:r>
          </a:p>
          <a:p>
            <a:pPr eaLnBrk="1" hangingPunct="1">
              <a:defRPr/>
            </a:pPr>
            <a:r>
              <a:rPr lang="ru-RU" smtClean="0"/>
              <a:t>Не иметь вредных привычек помогает сила воли.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/>
              <a:t>ПАМЯТКА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Вредные привычки и их влияние на организм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ru-RU" sz="1100" b="1" dirty="0" smtClean="0"/>
              <a:t>Курение. </a:t>
            </a:r>
            <a:r>
              <a:rPr lang="ru-RU" sz="1100" dirty="0" smtClean="0"/>
              <a:t>Вот несколько факторов, которые свидетельствуют о том, что курение имеет негативное влияние на весь организм человека:</a:t>
            </a:r>
          </a:p>
          <a:p>
            <a:pPr lvl="0"/>
            <a:r>
              <a:rPr lang="ru-RU" sz="1100" dirty="0" smtClean="0"/>
              <a:t>курящий </a:t>
            </a:r>
            <a:r>
              <a:rPr lang="ru-RU" sz="1100" dirty="0" smtClean="0"/>
              <a:t>человек, который занимается этим пагубным делом больше, чем десять лет, болеет почти в четыре раза чаще, чем некурящий;</a:t>
            </a:r>
            <a:br>
              <a:rPr lang="ru-RU" sz="1100" dirty="0" smtClean="0"/>
            </a:br>
            <a:r>
              <a:rPr lang="ru-RU" sz="1100" dirty="0" smtClean="0"/>
              <a:t>— регулярное курение способно забрать у человека от шести до пятнадцати лет жизни;</a:t>
            </a:r>
          </a:p>
          <a:p>
            <a:pPr lvl="0" algn="just"/>
            <a:r>
              <a:rPr lang="ru-RU" sz="1100" dirty="0" smtClean="0"/>
              <a:t>курение является предпосылкой для таких страшных заболеваний, как рак легких, инфаркт миокарда, язва желудка или двенадцатиперстной кишки;</a:t>
            </a:r>
          </a:p>
          <a:p>
            <a:pPr lvl="0" algn="just"/>
            <a:r>
              <a:rPr lang="ru-RU" sz="1100" dirty="0" smtClean="0"/>
              <a:t>продолжительное курение угнетает действие многих желез внутренней секреции, это приводит к гормональному дисбалансу в организме. Все биологические процессы сбиваются, нарушается обмен веществ;</a:t>
            </a:r>
          </a:p>
          <a:p>
            <a:pPr lvl="0" algn="just"/>
            <a:r>
              <a:rPr lang="ru-RU" sz="1100" dirty="0" smtClean="0"/>
              <a:t> приводит к желтизне, а также к морщинистости кожи лица, появлению неприятного запаха изо рта, разрушению зубов и слабости мышц.</a:t>
            </a:r>
            <a:br>
              <a:rPr lang="ru-RU" sz="1100" dirty="0" smtClean="0"/>
            </a:br>
            <a:r>
              <a:rPr lang="ru-RU" sz="1100" dirty="0" smtClean="0"/>
              <a:t>        Женщинам не стоит забывать, что курение может оказать негативное влияние и на ребенка. Практически все вредные вещества, содержащиеся в табачном дыме, легко преодолевают плацентарный барьер и угнетающе влияют на развитие плода, а также вызывают тяжелые врожденные патологии и заболевания.</a:t>
            </a:r>
          </a:p>
          <a:p>
            <a:pPr algn="just"/>
            <a:r>
              <a:rPr lang="ru-RU" sz="1100" b="1" dirty="0" smtClean="0"/>
              <a:t>Алкоголь. </a:t>
            </a:r>
            <a:r>
              <a:rPr lang="ru-RU" sz="1100" dirty="0" smtClean="0"/>
              <a:t>Что касается алкоголя, то тут ситуация схожа с курением. Алкоголь оказывает общее разрушительное воздействие на все органы и системы организма, а также является причиной серьезных заболеваний не только самой мамы, но и будущего малыша.</a:t>
            </a:r>
          </a:p>
          <a:p>
            <a:pPr algn="just"/>
            <a:r>
              <a:rPr lang="ru-RU" sz="1100" dirty="0" smtClean="0"/>
              <a:t>Алкоголь угнетающе действует на умственную деятельность человека, у плода он замедляет развитие нервной трубки, что чревато такими страшными заболеваниями, как, например, синдром Дауна.</a:t>
            </a:r>
          </a:p>
          <a:p>
            <a:pPr algn="just"/>
            <a:r>
              <a:rPr lang="ru-RU" sz="1100" dirty="0" smtClean="0"/>
              <a:t>Алкоголь снижает кровяное давление, из-за чего в больших артериях и полых венах могут возникать застои, которые приводят к возникновению тромбов.</a:t>
            </a:r>
            <a:br>
              <a:rPr lang="ru-RU" sz="1100" dirty="0" smtClean="0"/>
            </a:br>
            <a:r>
              <a:rPr lang="ru-RU" sz="1100" dirty="0" smtClean="0"/>
              <a:t>        Кроме своего пагубного воздействия на физиологическом уровне, за счет угнетения мозговой деятельности у человека нарушается координация движений. Это крайне опасно для будущей мамы, в особенности, на поздних сроках беременности. Любое падение или удар могут привести к серьезным травмам плода или даже к выкидышу.</a:t>
            </a:r>
          </a:p>
          <a:p>
            <a:pPr algn="just"/>
            <a:r>
              <a:rPr lang="ru-RU" sz="1100" b="1" dirty="0" smtClean="0"/>
              <a:t>Наркомания. </a:t>
            </a:r>
            <a:r>
              <a:rPr lang="ru-RU" sz="1100" dirty="0" smtClean="0"/>
              <a:t>Наркомания, пожалуй, является самой жестокой среди всех вредных привычек. Она убивает человека и физически, и морально. Причем процесс деградации происходит крайне быстро: в течение буквально пары лет человек полностью меняется. И, увы, далеко не в лучшую сторону.</a:t>
            </a:r>
            <a:br>
              <a:rPr lang="ru-RU" sz="1100" dirty="0" smtClean="0"/>
            </a:br>
            <a:r>
              <a:rPr lang="ru-RU" sz="1100" dirty="0" smtClean="0"/>
              <a:t>Большинство из наркотических веществ являются искусственными химическими препаратами, некоторые — и вовсе ядами.</a:t>
            </a:r>
          </a:p>
          <a:p>
            <a:pPr algn="just"/>
            <a:r>
              <a:rPr lang="ru-RU" sz="1100" dirty="0" smtClean="0"/>
              <a:t>Часто наркотики принимаются нестерильными шприцами, из-за чего возникает риск заражения самыми страшными болезнями современности, в том числе и ВИЧ.</a:t>
            </a:r>
          </a:p>
          <a:p>
            <a:pPr algn="just"/>
            <a:r>
              <a:rPr lang="ru-RU" sz="1100" dirty="0" smtClean="0"/>
              <a:t> </a:t>
            </a:r>
          </a:p>
          <a:p>
            <a:pPr algn="just"/>
            <a:r>
              <a:rPr lang="ru-RU" sz="1000" dirty="0" smtClean="0"/>
              <a:t> </a:t>
            </a:r>
          </a:p>
          <a:p>
            <a:pPr algn="just"/>
            <a:endParaRPr lang="ru-RU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76" name="Group 56"/>
          <p:cNvGraphicFramePr>
            <a:graphicFrameLocks noGrp="1"/>
          </p:cNvGraphicFramePr>
          <p:nvPr>
            <p:ph idx="4294967295"/>
          </p:nvPr>
        </p:nvGraphicFramePr>
        <p:xfrm>
          <a:off x="685800" y="762000"/>
          <a:ext cx="8229600" cy="5181601"/>
        </p:xfrm>
        <a:graphic>
          <a:graphicData uri="http://schemas.openxmlformats.org/drawingml/2006/table">
            <a:tbl>
              <a:tblPr/>
              <a:tblGrid>
                <a:gridCol w="2057400"/>
                <a:gridCol w="2133600"/>
                <a:gridCol w="1981200"/>
                <a:gridCol w="20574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 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</a:t>
            </a:r>
            <a:r>
              <a:rPr lang="ru-RU" sz="6000" b="1" smtClean="0">
                <a:solidFill>
                  <a:srgbClr val="33CC33"/>
                </a:solidFill>
              </a:rPr>
              <a:t>Ы	       Р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6000" b="1" smtClean="0">
                <a:solidFill>
                  <a:srgbClr val="FF0000"/>
                </a:solidFill>
              </a:rPr>
              <a:t>          П	</a:t>
            </a:r>
            <a:r>
              <a:rPr lang="ru-RU" sz="6000" b="1" smtClean="0">
                <a:solidFill>
                  <a:srgbClr val="33CC33"/>
                </a:solidFill>
              </a:rPr>
              <a:t>    	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6000" b="1" smtClean="0">
                <a:solidFill>
                  <a:srgbClr val="33CC33"/>
                </a:solidFill>
              </a:rPr>
              <a:t>     И	     	    В	     Ч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6000" b="1" smtClean="0">
                <a:solidFill>
                  <a:srgbClr val="33CC33"/>
                </a:solidFill>
              </a:rPr>
              <a:t>     	     К	    	      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8229600" cy="594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9600" dirty="0" smtClean="0"/>
              <a:t>ПРИВЫЧКА</a:t>
            </a:r>
          </a:p>
        </p:txBody>
      </p:sp>
      <p:pic>
        <p:nvPicPr>
          <p:cNvPr id="3" name="Рисунок 2" descr="Посейте поступок – и вы пожнете привычку, посейте привычку – и вы пожнете харак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276600"/>
            <a:ext cx="533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File00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lum bright="10000"/>
          </a:blip>
          <a:srcRect l="18605" t="12903" r="11629"/>
          <a:stretch>
            <a:fillRect/>
          </a:stretch>
        </p:blipFill>
        <p:spPr>
          <a:xfrm>
            <a:off x="127000" y="381000"/>
            <a:ext cx="2540000" cy="2286000"/>
          </a:xfrm>
          <a:noFill/>
        </p:spPr>
      </p:pic>
      <p:pic>
        <p:nvPicPr>
          <p:cNvPr id="7171" name="Picture 9" descr="File001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lum bright="10000"/>
          </a:blip>
          <a:srcRect r="21429" b="17786"/>
          <a:stretch>
            <a:fillRect/>
          </a:stretch>
        </p:blipFill>
        <p:spPr>
          <a:xfrm>
            <a:off x="5943600" y="304800"/>
            <a:ext cx="2998788" cy="2362200"/>
          </a:xfrm>
          <a:noFill/>
        </p:spPr>
      </p:pic>
      <p:pic>
        <p:nvPicPr>
          <p:cNvPr id="7172" name="Picture 11" descr="File00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1550" y="4552950"/>
            <a:ext cx="161607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2" descr="File0016"/>
          <p:cNvPicPr>
            <a:picLocks noChangeAspect="1" noChangeArrowheads="1"/>
          </p:cNvPicPr>
          <p:nvPr/>
        </p:nvPicPr>
        <p:blipFill>
          <a:blip r:embed="rId4" cstate="print">
            <a:lum bright="10000"/>
          </a:blip>
          <a:srcRect l="2438" r="4878"/>
          <a:stretch>
            <a:fillRect/>
          </a:stretch>
        </p:blipFill>
        <p:spPr bwMode="auto">
          <a:xfrm>
            <a:off x="6096000" y="3657600"/>
            <a:ext cx="2895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3" descr="File0014"/>
          <p:cNvPicPr>
            <a:picLocks noChangeAspect="1" noChangeArrowheads="1"/>
          </p:cNvPicPr>
          <p:nvPr/>
        </p:nvPicPr>
        <p:blipFill>
          <a:blip r:embed="rId5" cstate="print">
            <a:lum bright="10000"/>
          </a:blip>
          <a:srcRect r="28204"/>
          <a:stretch>
            <a:fillRect/>
          </a:stretch>
        </p:blipFill>
        <p:spPr bwMode="auto">
          <a:xfrm>
            <a:off x="228600" y="3657600"/>
            <a:ext cx="24765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4" descr="File0013"/>
          <p:cNvPicPr>
            <a:picLocks noChangeAspect="1" noChangeArrowheads="1"/>
          </p:cNvPicPr>
          <p:nvPr/>
        </p:nvPicPr>
        <p:blipFill>
          <a:blip r:embed="rId6" cstate="print"/>
          <a:srcRect l="5180" t="31506" r="25746"/>
          <a:stretch>
            <a:fillRect/>
          </a:stretch>
        </p:blipFill>
        <p:spPr bwMode="auto">
          <a:xfrm>
            <a:off x="3048000" y="3505200"/>
            <a:ext cx="2743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20" descr="File0018"/>
          <p:cNvPicPr>
            <a:picLocks noChangeAspect="1" noChangeArrowheads="1"/>
          </p:cNvPicPr>
          <p:nvPr/>
        </p:nvPicPr>
        <p:blipFill>
          <a:blip r:embed="rId7" cstate="print">
            <a:lum bright="10000"/>
          </a:blip>
          <a:srcRect l="13214" r="7500" b="15625"/>
          <a:stretch>
            <a:fillRect/>
          </a:stretch>
        </p:blipFill>
        <p:spPr bwMode="auto">
          <a:xfrm>
            <a:off x="3048000" y="381000"/>
            <a:ext cx="2644775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Список привычек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229600" cy="5364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Спать с открытой форточкой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Обманывать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Умываться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Чистить зубы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Грызть ногти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Сутулиться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Класть вещи на место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Выполнять домашнее задание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Заниматься спортом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Пропускать уроки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Говорить правду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Лениться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Читать лежа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Курить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Мыть за собой посуду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Драться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Конфликтовать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600" dirty="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87" name="Group 75"/>
          <p:cNvGraphicFramePr>
            <a:graphicFrameLocks noGrp="1"/>
          </p:cNvGraphicFramePr>
          <p:nvPr/>
        </p:nvGraphicFramePr>
        <p:xfrm>
          <a:off x="228600" y="304800"/>
          <a:ext cx="8686800" cy="6528816"/>
        </p:xfrm>
        <a:graphic>
          <a:graphicData uri="http://schemas.openxmlformats.org/drawingml/2006/table">
            <a:tbl>
              <a:tblPr/>
              <a:tblGrid>
                <a:gridCol w="2819400"/>
                <a:gridCol w="3048000"/>
                <a:gridCol w="2819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Вред курения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Вред алкоголя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Вред наркотиков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00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Никотин-причина многих смертельных заболеваний;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желтеет эмаль зубов;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меняется цвет лица;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волосы теряют блеск, выпадают;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ногти на руках приобретают желтый оттенок, слоятся, ломаются;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курящий человек приносит вред окружающим («пассивное курение»)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Каждая рюмка действует на организм, как яд;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особенно сильно страдает зрение;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может возникнуть опухоль голосовых связок, воспаление легких, туберкулез, а цирроз печени ведет к смерти;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появляются постоянные боли в животе, тошнота, пропадает аппетит, что ведет к истощению организма;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нарушается память, воля;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происходят изменения в системе кровообращения и сердце-инфаркт, кровоизлияния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Растерянность галлюцинации;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повышенные эмоции и нерациональное поведение;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провалы  памяти;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головокружение и  тошнота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нарушение пищеварительной системы;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головная боль;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раздвоение изображения;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изменение цвета кожи и осанки;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моральная деградация;</a:t>
                      </a:r>
                    </a:p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Pct val="8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передозировка ведет к смерти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Правила здорового образа жизни</a:t>
            </a:r>
            <a:endParaRPr lang="ru-RU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Отказ от разрушителей здоровья, т.е. от вредных привычек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Систематические занятия физкультурой и спортом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Соблюдение правил личной гигиены и режима дня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Рациональное питание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Закаливание организма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Положительные эмоции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1" name="Group 21"/>
          <p:cNvGraphicFramePr>
            <a:graphicFrameLocks noGrp="1"/>
          </p:cNvGraphicFramePr>
          <p:nvPr/>
        </p:nvGraphicFramePr>
        <p:xfrm>
          <a:off x="304800" y="228600"/>
          <a:ext cx="8610600" cy="6096000"/>
        </p:xfrm>
        <a:graphic>
          <a:graphicData uri="http://schemas.openxmlformats.org/drawingml/2006/table">
            <a:tbl>
              <a:tblPr/>
              <a:tblGrid>
                <a:gridCol w="8610600"/>
              </a:tblGrid>
              <a:tr h="609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Мой план избавления от вредной привычки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Вредная привычка, от которой я хочу избавиться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____________________________________________________________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для работы над собой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__________________________________________________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укажи срок, время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Мне понадобится </a:t>
                      </a:r>
                      <a:r>
                        <a:rPr kumimoji="0" lang="ru-RU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помощь</a:t>
                      </a:r>
                      <a:r>
                        <a:rPr kumimoji="0" lang="ru-RU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______________________________________________________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укажи человека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должен(на) сделать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________________________________________________________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укажи что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Избавившись от этой привычки, я   ___________________________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Моя награда за преодоление привычки _________________________</a:t>
                      </a: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451</Words>
  <Application>Microsoft Office PowerPoint</Application>
  <PresentationFormat>Экран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Круги</vt:lpstr>
      <vt:lpstr>Слайд 1</vt:lpstr>
      <vt:lpstr>Слайд 2</vt:lpstr>
      <vt:lpstr>Слайд 3</vt:lpstr>
      <vt:lpstr>Слайд 4</vt:lpstr>
      <vt:lpstr>Слайд 5</vt:lpstr>
      <vt:lpstr>Список привычек</vt:lpstr>
      <vt:lpstr>Слайд 7</vt:lpstr>
      <vt:lpstr>Правила здорового образа жизни</vt:lpstr>
      <vt:lpstr>Слайд 9</vt:lpstr>
      <vt:lpstr>Итог:</vt:lpstr>
      <vt:lpstr>Выводы:</vt:lpstr>
      <vt:lpstr>ПАМЯТКА Вредные привычки и их влияние на организм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17</cp:revision>
  <cp:lastPrinted>1601-01-01T00:00:00Z</cp:lastPrinted>
  <dcterms:created xsi:type="dcterms:W3CDTF">1601-01-01T00:00:00Z</dcterms:created>
  <dcterms:modified xsi:type="dcterms:W3CDTF">2016-03-19T09:20:18Z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