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7" r:id="rId2"/>
    <p:sldId id="262" r:id="rId3"/>
    <p:sldId id="273" r:id="rId4"/>
    <p:sldId id="296" r:id="rId5"/>
    <p:sldId id="297" r:id="rId6"/>
    <p:sldId id="298" r:id="rId7"/>
    <p:sldId id="299" r:id="rId8"/>
    <p:sldId id="292" r:id="rId9"/>
    <p:sldId id="304" r:id="rId10"/>
    <p:sldId id="301" r:id="rId11"/>
    <p:sldId id="302" r:id="rId12"/>
    <p:sldId id="305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0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436C02-B421-4CC1-83D6-6B75ED62A6D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5917B6-1FB8-4CB5-9861-2370D1BB7BC5}">
      <dgm:prSet custT="1"/>
      <dgm:spPr/>
      <dgm:t>
        <a:bodyPr/>
        <a:lstStyle/>
        <a:p>
          <a:pPr rtl="0"/>
          <a:r>
            <a:rPr lang="ru-RU" sz="24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Диагностический инструментарий</a:t>
          </a:r>
          <a:endParaRPr lang="ru-RU" sz="24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FE551B-E76A-47B2-9E55-B8317B202B23}" type="parTrans" cxnId="{E8DB73D5-53A1-498C-BB6B-32A446024EBD}">
      <dgm:prSet/>
      <dgm:spPr/>
      <dgm:t>
        <a:bodyPr/>
        <a:lstStyle/>
        <a:p>
          <a:endParaRPr lang="ru-RU"/>
        </a:p>
      </dgm:t>
    </dgm:pt>
    <dgm:pt modelId="{9014874F-990B-4F75-9E0B-B089CDAE7BFB}" type="sibTrans" cxnId="{E8DB73D5-53A1-498C-BB6B-32A446024EBD}">
      <dgm:prSet/>
      <dgm:spPr/>
      <dgm:t>
        <a:bodyPr/>
        <a:lstStyle/>
        <a:p>
          <a:endParaRPr lang="ru-RU"/>
        </a:p>
      </dgm:t>
    </dgm:pt>
    <dgm:pt modelId="{870E2ABE-D58D-40C5-BEC2-818D68316114}">
      <dgm:prSet custT="1"/>
      <dgm:spPr/>
      <dgm:t>
        <a:bodyPr/>
        <a:lstStyle/>
        <a:p>
          <a:pPr rtl="0"/>
          <a:r>
            <a:rPr lang="ru-RU" sz="2000" b="0" dirty="0" smtClean="0"/>
            <a:t>Тест </a:t>
          </a:r>
          <a:r>
            <a:rPr lang="ru-RU" sz="2000" b="0" dirty="0" err="1" smtClean="0"/>
            <a:t>фрустрационной</a:t>
          </a:r>
          <a:r>
            <a:rPr lang="ru-RU" sz="2000" b="0" dirty="0" smtClean="0"/>
            <a:t> толерантности Розенцвейга</a:t>
          </a:r>
          <a:endParaRPr lang="ru-RU" sz="2000" b="0" dirty="0"/>
        </a:p>
      </dgm:t>
    </dgm:pt>
    <dgm:pt modelId="{653FF926-7DF0-4648-9147-44CE05773578}" type="parTrans" cxnId="{CF2219E4-EA89-4A0E-A2B8-A1CD62083E1C}">
      <dgm:prSet/>
      <dgm:spPr/>
      <dgm:t>
        <a:bodyPr/>
        <a:lstStyle/>
        <a:p>
          <a:endParaRPr lang="ru-RU"/>
        </a:p>
      </dgm:t>
    </dgm:pt>
    <dgm:pt modelId="{D9D35C9E-EFE1-4BC4-908D-A4938A668A8F}" type="sibTrans" cxnId="{CF2219E4-EA89-4A0E-A2B8-A1CD62083E1C}">
      <dgm:prSet/>
      <dgm:spPr/>
      <dgm:t>
        <a:bodyPr/>
        <a:lstStyle/>
        <a:p>
          <a:endParaRPr lang="ru-RU"/>
        </a:p>
      </dgm:t>
    </dgm:pt>
    <dgm:pt modelId="{FE20D1A3-0539-40F7-B752-07C934A4C805}">
      <dgm:prSet custT="1"/>
      <dgm:spPr/>
      <dgm:t>
        <a:bodyPr/>
        <a:lstStyle/>
        <a:p>
          <a:pPr rtl="0"/>
          <a:r>
            <a:rPr lang="ru-RU" sz="2000" b="0" dirty="0" smtClean="0"/>
            <a:t>Определение </a:t>
          </a:r>
          <a:r>
            <a:rPr lang="ru-RU" sz="2000" b="0" dirty="0" smtClean="0"/>
            <a:t>направленности личности </a:t>
          </a:r>
          <a:r>
            <a:rPr lang="ru-RU" sz="2000" b="0" dirty="0" err="1" smtClean="0"/>
            <a:t>Басса</a:t>
          </a:r>
          <a:endParaRPr lang="ru-RU" sz="2000" b="0" dirty="0"/>
        </a:p>
      </dgm:t>
    </dgm:pt>
    <dgm:pt modelId="{E51B0020-AE9A-4D4D-A9A5-17B6C2BD494F}" type="parTrans" cxnId="{008C33A1-D253-4361-B6D6-A9D2025A29BA}">
      <dgm:prSet/>
      <dgm:spPr/>
      <dgm:t>
        <a:bodyPr/>
        <a:lstStyle/>
        <a:p>
          <a:endParaRPr lang="ru-RU"/>
        </a:p>
      </dgm:t>
    </dgm:pt>
    <dgm:pt modelId="{EE167F53-1396-4891-9B56-90A0B7F2E6E3}" type="sibTrans" cxnId="{008C33A1-D253-4361-B6D6-A9D2025A29BA}">
      <dgm:prSet/>
      <dgm:spPr/>
      <dgm:t>
        <a:bodyPr/>
        <a:lstStyle/>
        <a:p>
          <a:endParaRPr lang="ru-RU"/>
        </a:p>
      </dgm:t>
    </dgm:pt>
    <dgm:pt modelId="{F3E5DE99-5173-4BFC-B43A-89B3910767FB}">
      <dgm:prSet custT="1"/>
      <dgm:spPr/>
      <dgm:t>
        <a:bodyPr/>
        <a:lstStyle/>
        <a:p>
          <a:pPr rtl="0"/>
          <a:r>
            <a:rPr lang="ru-RU" sz="2000" b="0" dirty="0" smtClean="0"/>
            <a:t>Тест </a:t>
          </a:r>
          <a:r>
            <a:rPr lang="ru-RU" sz="2000" b="0" dirty="0" smtClean="0"/>
            <a:t>тревожности </a:t>
          </a:r>
          <a:r>
            <a:rPr lang="ru-RU" sz="2000" b="0" dirty="0" err="1" smtClean="0"/>
            <a:t>Спилбергера</a:t>
          </a:r>
          <a:r>
            <a:rPr lang="ru-RU" sz="2000" b="0" dirty="0" smtClean="0"/>
            <a:t>-Ханина</a:t>
          </a:r>
          <a:endParaRPr lang="ru-RU" sz="2000" b="0" dirty="0"/>
        </a:p>
      </dgm:t>
    </dgm:pt>
    <dgm:pt modelId="{686A41BB-6489-48F1-A9C1-20A7909253B0}" type="parTrans" cxnId="{8085DC4A-47EE-4F81-A11F-00D75D4735D7}">
      <dgm:prSet/>
      <dgm:spPr/>
      <dgm:t>
        <a:bodyPr/>
        <a:lstStyle/>
        <a:p>
          <a:endParaRPr lang="ru-RU"/>
        </a:p>
      </dgm:t>
    </dgm:pt>
    <dgm:pt modelId="{E17AF3DE-036B-42EC-8175-36655AA24B90}" type="sibTrans" cxnId="{8085DC4A-47EE-4F81-A11F-00D75D4735D7}">
      <dgm:prSet/>
      <dgm:spPr/>
      <dgm:t>
        <a:bodyPr/>
        <a:lstStyle/>
        <a:p>
          <a:endParaRPr lang="ru-RU"/>
        </a:p>
      </dgm:t>
    </dgm:pt>
    <dgm:pt modelId="{D1D0EC4D-8A44-4C80-9C70-D68B34EFEB3A}">
      <dgm:prSet custT="1"/>
      <dgm:spPr/>
      <dgm:t>
        <a:bodyPr/>
        <a:lstStyle/>
        <a:p>
          <a:pPr rtl="0"/>
          <a:r>
            <a:rPr lang="ru-RU" sz="2000" b="0" dirty="0" smtClean="0"/>
            <a:t>Проективные </a:t>
          </a:r>
          <a:r>
            <a:rPr lang="ru-RU" sz="2000" b="0" dirty="0" smtClean="0"/>
            <a:t>рисуночные тесты и др.</a:t>
          </a:r>
          <a:endParaRPr lang="ru-RU" sz="2000" b="0" dirty="0"/>
        </a:p>
      </dgm:t>
    </dgm:pt>
    <dgm:pt modelId="{834279DC-4FAE-482A-927F-9907DBC5494D}" type="parTrans" cxnId="{21360934-D778-4A20-B024-631F5FFF098F}">
      <dgm:prSet/>
      <dgm:spPr/>
      <dgm:t>
        <a:bodyPr/>
        <a:lstStyle/>
        <a:p>
          <a:endParaRPr lang="ru-RU"/>
        </a:p>
      </dgm:t>
    </dgm:pt>
    <dgm:pt modelId="{6220D2B7-14EC-43C8-8F4E-12AF66408AA4}" type="sibTrans" cxnId="{21360934-D778-4A20-B024-631F5FFF098F}">
      <dgm:prSet/>
      <dgm:spPr/>
      <dgm:t>
        <a:bodyPr/>
        <a:lstStyle/>
        <a:p>
          <a:endParaRPr lang="ru-RU"/>
        </a:p>
      </dgm:t>
    </dgm:pt>
    <dgm:pt modelId="{0B2658F1-39CF-4BE1-AE1E-FD6523766599}">
      <dgm:prSet custT="1"/>
      <dgm:spPr/>
      <dgm:t>
        <a:bodyPr/>
        <a:lstStyle/>
        <a:p>
          <a:pPr rtl="0"/>
          <a:r>
            <a:rPr lang="ru-RU" sz="2000" b="0" dirty="0" smtClean="0"/>
            <a:t>Метод </a:t>
          </a:r>
          <a:r>
            <a:rPr lang="ru-RU" sz="2000" b="0" dirty="0" smtClean="0"/>
            <a:t>неоконченных предложений </a:t>
          </a:r>
          <a:r>
            <a:rPr lang="ru-RU" sz="2000" b="0" dirty="0" err="1" smtClean="0"/>
            <a:t>Подмазина</a:t>
          </a:r>
          <a:endParaRPr lang="ru-RU" sz="2000" b="0" dirty="0"/>
        </a:p>
      </dgm:t>
    </dgm:pt>
    <dgm:pt modelId="{19E2A51B-5B5D-46D4-B1A1-C996E4878023}" type="parTrans" cxnId="{811B4C4B-CCF4-4218-83BA-019737D6218E}">
      <dgm:prSet/>
      <dgm:spPr/>
      <dgm:t>
        <a:bodyPr/>
        <a:lstStyle/>
        <a:p>
          <a:endParaRPr lang="ru-RU"/>
        </a:p>
      </dgm:t>
    </dgm:pt>
    <dgm:pt modelId="{B82B8001-9119-4DF1-A813-A1B579F4AA75}" type="sibTrans" cxnId="{811B4C4B-CCF4-4218-83BA-019737D6218E}">
      <dgm:prSet/>
      <dgm:spPr/>
      <dgm:t>
        <a:bodyPr/>
        <a:lstStyle/>
        <a:p>
          <a:endParaRPr lang="ru-RU"/>
        </a:p>
      </dgm:t>
    </dgm:pt>
    <dgm:pt modelId="{700662AC-A943-47AA-961A-86A64559F4F9}">
      <dgm:prSet custT="1"/>
      <dgm:spPr/>
      <dgm:t>
        <a:bodyPr/>
        <a:lstStyle/>
        <a:p>
          <a:pPr rtl="0"/>
          <a:r>
            <a:rPr lang="ru-RU" sz="2000" b="0" dirty="0" smtClean="0"/>
            <a:t>Опросник </a:t>
          </a:r>
          <a:r>
            <a:rPr lang="ru-RU" sz="2000" b="0" dirty="0" err="1" smtClean="0"/>
            <a:t>Басса-Дарки</a:t>
          </a:r>
          <a:endParaRPr lang="ru-RU" sz="2000" b="0" dirty="0"/>
        </a:p>
      </dgm:t>
    </dgm:pt>
    <dgm:pt modelId="{532F047A-4BF7-4D45-AC89-F615DCA7232D}" type="parTrans" cxnId="{E9A94B46-391E-4F31-ACBF-E8AA87A818AF}">
      <dgm:prSet/>
      <dgm:spPr/>
      <dgm:t>
        <a:bodyPr/>
        <a:lstStyle/>
        <a:p>
          <a:endParaRPr lang="ru-RU"/>
        </a:p>
      </dgm:t>
    </dgm:pt>
    <dgm:pt modelId="{7BE1E774-A8A4-4309-A9C4-1CB371C86A67}" type="sibTrans" cxnId="{E9A94B46-391E-4F31-ACBF-E8AA87A818AF}">
      <dgm:prSet/>
      <dgm:spPr/>
      <dgm:t>
        <a:bodyPr/>
        <a:lstStyle/>
        <a:p>
          <a:endParaRPr lang="ru-RU"/>
        </a:p>
      </dgm:t>
    </dgm:pt>
    <dgm:pt modelId="{900470F2-5E0A-487D-8549-E7C9B51BF3C7}">
      <dgm:prSet custT="1"/>
      <dgm:spPr/>
      <dgm:t>
        <a:bodyPr/>
        <a:lstStyle/>
        <a:p>
          <a:pPr rtl="0"/>
          <a:r>
            <a:rPr lang="ru-RU" sz="2000" b="0" dirty="0" smtClean="0"/>
            <a:t>Диагностическое </a:t>
          </a:r>
          <a:r>
            <a:rPr lang="ru-RU" sz="2000" b="0" dirty="0" smtClean="0"/>
            <a:t>интервью</a:t>
          </a:r>
          <a:endParaRPr lang="ru-RU" sz="2000" b="0" dirty="0"/>
        </a:p>
      </dgm:t>
    </dgm:pt>
    <dgm:pt modelId="{2D72A9B5-0CBD-4EAA-9F5F-F98BF6518039}" type="parTrans" cxnId="{45078484-AA88-42F3-9665-3D41E5082A53}">
      <dgm:prSet/>
      <dgm:spPr/>
      <dgm:t>
        <a:bodyPr/>
        <a:lstStyle/>
        <a:p>
          <a:endParaRPr lang="ru-RU"/>
        </a:p>
      </dgm:t>
    </dgm:pt>
    <dgm:pt modelId="{FA2921F9-9A1E-4D07-A021-0CAEC8451C9A}" type="sibTrans" cxnId="{45078484-AA88-42F3-9665-3D41E5082A53}">
      <dgm:prSet/>
      <dgm:spPr/>
      <dgm:t>
        <a:bodyPr/>
        <a:lstStyle/>
        <a:p>
          <a:endParaRPr lang="ru-RU"/>
        </a:p>
      </dgm:t>
    </dgm:pt>
    <dgm:pt modelId="{941C3063-3F23-45CF-96EF-27DC2319A1A5}">
      <dgm:prSet custT="1"/>
      <dgm:spPr/>
      <dgm:t>
        <a:bodyPr/>
        <a:lstStyle/>
        <a:p>
          <a:pPr rtl="0"/>
          <a:r>
            <a:rPr lang="ru-RU" sz="2000" b="0" dirty="0" smtClean="0"/>
            <a:t>Тест </a:t>
          </a:r>
          <a:r>
            <a:rPr lang="ru-RU" sz="2000" b="0" dirty="0" err="1" smtClean="0"/>
            <a:t>Личко</a:t>
          </a:r>
          <a:r>
            <a:rPr lang="ru-RU" sz="2000" b="0" dirty="0" smtClean="0"/>
            <a:t> «</a:t>
          </a:r>
          <a:r>
            <a:rPr lang="ru-RU" sz="2000" b="0" dirty="0" err="1" smtClean="0"/>
            <a:t>Патохарактерологический</a:t>
          </a:r>
          <a:r>
            <a:rPr lang="ru-RU" sz="2000" b="0" dirty="0" smtClean="0"/>
            <a:t> диагностический опросник»</a:t>
          </a:r>
          <a:endParaRPr lang="ru-RU" sz="2000" b="0" dirty="0"/>
        </a:p>
      </dgm:t>
    </dgm:pt>
    <dgm:pt modelId="{865690B7-2438-42C2-9634-E23E73C450BA}" type="parTrans" cxnId="{BD7AE6C5-2120-4600-BB8A-8652DFF3D032}">
      <dgm:prSet/>
      <dgm:spPr/>
      <dgm:t>
        <a:bodyPr/>
        <a:lstStyle/>
        <a:p>
          <a:endParaRPr lang="ru-RU"/>
        </a:p>
      </dgm:t>
    </dgm:pt>
    <dgm:pt modelId="{468792B6-1186-4F14-8E79-071F470A4E2A}" type="sibTrans" cxnId="{BD7AE6C5-2120-4600-BB8A-8652DFF3D032}">
      <dgm:prSet/>
      <dgm:spPr/>
      <dgm:t>
        <a:bodyPr/>
        <a:lstStyle/>
        <a:p>
          <a:endParaRPr lang="ru-RU"/>
        </a:p>
      </dgm:t>
    </dgm:pt>
    <dgm:pt modelId="{B1944E09-ED25-46A8-A960-ED54E8A9FAB0}" type="pres">
      <dgm:prSet presAssocID="{96436C02-B421-4CC1-83D6-6B75ED62A6D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2BB69A-4509-48C9-9F2E-61472C4A91EC}" type="pres">
      <dgm:prSet presAssocID="{96436C02-B421-4CC1-83D6-6B75ED62A6D7}" presName="cycle" presStyleCnt="0"/>
      <dgm:spPr/>
    </dgm:pt>
    <dgm:pt modelId="{491B85DB-74D7-424D-B25D-C1FEF705936B}" type="pres">
      <dgm:prSet presAssocID="{5D5917B6-1FB8-4CB5-9861-2370D1BB7BC5}" presName="nodeFirstNode" presStyleLbl="node1" presStyleIdx="0" presStyleCnt="9" custScaleX="186416" custScaleY="224865" custRadScaleRad="11763" custRadScaleInc="55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392048-3A1A-47F8-AC60-2B823D05C9E9}" type="pres">
      <dgm:prSet presAssocID="{9014874F-990B-4F75-9E0B-B089CDAE7BFB}" presName="sibTransFirstNode" presStyleLbl="bgShp" presStyleIdx="0" presStyleCnt="1" custScaleX="121958" custLinFactNeighborX="1055" custLinFactNeighborY="-38603"/>
      <dgm:spPr/>
      <dgm:t>
        <a:bodyPr/>
        <a:lstStyle/>
        <a:p>
          <a:endParaRPr lang="ru-RU"/>
        </a:p>
      </dgm:t>
    </dgm:pt>
    <dgm:pt modelId="{40C134AC-6891-4477-9764-1ADA1A74C44F}" type="pres">
      <dgm:prSet presAssocID="{870E2ABE-D58D-40C5-BEC2-818D68316114}" presName="nodeFollowingNodes" presStyleLbl="node1" presStyleIdx="1" presStyleCnt="9" custScaleX="132619" custScaleY="130641" custRadScaleRad="121849" custRadScaleInc="34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46D291-6BBF-4934-937B-C1758C12640A}" type="pres">
      <dgm:prSet presAssocID="{FE20D1A3-0539-40F7-B752-07C934A4C805}" presName="nodeFollowingNodes" presStyleLbl="node1" presStyleIdx="2" presStyleCnt="9" custScaleX="119113" custScaleY="145257" custRadScaleRad="119921" custRadScaleInc="-7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B1A053-5C69-49A7-81EC-E80041A6EF1A}" type="pres">
      <dgm:prSet presAssocID="{F3E5DE99-5173-4BFC-B43A-89B3910767FB}" presName="nodeFollowingNodes" presStyleLbl="node1" presStyleIdx="3" presStyleCnt="9" custScaleX="117137" custScaleY="146129" custRadScaleRad="119230" custRadScaleInc="-48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EE53E0-FF1B-489E-B01E-26E06F786CA7}" type="pres">
      <dgm:prSet presAssocID="{D1D0EC4D-8A44-4C80-9C70-D68B34EFEB3A}" presName="nodeFollowingNodes" presStyleLbl="node1" presStyleIdx="4" presStyleCnt="9" custScaleX="119787" custScaleY="135483" custRadScaleRad="109941" custRadScaleInc="4103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CFBEB-C813-4D88-9DEA-A7CD9B51C454}" type="pres">
      <dgm:prSet presAssocID="{0B2658F1-39CF-4BE1-AE1E-FD6523766599}" presName="nodeFollowingNodes" presStyleLbl="node1" presStyleIdx="5" presStyleCnt="9" custScaleX="134596" custScaleY="142589" custRadScaleRad="109877" custRadScaleInc="2043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312462-00FE-4FF1-B6A8-BD39DEFD47F6}" type="pres">
      <dgm:prSet presAssocID="{700662AC-A943-47AA-961A-86A64559F4F9}" presName="nodeFollowingNodes" presStyleLbl="node1" presStyleIdx="6" presStyleCnt="9" custScaleY="124645" custRadScaleRad="113598" custRadScaleInc="-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502D9-A2E5-4D31-AB26-37E4235951D5}" type="pres">
      <dgm:prSet presAssocID="{900470F2-5E0A-487D-8549-E7C9B51BF3C7}" presName="nodeFollowingNodes" presStyleLbl="node1" presStyleIdx="7" presStyleCnt="9" custScaleX="142176" custRadScaleRad="103460" custRadScaleInc="2203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23560-4CB5-44F4-84CC-47AC89824E99}" type="pres">
      <dgm:prSet presAssocID="{941C3063-3F23-45CF-96EF-27DC2319A1A5}" presName="nodeFollowingNodes" presStyleLbl="node1" presStyleIdx="8" presStyleCnt="9" custScaleX="211288" custScaleY="134857" custRadScaleRad="71845" custRadScaleInc="-402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85DC4A-47EE-4F81-A11F-00D75D4735D7}" srcId="{96436C02-B421-4CC1-83D6-6B75ED62A6D7}" destId="{F3E5DE99-5173-4BFC-B43A-89B3910767FB}" srcOrd="3" destOrd="0" parTransId="{686A41BB-6489-48F1-A9C1-20A7909253B0}" sibTransId="{E17AF3DE-036B-42EC-8175-36655AA24B90}"/>
    <dgm:cxn modelId="{BD7AE6C5-2120-4600-BB8A-8652DFF3D032}" srcId="{96436C02-B421-4CC1-83D6-6B75ED62A6D7}" destId="{941C3063-3F23-45CF-96EF-27DC2319A1A5}" srcOrd="8" destOrd="0" parTransId="{865690B7-2438-42C2-9634-E23E73C450BA}" sibTransId="{468792B6-1186-4F14-8E79-071F470A4E2A}"/>
    <dgm:cxn modelId="{BE6CE7B4-804C-4DB3-923D-C12BF0EDE094}" type="presOf" srcId="{941C3063-3F23-45CF-96EF-27DC2319A1A5}" destId="{C1D23560-4CB5-44F4-84CC-47AC89824E99}" srcOrd="0" destOrd="0" presId="urn:microsoft.com/office/officeart/2005/8/layout/cycle3"/>
    <dgm:cxn modelId="{56CF91F6-F4C0-4D06-96A6-FFB1CE7E4420}" type="presOf" srcId="{700662AC-A943-47AA-961A-86A64559F4F9}" destId="{95312462-00FE-4FF1-B6A8-BD39DEFD47F6}" srcOrd="0" destOrd="0" presId="urn:microsoft.com/office/officeart/2005/8/layout/cycle3"/>
    <dgm:cxn modelId="{0D6CB6B4-655B-4B31-802B-111D0ACBB2C2}" type="presOf" srcId="{F3E5DE99-5173-4BFC-B43A-89B3910767FB}" destId="{BCB1A053-5C69-49A7-81EC-E80041A6EF1A}" srcOrd="0" destOrd="0" presId="urn:microsoft.com/office/officeart/2005/8/layout/cycle3"/>
    <dgm:cxn modelId="{DAC28D12-A254-4DC1-B43A-7FB061625813}" type="presOf" srcId="{FE20D1A3-0539-40F7-B752-07C934A4C805}" destId="{6046D291-6BBF-4934-937B-C1758C12640A}" srcOrd="0" destOrd="0" presId="urn:microsoft.com/office/officeart/2005/8/layout/cycle3"/>
    <dgm:cxn modelId="{008C33A1-D253-4361-B6D6-A9D2025A29BA}" srcId="{96436C02-B421-4CC1-83D6-6B75ED62A6D7}" destId="{FE20D1A3-0539-40F7-B752-07C934A4C805}" srcOrd="2" destOrd="0" parTransId="{E51B0020-AE9A-4D4D-A9A5-17B6C2BD494F}" sibTransId="{EE167F53-1396-4891-9B56-90A0B7F2E6E3}"/>
    <dgm:cxn modelId="{E9A94B46-391E-4F31-ACBF-E8AA87A818AF}" srcId="{96436C02-B421-4CC1-83D6-6B75ED62A6D7}" destId="{700662AC-A943-47AA-961A-86A64559F4F9}" srcOrd="6" destOrd="0" parTransId="{532F047A-4BF7-4D45-AC89-F615DCA7232D}" sibTransId="{7BE1E774-A8A4-4309-A9C4-1CB371C86A67}"/>
    <dgm:cxn modelId="{F38C7203-6307-457D-AAED-871D914814FE}" type="presOf" srcId="{96436C02-B421-4CC1-83D6-6B75ED62A6D7}" destId="{B1944E09-ED25-46A8-A960-ED54E8A9FAB0}" srcOrd="0" destOrd="0" presId="urn:microsoft.com/office/officeart/2005/8/layout/cycle3"/>
    <dgm:cxn modelId="{21360934-D778-4A20-B024-631F5FFF098F}" srcId="{96436C02-B421-4CC1-83D6-6B75ED62A6D7}" destId="{D1D0EC4D-8A44-4C80-9C70-D68B34EFEB3A}" srcOrd="4" destOrd="0" parTransId="{834279DC-4FAE-482A-927F-9907DBC5494D}" sibTransId="{6220D2B7-14EC-43C8-8F4E-12AF66408AA4}"/>
    <dgm:cxn modelId="{19516DFC-5FC3-4CD3-AD7F-8AC7E2CD3EF7}" type="presOf" srcId="{0B2658F1-39CF-4BE1-AE1E-FD6523766599}" destId="{F4ECFBEB-C813-4D88-9DEA-A7CD9B51C454}" srcOrd="0" destOrd="0" presId="urn:microsoft.com/office/officeart/2005/8/layout/cycle3"/>
    <dgm:cxn modelId="{811B4C4B-CCF4-4218-83BA-019737D6218E}" srcId="{96436C02-B421-4CC1-83D6-6B75ED62A6D7}" destId="{0B2658F1-39CF-4BE1-AE1E-FD6523766599}" srcOrd="5" destOrd="0" parTransId="{19E2A51B-5B5D-46D4-B1A1-C996E4878023}" sibTransId="{B82B8001-9119-4DF1-A813-A1B579F4AA75}"/>
    <dgm:cxn modelId="{0798488C-6F33-44E6-BE81-A7876A591EB5}" type="presOf" srcId="{5D5917B6-1FB8-4CB5-9861-2370D1BB7BC5}" destId="{491B85DB-74D7-424D-B25D-C1FEF705936B}" srcOrd="0" destOrd="0" presId="urn:microsoft.com/office/officeart/2005/8/layout/cycle3"/>
    <dgm:cxn modelId="{45078484-AA88-42F3-9665-3D41E5082A53}" srcId="{96436C02-B421-4CC1-83D6-6B75ED62A6D7}" destId="{900470F2-5E0A-487D-8549-E7C9B51BF3C7}" srcOrd="7" destOrd="0" parTransId="{2D72A9B5-0CBD-4EAA-9F5F-F98BF6518039}" sibTransId="{FA2921F9-9A1E-4D07-A021-0CAEC8451C9A}"/>
    <dgm:cxn modelId="{CF2219E4-EA89-4A0E-A2B8-A1CD62083E1C}" srcId="{96436C02-B421-4CC1-83D6-6B75ED62A6D7}" destId="{870E2ABE-D58D-40C5-BEC2-818D68316114}" srcOrd="1" destOrd="0" parTransId="{653FF926-7DF0-4648-9147-44CE05773578}" sibTransId="{D9D35C9E-EFE1-4BC4-908D-A4938A668A8F}"/>
    <dgm:cxn modelId="{E8DB73D5-53A1-498C-BB6B-32A446024EBD}" srcId="{96436C02-B421-4CC1-83D6-6B75ED62A6D7}" destId="{5D5917B6-1FB8-4CB5-9861-2370D1BB7BC5}" srcOrd="0" destOrd="0" parTransId="{69FE551B-E76A-47B2-9E55-B8317B202B23}" sibTransId="{9014874F-990B-4F75-9E0B-B089CDAE7BFB}"/>
    <dgm:cxn modelId="{B5CAE63D-3203-4F0E-80E3-8603EFE3B1EF}" type="presOf" srcId="{9014874F-990B-4F75-9E0B-B089CDAE7BFB}" destId="{9E392048-3A1A-47F8-AC60-2B823D05C9E9}" srcOrd="0" destOrd="0" presId="urn:microsoft.com/office/officeart/2005/8/layout/cycle3"/>
    <dgm:cxn modelId="{F6C3C16A-A0AF-4EF1-9F11-167E348FF310}" type="presOf" srcId="{870E2ABE-D58D-40C5-BEC2-818D68316114}" destId="{40C134AC-6891-4477-9764-1ADA1A74C44F}" srcOrd="0" destOrd="0" presId="urn:microsoft.com/office/officeart/2005/8/layout/cycle3"/>
    <dgm:cxn modelId="{653CEEE1-ECF4-45E2-A970-C31A51DAF719}" type="presOf" srcId="{D1D0EC4D-8A44-4C80-9C70-D68B34EFEB3A}" destId="{6BEE53E0-FF1B-489E-B01E-26E06F786CA7}" srcOrd="0" destOrd="0" presId="urn:microsoft.com/office/officeart/2005/8/layout/cycle3"/>
    <dgm:cxn modelId="{11490213-2509-43FE-B61B-0857DFCA4435}" type="presOf" srcId="{900470F2-5E0A-487D-8549-E7C9B51BF3C7}" destId="{657502D9-A2E5-4D31-AB26-37E4235951D5}" srcOrd="0" destOrd="0" presId="urn:microsoft.com/office/officeart/2005/8/layout/cycle3"/>
    <dgm:cxn modelId="{A76D97D6-C751-4D83-9E76-BC2B43DF467C}" type="presParOf" srcId="{B1944E09-ED25-46A8-A960-ED54E8A9FAB0}" destId="{F12BB69A-4509-48C9-9F2E-61472C4A91EC}" srcOrd="0" destOrd="0" presId="urn:microsoft.com/office/officeart/2005/8/layout/cycle3"/>
    <dgm:cxn modelId="{DF670401-1381-4BC0-A7D0-C3602BA09426}" type="presParOf" srcId="{F12BB69A-4509-48C9-9F2E-61472C4A91EC}" destId="{491B85DB-74D7-424D-B25D-C1FEF705936B}" srcOrd="0" destOrd="0" presId="urn:microsoft.com/office/officeart/2005/8/layout/cycle3"/>
    <dgm:cxn modelId="{9700121A-FB45-4915-BA9F-56E76239DD0E}" type="presParOf" srcId="{F12BB69A-4509-48C9-9F2E-61472C4A91EC}" destId="{9E392048-3A1A-47F8-AC60-2B823D05C9E9}" srcOrd="1" destOrd="0" presId="urn:microsoft.com/office/officeart/2005/8/layout/cycle3"/>
    <dgm:cxn modelId="{406A6E29-6130-4053-8836-66CAF0F014CB}" type="presParOf" srcId="{F12BB69A-4509-48C9-9F2E-61472C4A91EC}" destId="{40C134AC-6891-4477-9764-1ADA1A74C44F}" srcOrd="2" destOrd="0" presId="urn:microsoft.com/office/officeart/2005/8/layout/cycle3"/>
    <dgm:cxn modelId="{7C11087E-1A0F-48A3-BB16-E24236449CCA}" type="presParOf" srcId="{F12BB69A-4509-48C9-9F2E-61472C4A91EC}" destId="{6046D291-6BBF-4934-937B-C1758C12640A}" srcOrd="3" destOrd="0" presId="urn:microsoft.com/office/officeart/2005/8/layout/cycle3"/>
    <dgm:cxn modelId="{3AF47962-C1E7-4457-AD60-07DEB5C20F63}" type="presParOf" srcId="{F12BB69A-4509-48C9-9F2E-61472C4A91EC}" destId="{BCB1A053-5C69-49A7-81EC-E80041A6EF1A}" srcOrd="4" destOrd="0" presId="urn:microsoft.com/office/officeart/2005/8/layout/cycle3"/>
    <dgm:cxn modelId="{D6144DEC-ED7F-40DC-86E7-35F8201A0895}" type="presParOf" srcId="{F12BB69A-4509-48C9-9F2E-61472C4A91EC}" destId="{6BEE53E0-FF1B-489E-B01E-26E06F786CA7}" srcOrd="5" destOrd="0" presId="urn:microsoft.com/office/officeart/2005/8/layout/cycle3"/>
    <dgm:cxn modelId="{A74D556F-E901-4315-90AD-E5318907B7AF}" type="presParOf" srcId="{F12BB69A-4509-48C9-9F2E-61472C4A91EC}" destId="{F4ECFBEB-C813-4D88-9DEA-A7CD9B51C454}" srcOrd="6" destOrd="0" presId="urn:microsoft.com/office/officeart/2005/8/layout/cycle3"/>
    <dgm:cxn modelId="{450E5E27-D43F-4A06-8D59-08DF1050C94E}" type="presParOf" srcId="{F12BB69A-4509-48C9-9F2E-61472C4A91EC}" destId="{95312462-00FE-4FF1-B6A8-BD39DEFD47F6}" srcOrd="7" destOrd="0" presId="urn:microsoft.com/office/officeart/2005/8/layout/cycle3"/>
    <dgm:cxn modelId="{1CA64736-FABC-4855-A31A-87E4644152BA}" type="presParOf" srcId="{F12BB69A-4509-48C9-9F2E-61472C4A91EC}" destId="{657502D9-A2E5-4D31-AB26-37E4235951D5}" srcOrd="8" destOrd="0" presId="urn:microsoft.com/office/officeart/2005/8/layout/cycle3"/>
    <dgm:cxn modelId="{7B1AF9FD-4554-4C85-968D-275573E1EA48}" type="presParOf" srcId="{F12BB69A-4509-48C9-9F2E-61472C4A91EC}" destId="{C1D23560-4CB5-44F4-84CC-47AC89824E99}" srcOrd="9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392048-3A1A-47F8-AC60-2B823D05C9E9}">
      <dsp:nvSpPr>
        <dsp:cNvPr id="0" name=""/>
        <dsp:cNvSpPr/>
      </dsp:nvSpPr>
      <dsp:spPr>
        <a:xfrm>
          <a:off x="728697" y="-265063"/>
          <a:ext cx="7567454" cy="6204967"/>
        </a:xfrm>
        <a:prstGeom prst="circularArrow">
          <a:avLst>
            <a:gd name="adj1" fmla="val 5544"/>
            <a:gd name="adj2" fmla="val 330680"/>
            <a:gd name="adj3" fmla="val 13708778"/>
            <a:gd name="adj4" fmla="val 17426966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1B85DB-74D7-424D-B25D-C1FEF705936B}">
      <dsp:nvSpPr>
        <dsp:cNvPr id="0" name=""/>
        <dsp:cNvSpPr/>
      </dsp:nvSpPr>
      <dsp:spPr>
        <a:xfrm>
          <a:off x="2952325" y="2020657"/>
          <a:ext cx="2989272" cy="1802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Диагностический инструментарий</a:t>
          </a:r>
          <a:endParaRPr lang="ru-RU" sz="2400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40336" y="2108668"/>
        <a:ext cx="2813250" cy="1626888"/>
      </dsp:txXfrm>
    </dsp:sp>
    <dsp:sp modelId="{40C134AC-6891-4477-9764-1ADA1A74C44F}">
      <dsp:nvSpPr>
        <dsp:cNvPr id="0" name=""/>
        <dsp:cNvSpPr/>
      </dsp:nvSpPr>
      <dsp:spPr>
        <a:xfrm>
          <a:off x="5832654" y="724526"/>
          <a:ext cx="2126610" cy="10474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Тест </a:t>
          </a:r>
          <a:r>
            <a:rPr lang="ru-RU" sz="2000" b="0" kern="1200" dirty="0" err="1" smtClean="0"/>
            <a:t>фрустрационной</a:t>
          </a:r>
          <a:r>
            <a:rPr lang="ru-RU" sz="2000" b="0" kern="1200" dirty="0" smtClean="0"/>
            <a:t> толерантности Розенцвейга</a:t>
          </a:r>
          <a:endParaRPr lang="ru-RU" sz="2000" b="0" kern="1200" dirty="0"/>
        </a:p>
      </dsp:txBody>
      <dsp:txXfrm>
        <a:off x="5883786" y="775658"/>
        <a:ext cx="2024346" cy="945182"/>
      </dsp:txXfrm>
    </dsp:sp>
    <dsp:sp modelId="{6046D291-6BBF-4934-937B-C1758C12640A}">
      <dsp:nvSpPr>
        <dsp:cNvPr id="0" name=""/>
        <dsp:cNvSpPr/>
      </dsp:nvSpPr>
      <dsp:spPr>
        <a:xfrm>
          <a:off x="6480734" y="1931713"/>
          <a:ext cx="1910035" cy="11646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Определение </a:t>
          </a:r>
          <a:r>
            <a:rPr lang="ru-RU" sz="2000" b="0" kern="1200" dirty="0" smtClean="0"/>
            <a:t>направленности личности </a:t>
          </a:r>
          <a:r>
            <a:rPr lang="ru-RU" sz="2000" b="0" kern="1200" dirty="0" err="1" smtClean="0"/>
            <a:t>Басса</a:t>
          </a:r>
          <a:endParaRPr lang="ru-RU" sz="2000" b="0" kern="1200" dirty="0"/>
        </a:p>
      </dsp:txBody>
      <dsp:txXfrm>
        <a:off x="6537587" y="1988566"/>
        <a:ext cx="1796329" cy="1050927"/>
      </dsp:txXfrm>
    </dsp:sp>
    <dsp:sp modelId="{BCB1A053-5C69-49A7-81EC-E80041A6EF1A}">
      <dsp:nvSpPr>
        <dsp:cNvPr id="0" name=""/>
        <dsp:cNvSpPr/>
      </dsp:nvSpPr>
      <dsp:spPr>
        <a:xfrm>
          <a:off x="6480726" y="3316809"/>
          <a:ext cx="1878349" cy="11716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Тест </a:t>
          </a:r>
          <a:r>
            <a:rPr lang="ru-RU" sz="2000" b="0" kern="1200" dirty="0" smtClean="0"/>
            <a:t>тревожности </a:t>
          </a:r>
          <a:r>
            <a:rPr lang="ru-RU" sz="2000" b="0" kern="1200" dirty="0" err="1" smtClean="0"/>
            <a:t>Спилбергера</a:t>
          </a:r>
          <a:r>
            <a:rPr lang="ru-RU" sz="2000" b="0" kern="1200" dirty="0" smtClean="0"/>
            <a:t>-Ханина</a:t>
          </a:r>
          <a:endParaRPr lang="ru-RU" sz="2000" b="0" kern="1200" dirty="0"/>
        </a:p>
      </dsp:txBody>
      <dsp:txXfrm>
        <a:off x="6537920" y="3374003"/>
        <a:ext cx="1763961" cy="1057237"/>
      </dsp:txXfrm>
    </dsp:sp>
    <dsp:sp modelId="{6BEE53E0-FF1B-489E-B01E-26E06F786CA7}">
      <dsp:nvSpPr>
        <dsp:cNvPr id="0" name=""/>
        <dsp:cNvSpPr/>
      </dsp:nvSpPr>
      <dsp:spPr>
        <a:xfrm>
          <a:off x="1080126" y="890878"/>
          <a:ext cx="1920843" cy="10862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Проективные </a:t>
          </a:r>
          <a:r>
            <a:rPr lang="ru-RU" sz="2000" b="0" kern="1200" dirty="0" smtClean="0"/>
            <a:t>рисуночные тесты и др.</a:t>
          </a:r>
          <a:endParaRPr lang="ru-RU" sz="2000" b="0" kern="1200" dirty="0"/>
        </a:p>
      </dsp:txBody>
      <dsp:txXfrm>
        <a:off x="1133153" y="943905"/>
        <a:ext cx="1814789" cy="980214"/>
      </dsp:txXfrm>
    </dsp:sp>
    <dsp:sp modelId="{F4ECFBEB-C813-4D88-9DEA-A7CD9B51C454}">
      <dsp:nvSpPr>
        <dsp:cNvPr id="0" name=""/>
        <dsp:cNvSpPr/>
      </dsp:nvSpPr>
      <dsp:spPr>
        <a:xfrm>
          <a:off x="360053" y="2461600"/>
          <a:ext cx="2158313" cy="11432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Метод </a:t>
          </a:r>
          <a:r>
            <a:rPr lang="ru-RU" sz="2000" b="0" kern="1200" dirty="0" smtClean="0"/>
            <a:t>неоконченных предложений </a:t>
          </a:r>
          <a:r>
            <a:rPr lang="ru-RU" sz="2000" b="0" kern="1200" dirty="0" err="1" smtClean="0"/>
            <a:t>Подмазина</a:t>
          </a:r>
          <a:endParaRPr lang="ru-RU" sz="2000" b="0" kern="1200" dirty="0"/>
        </a:p>
      </dsp:txBody>
      <dsp:txXfrm>
        <a:off x="415861" y="2517408"/>
        <a:ext cx="2046697" cy="1031626"/>
      </dsp:txXfrm>
    </dsp:sp>
    <dsp:sp modelId="{95312462-00FE-4FF1-B6A8-BD39DEFD47F6}">
      <dsp:nvSpPr>
        <dsp:cNvPr id="0" name=""/>
        <dsp:cNvSpPr/>
      </dsp:nvSpPr>
      <dsp:spPr>
        <a:xfrm>
          <a:off x="936096" y="4218135"/>
          <a:ext cx="1603549" cy="9993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Опросник </a:t>
          </a:r>
          <a:r>
            <a:rPr lang="ru-RU" sz="2000" b="0" kern="1200" dirty="0" err="1" smtClean="0"/>
            <a:t>Басса-Дарки</a:t>
          </a:r>
          <a:endParaRPr lang="ru-RU" sz="2000" b="0" kern="1200" dirty="0"/>
        </a:p>
      </dsp:txBody>
      <dsp:txXfrm>
        <a:off x="984881" y="4266920"/>
        <a:ext cx="1505979" cy="901801"/>
      </dsp:txXfrm>
    </dsp:sp>
    <dsp:sp modelId="{657502D9-A2E5-4D31-AB26-37E4235951D5}">
      <dsp:nvSpPr>
        <dsp:cNvPr id="0" name=""/>
        <dsp:cNvSpPr/>
      </dsp:nvSpPr>
      <dsp:spPr>
        <a:xfrm>
          <a:off x="3168347" y="76461"/>
          <a:ext cx="2279862" cy="801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Диагностическое </a:t>
          </a:r>
          <a:r>
            <a:rPr lang="ru-RU" sz="2000" b="0" kern="1200" dirty="0" smtClean="0"/>
            <a:t>интервью</a:t>
          </a:r>
          <a:endParaRPr lang="ru-RU" sz="2000" b="0" kern="1200" dirty="0"/>
        </a:p>
      </dsp:txBody>
      <dsp:txXfrm>
        <a:off x="3207486" y="115600"/>
        <a:ext cx="2201584" cy="723496"/>
      </dsp:txXfrm>
    </dsp:sp>
    <dsp:sp modelId="{C1D23560-4CB5-44F4-84CC-47AC89824E99}">
      <dsp:nvSpPr>
        <dsp:cNvPr id="0" name=""/>
        <dsp:cNvSpPr/>
      </dsp:nvSpPr>
      <dsp:spPr>
        <a:xfrm>
          <a:off x="2808316" y="4568305"/>
          <a:ext cx="3388107" cy="10812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Тест </a:t>
          </a:r>
          <a:r>
            <a:rPr lang="ru-RU" sz="2000" b="0" kern="1200" dirty="0" err="1" smtClean="0"/>
            <a:t>Личко</a:t>
          </a:r>
          <a:r>
            <a:rPr lang="ru-RU" sz="2000" b="0" kern="1200" dirty="0" smtClean="0"/>
            <a:t> «</a:t>
          </a:r>
          <a:r>
            <a:rPr lang="ru-RU" sz="2000" b="0" kern="1200" dirty="0" err="1" smtClean="0"/>
            <a:t>Патохарактерологический</a:t>
          </a:r>
          <a:r>
            <a:rPr lang="ru-RU" sz="2000" b="0" kern="1200" dirty="0" smtClean="0"/>
            <a:t> диагностический опросник»</a:t>
          </a:r>
          <a:endParaRPr lang="ru-RU" sz="2000" b="0" kern="1200" dirty="0"/>
        </a:p>
      </dsp:txBody>
      <dsp:txXfrm>
        <a:off x="2861098" y="4621087"/>
        <a:ext cx="3282543" cy="9756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C1354-6EF7-4802-AFBC-76538FD47354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6B96A-A9AB-4320-836D-5691AA603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935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EE073-F8CB-4357-8F94-8433704C0BF5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91024-9A3C-4369-A91E-41F109BDB0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940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5F48649-08FE-473E-BF9D-19CE7A97FC87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060848"/>
            <a:ext cx="8424935" cy="187220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методы работы </a:t>
            </a:r>
            <a:b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детьми, склонными </a:t>
            </a:r>
            <a:b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самоповреждающему</a:t>
            </a: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поведению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500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" y="-1"/>
            <a:ext cx="1674627" cy="155277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/>
          <a:extLst/>
        </p:spPr>
      </p:pic>
      <p:sp>
        <p:nvSpPr>
          <p:cNvPr id="6" name="Прямоугольник 5"/>
          <p:cNvSpPr/>
          <p:nvPr/>
        </p:nvSpPr>
        <p:spPr>
          <a:xfrm>
            <a:off x="1187624" y="121612"/>
            <a:ext cx="7956376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</a:t>
            </a: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 «Гомельский областной социально-педагогический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центр»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24791" y="4437112"/>
            <a:ext cx="3816424" cy="1656184"/>
          </a:xfrm>
          <a:prstGeom prst="rect">
            <a:avLst/>
          </a:prstGeom>
          <a:solidFill>
            <a:schemeClr val="tx1">
              <a:lumMod val="75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Педагог-психолог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высшей квалификационной категории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Балако</a:t>
            </a:r>
            <a:r>
              <a:rPr lang="ru-RU" b="1" dirty="0" smtClean="0">
                <a:solidFill>
                  <a:schemeClr val="tx1"/>
                </a:solidFill>
              </a:rPr>
              <a:t> Игорь Григорьевич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0"/>
            <a:ext cx="33811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Поведенческие маркеры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404664"/>
            <a:ext cx="9108504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550" dirty="0" smtClean="0"/>
              <a:t>- Тоскливое </a:t>
            </a:r>
            <a:r>
              <a:rPr lang="ru-RU" sz="1550" dirty="0"/>
              <a:t>выражение лица.</a:t>
            </a:r>
          </a:p>
          <a:p>
            <a:pPr lvl="0" algn="just"/>
            <a:r>
              <a:rPr lang="ru-RU" sz="1550" dirty="0" smtClean="0"/>
              <a:t>- Склонность </a:t>
            </a:r>
            <a:r>
              <a:rPr lang="ru-RU" sz="1550" dirty="0"/>
              <a:t>к нытью, капризность, эгоцентрическая направленность на свои страдания, слезливость.</a:t>
            </a:r>
          </a:p>
          <a:p>
            <a:pPr lvl="0" algn="just"/>
            <a:r>
              <a:rPr lang="ru-RU" sz="1550" dirty="0" smtClean="0"/>
              <a:t>- Скука</a:t>
            </a:r>
            <a:r>
              <a:rPr lang="ru-RU" sz="1550" dirty="0"/>
              <a:t>, грусть, уныние, угнетенность, мрачная угрюмость, злобность, раздражительность, ворчливость.</a:t>
            </a:r>
          </a:p>
          <a:p>
            <a:pPr lvl="0" algn="just"/>
            <a:r>
              <a:rPr lang="ru-RU" sz="1550" dirty="0" smtClean="0"/>
              <a:t>- Брюзжание</a:t>
            </a:r>
            <a:r>
              <a:rPr lang="ru-RU" sz="1550" dirty="0"/>
              <a:t>, неприязненное, враждебное отношение к окружающим, чувство ненависти к благополучию окружающих.</a:t>
            </a:r>
          </a:p>
          <a:p>
            <a:pPr lvl="0" algn="just"/>
            <a:r>
              <a:rPr lang="ru-RU" sz="1550" dirty="0" smtClean="0"/>
              <a:t>- </a:t>
            </a:r>
            <a:r>
              <a:rPr lang="ru-RU" sz="1550" dirty="0" err="1" smtClean="0"/>
              <a:t>Гипомимия</a:t>
            </a:r>
            <a:r>
              <a:rPr lang="ru-RU" sz="1550" dirty="0" smtClean="0"/>
              <a:t> </a:t>
            </a:r>
            <a:r>
              <a:rPr lang="ru-RU" sz="1550" dirty="0"/>
              <a:t>(повышенная, часто неестественная мимика).</a:t>
            </a:r>
          </a:p>
          <a:p>
            <a:pPr lvl="0" algn="just"/>
            <a:r>
              <a:rPr lang="ru-RU" sz="1550" dirty="0" smtClean="0"/>
              <a:t>- Амимия </a:t>
            </a:r>
            <a:r>
              <a:rPr lang="ru-RU" sz="1550" dirty="0"/>
              <a:t>(отсутствие мимических реакций).</a:t>
            </a:r>
          </a:p>
          <a:p>
            <a:pPr lvl="0" algn="just"/>
            <a:r>
              <a:rPr lang="ru-RU" sz="1550" dirty="0" smtClean="0"/>
              <a:t>- Тихий </a:t>
            </a:r>
            <a:r>
              <a:rPr lang="ru-RU" sz="1550" dirty="0"/>
              <a:t>монотонный голос, замедленная речь, краткость или отсутствие ответов.</a:t>
            </a:r>
          </a:p>
          <a:p>
            <a:pPr lvl="0" algn="just"/>
            <a:r>
              <a:rPr lang="ru-RU" sz="1550" dirty="0" smtClean="0"/>
              <a:t>- Ускоренная </a:t>
            </a:r>
            <a:r>
              <a:rPr lang="ru-RU" sz="1550" dirty="0"/>
              <a:t>экспрессивная речь, патетические интонации, причитания.</a:t>
            </a:r>
          </a:p>
          <a:p>
            <a:pPr lvl="0" algn="just"/>
            <a:r>
              <a:rPr lang="ru-RU" sz="1550" dirty="0" smtClean="0"/>
              <a:t>- Общая </a:t>
            </a:r>
            <a:r>
              <a:rPr lang="ru-RU" sz="1550" dirty="0"/>
              <a:t>двигательная заторможенность или бездеятельность, адинамия (все время лежит на диване).</a:t>
            </a:r>
          </a:p>
          <a:p>
            <a:pPr lvl="0" algn="just"/>
            <a:r>
              <a:rPr lang="ru-RU" sz="1550" dirty="0" smtClean="0"/>
              <a:t>- Двигательное </a:t>
            </a:r>
            <a:r>
              <a:rPr lang="ru-RU" sz="1550" dirty="0"/>
              <a:t>возбуждение.</a:t>
            </a:r>
          </a:p>
          <a:p>
            <a:pPr lvl="0" algn="just"/>
            <a:r>
              <a:rPr lang="ru-RU" sz="1550" dirty="0" smtClean="0"/>
              <a:t>- Склонность </a:t>
            </a:r>
            <a:r>
              <a:rPr lang="ru-RU" sz="1550" dirty="0"/>
              <a:t>к неоправданно рискованным поступкам.</a:t>
            </a:r>
          </a:p>
          <a:p>
            <a:pPr lvl="0" algn="just"/>
            <a:r>
              <a:rPr lang="ru-RU" sz="1550" dirty="0" smtClean="0"/>
              <a:t>- Чувство </a:t>
            </a:r>
            <a:r>
              <a:rPr lang="ru-RU" sz="1550" dirty="0"/>
              <a:t>физического недовольства, безразличное отношение к себе, окружающим, «бесчувственность».</a:t>
            </a:r>
          </a:p>
          <a:p>
            <a:pPr lvl="0" algn="just"/>
            <a:r>
              <a:rPr lang="ru-RU" sz="1550" dirty="0" smtClean="0"/>
              <a:t>- Тревога </a:t>
            </a:r>
            <a:r>
              <a:rPr lang="ru-RU" sz="1550" dirty="0"/>
              <a:t>беспредметная (немотивированная), тревога предметная (мотивированная).</a:t>
            </a:r>
          </a:p>
          <a:p>
            <a:pPr lvl="0" algn="just"/>
            <a:r>
              <a:rPr lang="ru-RU" sz="1550" dirty="0" smtClean="0"/>
              <a:t>- Ожидание </a:t>
            </a:r>
            <a:r>
              <a:rPr lang="ru-RU" sz="1550" dirty="0"/>
              <a:t>непоправимой беды, страх немотивированный, страх мотивированный.</a:t>
            </a:r>
          </a:p>
          <a:p>
            <a:pPr lvl="0" algn="just"/>
            <a:r>
              <a:rPr lang="ru-RU" sz="1550" dirty="0" smtClean="0"/>
              <a:t>- Постоянная </a:t>
            </a:r>
            <a:r>
              <a:rPr lang="ru-RU" sz="1550" dirty="0"/>
              <a:t>тоска, взрывы отчаяния, безысходности, усиление мрачного настроения когда вокруг много радостных событий.</a:t>
            </a:r>
          </a:p>
          <a:p>
            <a:pPr lvl="0" algn="just"/>
            <a:r>
              <a:rPr lang="ru-RU" sz="1550" dirty="0" smtClean="0"/>
              <a:t>- Пессимистическая </a:t>
            </a:r>
            <a:r>
              <a:rPr lang="ru-RU" sz="1550" dirty="0"/>
              <a:t>оценка своего прошлого, избирательное воспоминание неприятных событий прошлого.</a:t>
            </a:r>
          </a:p>
          <a:p>
            <a:pPr lvl="0" algn="just"/>
            <a:r>
              <a:rPr lang="ru-RU" sz="1550" dirty="0" smtClean="0"/>
              <a:t>- Пессимистическая </a:t>
            </a:r>
            <a:r>
              <a:rPr lang="ru-RU" sz="1550" dirty="0"/>
              <a:t>оценка своего нынешнего состояния, отсутствие перспектив в будущем.</a:t>
            </a:r>
          </a:p>
          <a:p>
            <a:pPr lvl="0" algn="just"/>
            <a:r>
              <a:rPr lang="ru-RU" sz="1550" dirty="0" smtClean="0"/>
              <a:t>- Активное </a:t>
            </a:r>
            <a:r>
              <a:rPr lang="ru-RU" sz="1550" dirty="0"/>
              <a:t>взаимодействие с окружающими (стремление к контакту, поиски сочувствия, обращение за помощью к врачу) либо нелюдимость, избегание контактов с окружающими.</a:t>
            </a:r>
          </a:p>
          <a:p>
            <a:pPr algn="just"/>
            <a:r>
              <a:rPr lang="ru-RU" sz="1550" dirty="0" smtClean="0"/>
              <a:t>- Расширение </a:t>
            </a:r>
            <a:r>
              <a:rPr lang="ru-RU" sz="1550" dirty="0"/>
              <a:t>зрачков, сухость во рту («симптомы сухого языка»), тахикардия, повышенное давление, ощущение стесненного дыхания, нехватки воздуха, комка в горле, головные боли, бессонница или повышенная сонливость, чувство физической тяжести, душевной боли в груди, то же в других частях тела (голове, животе), запоры, нарушение менструального цикла (задержка).</a:t>
            </a:r>
          </a:p>
        </p:txBody>
      </p:sp>
    </p:spTree>
    <p:extLst>
      <p:ext uri="{BB962C8B-B14F-4D97-AF65-F5344CB8AC3E}">
        <p14:creationId xmlns:p14="http://schemas.microsoft.com/office/powerpoint/2010/main" val="90463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2268" y="116632"/>
            <a:ext cx="8025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Словесные маркеры (высказывания ребенка)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728182"/>
            <a:ext cx="79540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dirty="0" smtClean="0"/>
              <a:t>	</a:t>
            </a:r>
            <a:r>
              <a:rPr lang="ru-RU" sz="2800" dirty="0" smtClean="0"/>
              <a:t>Прямые </a:t>
            </a:r>
            <a:r>
              <a:rPr lang="ru-RU" sz="2800" dirty="0"/>
              <a:t>или косвенные сообщения о суицидальных намерениях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844824"/>
            <a:ext cx="79540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	</a:t>
            </a:r>
            <a:r>
              <a:rPr lang="ru-RU" sz="2800" dirty="0" smtClean="0"/>
              <a:t>Шутки</a:t>
            </a:r>
            <a:r>
              <a:rPr lang="ru-RU" sz="2800" dirty="0"/>
              <a:t>, иронические высказывания </a:t>
            </a:r>
            <a:r>
              <a:rPr lang="ru-RU" sz="2800" dirty="0" smtClean="0"/>
              <a:t>о </a:t>
            </a:r>
            <a:r>
              <a:rPr lang="ru-RU" sz="2800" dirty="0"/>
              <a:t>желании умереть, о бессмысленности жизни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958223"/>
            <a:ext cx="79540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	</a:t>
            </a:r>
            <a:r>
              <a:rPr lang="ru-RU" sz="2800" dirty="0" smtClean="0"/>
              <a:t>Уверения </a:t>
            </a:r>
            <a:r>
              <a:rPr lang="ru-RU" sz="2800" dirty="0"/>
              <a:t>в своей беспомощности и зависимости от других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096236"/>
            <a:ext cx="7954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	</a:t>
            </a:r>
            <a:r>
              <a:rPr lang="ru-RU" sz="2800" dirty="0" smtClean="0"/>
              <a:t>Прощания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869160"/>
            <a:ext cx="7954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	</a:t>
            </a:r>
            <a:r>
              <a:rPr lang="ru-RU" sz="2800" dirty="0" smtClean="0"/>
              <a:t>Самообвинения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7918" y="5661248"/>
            <a:ext cx="79540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400" dirty="0" smtClean="0"/>
              <a:t>	</a:t>
            </a:r>
            <a:r>
              <a:rPr lang="ru-RU" sz="2800" dirty="0" smtClean="0"/>
              <a:t>Сообщение </a:t>
            </a:r>
            <a:r>
              <a:rPr lang="ru-RU" sz="2800" dirty="0"/>
              <a:t>о конкретном плане суицида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8698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424936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C00000"/>
                </a:solidFill>
              </a:rPr>
              <a:t>Что могут увидеть родители:</a:t>
            </a:r>
            <a:r>
              <a:rPr lang="ru-RU" b="1" dirty="0"/>
              <a:t> </a:t>
            </a:r>
            <a:r>
              <a:rPr lang="ru-RU" dirty="0"/>
              <a:t>в первую очередь изменения настроения, питания, изменения сна, изменения в отношении к своей внешности, самоизоляцию, интерес к теме смерти (появление в доме литературы по этой теме, переписка в Интернете и т.п.), нежелание посещать кружки, школу (в том числе учащение прогулов), серьезные изменения в состоянии здоровья (частые простуды, частые головные боли и др.).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492896"/>
            <a:ext cx="8424936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C00000"/>
                </a:solidFill>
              </a:rPr>
              <a:t>Что могут увидеть педагоги:</a:t>
            </a:r>
            <a:r>
              <a:rPr lang="ru-RU" b="1" dirty="0"/>
              <a:t> </a:t>
            </a:r>
            <a:r>
              <a:rPr lang="ru-RU" dirty="0"/>
              <a:t>изменение внешнего вида, самоизоляцию в урочной и внеклассной деятельности, ухудшение работоспособности, небрежное отношение к своим школьным принадлежностям (при том, что ранее было другое), частые прогулы (отсутствие на определенных уроках), резкие и необоснованные вспышки агрессии, рисунки по теме смерти на последних страницах тетрадей, тема одиночества, кризиса, утраты смысла в сочинениях на свободную тему или в размышлениях на уроках гуманитарного цикла и т.п.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581128"/>
            <a:ext cx="8424936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C00000"/>
                </a:solidFill>
              </a:rPr>
              <a:t>Что могут увидеть сверстники:</a:t>
            </a:r>
            <a:r>
              <a:rPr lang="ru-RU" b="1" dirty="0"/>
              <a:t> </a:t>
            </a:r>
            <a:r>
              <a:rPr lang="ru-RU" dirty="0"/>
              <a:t>самоизоляцию, резкие перепады настроения (несвойственные подростку ранее), повышенную агрессивность, </a:t>
            </a:r>
            <a:r>
              <a:rPr lang="ru-RU" dirty="0" err="1"/>
              <a:t>аутоагрессию</a:t>
            </a:r>
            <a:r>
              <a:rPr lang="ru-RU" dirty="0"/>
              <a:t> (в том числе в высказываниях), изменения внешнего вида, интерес к теме смерти (способам самоубийства), уныние, изменение интересов и т.п.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546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700808"/>
            <a:ext cx="6620272" cy="2232248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методы работы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детьми, склонными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самоповреждающему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поведению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500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" y="-1"/>
            <a:ext cx="1674627" cy="155277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/>
          <a:extLst/>
        </p:spPr>
      </p:pic>
      <p:sp>
        <p:nvSpPr>
          <p:cNvPr id="6" name="Прямоугольник 5"/>
          <p:cNvSpPr/>
          <p:nvPr/>
        </p:nvSpPr>
        <p:spPr>
          <a:xfrm>
            <a:off x="1187624" y="121612"/>
            <a:ext cx="7956376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</a:t>
            </a: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 «Гомельский областной социально-педагогический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центр»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52500" y="4653136"/>
            <a:ext cx="3960440" cy="1368152"/>
          </a:xfrm>
          <a:prstGeom prst="rect">
            <a:avLst/>
          </a:prstGeom>
          <a:solidFill>
            <a:schemeClr val="tx1">
              <a:lumMod val="75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Педагог-психолог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высшей квалификационной категории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Балако</a:t>
            </a:r>
            <a:r>
              <a:rPr lang="ru-RU" b="1" dirty="0" smtClean="0">
                <a:solidFill>
                  <a:schemeClr val="tx1"/>
                </a:solidFill>
              </a:rPr>
              <a:t> Игорь Григорьевич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тел. 8 (0232) 56 14 54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Грустная женщина закрыла лицо и заплакала. грустная женщина сидит в  одиночестве в темной комнате. | Премиум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120857" cy="1412775"/>
          </a:xfrm>
          <a:prstGeom prst="rect">
            <a:avLst/>
          </a:prstGeom>
          <a:noFill/>
          <a:effectLst>
            <a:reflection stA="35000" endPos="65000" dist="508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125046" y="332656"/>
            <a:ext cx="69114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СУИЦИДЕНТ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800" dirty="0" smtClean="0"/>
              <a:t>человек, совершивший </a:t>
            </a:r>
            <a:r>
              <a:rPr lang="ru-RU" sz="2800" dirty="0"/>
              <a:t>попытку суицида, </a:t>
            </a:r>
            <a:r>
              <a:rPr lang="ru-RU" sz="2800" dirty="0" smtClean="0"/>
              <a:t>либо демонстрирующий </a:t>
            </a:r>
            <a:r>
              <a:rPr lang="ru-RU" sz="2800" dirty="0"/>
              <a:t>суицидальные наклонности</a:t>
            </a:r>
            <a:r>
              <a:rPr lang="ru-RU" sz="2800" dirty="0" smtClean="0"/>
              <a:t>. </a:t>
            </a:r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58" y="2420888"/>
            <a:ext cx="799516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СУИЦИДАЛЬНОЕ ПОВЕДЕНИЕ </a:t>
            </a:r>
            <a:r>
              <a:rPr lang="ru-RU" sz="2800" b="1" dirty="0" smtClean="0"/>
              <a:t>-</a:t>
            </a:r>
            <a:r>
              <a:rPr lang="ru-RU" sz="2800" dirty="0" smtClean="0"/>
              <a:t>  </a:t>
            </a:r>
            <a:r>
              <a:rPr lang="ru-RU" sz="2800" dirty="0" err="1"/>
              <a:t>аутоагрессивное</a:t>
            </a:r>
            <a:r>
              <a:rPr lang="ru-RU" sz="2800" dirty="0"/>
              <a:t> поведение, проявляющееся в виде фантазий, мыслей, представлений или действий, направленных на самоповреждение или самоуничтожение и, по крайней мере, в минимальной степени мотивируемых явным или скрытым намерением смерти.</a:t>
            </a:r>
          </a:p>
        </p:txBody>
      </p:sp>
    </p:spTree>
    <p:extLst>
      <p:ext uri="{BB962C8B-B14F-4D97-AF65-F5344CB8AC3E}">
        <p14:creationId xmlns:p14="http://schemas.microsoft.com/office/powerpoint/2010/main" val="118281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7943" y="620688"/>
            <a:ext cx="4896545" cy="115212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i="1" dirty="0" err="1"/>
              <a:t>Антивитальные</a:t>
            </a:r>
            <a:r>
              <a:rPr lang="ru-RU" sz="2000" b="1" i="1" dirty="0"/>
              <a:t> переживания</a:t>
            </a:r>
            <a:r>
              <a:rPr lang="ru-RU" sz="2000" dirty="0"/>
              <a:t> </a:t>
            </a:r>
            <a:r>
              <a:rPr lang="ru-RU" sz="2000" dirty="0" smtClean="0"/>
              <a:t>- </a:t>
            </a:r>
            <a:r>
              <a:rPr lang="ru-RU" sz="2000" dirty="0"/>
              <a:t>размышления об отсутствии ценности жизни без чётких представлений о своей смерти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2132856"/>
            <a:ext cx="4896546" cy="107157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/>
              <a:t>Пассивные суицидальные мысли</a:t>
            </a:r>
            <a:r>
              <a:rPr lang="ru-RU" sz="2000" dirty="0"/>
              <a:t> </a:t>
            </a:r>
            <a:r>
              <a:rPr lang="ru-RU" sz="2000" dirty="0" smtClean="0"/>
              <a:t>– </a:t>
            </a:r>
          </a:p>
          <a:p>
            <a:pPr algn="ctr"/>
            <a:r>
              <a:rPr lang="ru-RU" sz="2000" dirty="0" smtClean="0"/>
              <a:t>фантазии </a:t>
            </a:r>
            <a:r>
              <a:rPr lang="ru-RU" sz="2000" dirty="0"/>
              <a:t>на тему своей смерти, но не лишения себя жизни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3645024"/>
            <a:ext cx="4896545" cy="107157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i="1" dirty="0"/>
              <a:t>Суицидальные замыслы</a:t>
            </a:r>
            <a:r>
              <a:rPr lang="ru-RU" sz="2000" dirty="0"/>
              <a:t> </a:t>
            </a:r>
            <a:r>
              <a:rPr lang="ru-RU" sz="2000" dirty="0" smtClean="0"/>
              <a:t>- </a:t>
            </a:r>
          </a:p>
          <a:p>
            <a:pPr lvl="0" algn="ctr"/>
            <a:r>
              <a:rPr lang="ru-RU" sz="2000" dirty="0" smtClean="0"/>
              <a:t>разработка </a:t>
            </a:r>
            <a:r>
              <a:rPr lang="ru-RU" sz="2000" dirty="0"/>
              <a:t>плана суицида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67944" y="5157192"/>
            <a:ext cx="4896546" cy="107157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i="1" dirty="0"/>
              <a:t>Суицидальные намерения </a:t>
            </a:r>
            <a:r>
              <a:rPr lang="ru-RU" sz="2000" b="1" i="1" dirty="0" smtClean="0"/>
              <a:t>– </a:t>
            </a:r>
          </a:p>
          <a:p>
            <a:pPr lvl="0" algn="ctr"/>
            <a:r>
              <a:rPr lang="ru-RU" sz="2000" dirty="0" smtClean="0"/>
              <a:t>решение </a:t>
            </a:r>
            <a:r>
              <a:rPr lang="ru-RU" sz="2000" dirty="0"/>
              <a:t>к выполнению плана</a:t>
            </a:r>
          </a:p>
        </p:txBody>
      </p:sp>
      <p:sp>
        <p:nvSpPr>
          <p:cNvPr id="2" name="Овал 1"/>
          <p:cNvSpPr/>
          <p:nvPr/>
        </p:nvSpPr>
        <p:spPr>
          <a:xfrm>
            <a:off x="262359" y="634504"/>
            <a:ext cx="3744417" cy="5608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суицидального поведения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18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26962" y="332656"/>
            <a:ext cx="4896545" cy="86139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/>
              <a:t>Самоубийство (суицид)</a:t>
            </a:r>
            <a:r>
              <a:rPr lang="ru-RU" dirty="0"/>
              <a:t> </a:t>
            </a:r>
            <a:r>
              <a:rPr lang="ru-RU" dirty="0" smtClean="0"/>
              <a:t>-</a:t>
            </a:r>
          </a:p>
          <a:p>
            <a:pPr lvl="0" algn="ctr"/>
            <a:r>
              <a:rPr lang="ru-RU" dirty="0" smtClean="0"/>
              <a:t> </a:t>
            </a:r>
            <a:r>
              <a:rPr lang="ru-RU" dirty="0"/>
              <a:t>намеренное, осознанное и быстрое лишение себя жизни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26964" y="1340768"/>
            <a:ext cx="4896546" cy="144016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/>
              <a:t>Суицидальная попытка (</a:t>
            </a:r>
            <a:r>
              <a:rPr lang="ru-RU" b="1" i="1" dirty="0" err="1"/>
              <a:t>парасуицид</a:t>
            </a:r>
            <a:r>
              <a:rPr lang="ru-RU" b="1" i="1" dirty="0"/>
              <a:t>)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не закончившееся смертью намеренное самоповреждение или самоотравление, которое нацелено на реализацию желаемых субъектом изменений за счёт физических последствий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26965" y="2924944"/>
            <a:ext cx="4896545" cy="194421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/>
              <a:t>Прерванная суицидальная попытка (прерванный </a:t>
            </a:r>
            <a:r>
              <a:rPr lang="ru-RU" b="1" i="1" dirty="0" err="1"/>
              <a:t>парасуицид</a:t>
            </a:r>
            <a:r>
              <a:rPr lang="ru-RU" b="1" i="1" dirty="0"/>
              <a:t>)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акт, предпринятый с целью намеренного самоповреждения или самоубийства, но прерванный до реального самоповреждения внешними обстоятельствами (например, вмешательство посторонних предотвратило физическое </a:t>
            </a:r>
            <a:r>
              <a:rPr lang="ru-RU" dirty="0" smtClean="0"/>
              <a:t>повреждение)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30992" y="5013176"/>
            <a:ext cx="4896546" cy="165618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/>
              <a:t>Абортивная суицидальная попытка (абортивный </a:t>
            </a:r>
            <a:r>
              <a:rPr lang="ru-RU" b="1" i="1" dirty="0" err="1"/>
              <a:t>парасуицид</a:t>
            </a:r>
            <a:r>
              <a:rPr lang="ru-RU" b="1" i="1" dirty="0"/>
              <a:t>)</a:t>
            </a:r>
            <a:r>
              <a:rPr lang="ru-RU" dirty="0"/>
              <a:t> – акт, предпринятый с целью намеренного самоповреждения или самоубийства, но прерванный до реального самоповреждения непосредственно самим субъектом</a:t>
            </a:r>
          </a:p>
        </p:txBody>
      </p:sp>
      <p:sp>
        <p:nvSpPr>
          <p:cNvPr id="2" name="Овал 1"/>
          <p:cNvSpPr/>
          <p:nvPr/>
        </p:nvSpPr>
        <p:spPr>
          <a:xfrm>
            <a:off x="262359" y="634504"/>
            <a:ext cx="3744417" cy="5608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Внешние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суицидального поведения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51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051718" y="1124744"/>
            <a:ext cx="4896547" cy="194421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 smtClean="0"/>
              <a:t>Неблагоприятная семейная обстановка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51719" y="3717032"/>
            <a:ext cx="4896546" cy="165618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dirty="0"/>
              <a:t>Подростковое одиночество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74080"/>
            <a:ext cx="7859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детского и подросткового суицида</a:t>
            </a:r>
          </a:p>
        </p:txBody>
      </p:sp>
    </p:spTree>
    <p:extLst>
      <p:ext uri="{BB962C8B-B14F-4D97-AF65-F5344CB8AC3E}">
        <p14:creationId xmlns:p14="http://schemas.microsoft.com/office/powerpoint/2010/main" val="262596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04641" y="0"/>
            <a:ext cx="640367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Возрастные особенности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суицидального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поведения детей и подростков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912929"/>
              </p:ext>
            </p:extLst>
          </p:nvPr>
        </p:nvGraphicFramePr>
        <p:xfrm>
          <a:off x="323528" y="954107"/>
          <a:ext cx="8424936" cy="5577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320480"/>
              </a:tblGrid>
              <a:tr h="44204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dirty="0" smtClean="0"/>
                        <a:t>Дошкольники,</a:t>
                      </a:r>
                    </a:p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ru-RU" sz="1200" dirty="0" smtClean="0"/>
                        <a:t>младшие школьники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Подростки</a:t>
                      </a:r>
                    </a:p>
                    <a:p>
                      <a:pPr algn="ctr"/>
                      <a:r>
                        <a:rPr lang="ru-RU" sz="1200" dirty="0" smtClean="0"/>
                        <a:t>и юноши</a:t>
                      </a:r>
                      <a:endParaRPr lang="ru-RU" sz="1200" dirty="0"/>
                    </a:p>
                  </a:txBody>
                  <a:tcPr/>
                </a:tc>
              </a:tr>
              <a:tr h="707276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Понятие "смерть" обычно воспринимается весьма абстрактно, как что-то временное, похожее на сон, не всегда связанное с собственной личностью.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Смерть становится более очевидным явлением. </a:t>
                      </a:r>
                      <a:endParaRPr lang="ru-RU" sz="1400" dirty="0"/>
                    </a:p>
                  </a:txBody>
                  <a:tcPr/>
                </a:tc>
              </a:tr>
              <a:tr h="707276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Появляется разграничение понятий жизни и смерти, но эмоциональное отношение к смерти абстрагируется от собственной личности.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Принимает мысль о своей смерти, но, преодолевая возникшую тревогу, отрицает реальность этой возможности.</a:t>
                      </a:r>
                      <a:endParaRPr lang="ru-RU" sz="1400" dirty="0"/>
                    </a:p>
                  </a:txBody>
                  <a:tcPr/>
                </a:tc>
              </a:tr>
              <a:tr h="536271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Отсутствие страха смерти ввиду 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несформированности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самого понятия смерти.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Рискованные поступки и </a:t>
                      </a:r>
                      <a:r>
                        <a:rPr lang="ru-RU" sz="1400" dirty="0" err="1" smtClean="0"/>
                        <a:t>саморазрушающие</a:t>
                      </a:r>
                      <a:r>
                        <a:rPr lang="ru-RU" sz="1400" dirty="0" smtClean="0"/>
                        <a:t> действия. </a:t>
                      </a:r>
                      <a:endParaRPr lang="ru-RU" sz="1400" b="0" u="none" dirty="0"/>
                    </a:p>
                  </a:txBody>
                  <a:tcPr/>
                </a:tc>
              </a:tr>
              <a:tr h="913565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сформировано представление, что смерть необратима. Он считает, что какое-то время его не будет, а потом он опять вернется.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Отсутствуют четкие границы между истинной суицидальной попыткой и демонстративно - шантажирующим </a:t>
                      </a:r>
                      <a:r>
                        <a:rPr kumimoji="0" lang="ru-RU" sz="1400" b="0" u="non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аутоагрессивным</a:t>
                      </a:r>
                      <a:r>
                        <a:rPr kumimoji="0" lang="ru-RU" sz="1400" b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(агрессия, направленная на самого себя) поступком.</a:t>
                      </a:r>
                      <a:endParaRPr lang="ru-RU" sz="1400" dirty="0"/>
                    </a:p>
                  </a:txBody>
                  <a:tcPr/>
                </a:tc>
              </a:tr>
              <a:tr h="707276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целей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средств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суицидального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поведения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Формальное знание о смерти и знакомства с атрибутами ухода из жизни (понятиями траура, похорон и т. п.). </a:t>
                      </a:r>
                      <a:endParaRPr lang="ru-RU" sz="1400" dirty="0"/>
                    </a:p>
                  </a:txBody>
                  <a:tcPr/>
                </a:tc>
              </a:tr>
              <a:tr h="913565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Суицидогенные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составляющие семейного воспитания — 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гиперопека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авторитарность родителей с ригидными установками, низкий культурный и образовательный уровень родителей.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Знания о способах самоубийства.</a:t>
                      </a:r>
                      <a:endParaRPr lang="ru-RU" sz="14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499947">
                <a:tc gridSpan="2">
                  <a:txBody>
                    <a:bodyPr/>
                    <a:lstStyle/>
                    <a:p>
                      <a:pPr algn="just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Стремление быть свидетелем реакции окружающих на свою смерть или надежда на “второе рождение”.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78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20183" y="476672"/>
            <a:ext cx="4811547" cy="1584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/>
              <a:t>Незначительный риск (есть суицидальные мысли без определенных планов)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20180" y="2597217"/>
            <a:ext cx="4811550" cy="1682647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/>
              <a:t>Риск средней степени (есть суицидальные мысли, план без сроков реализации)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4797152"/>
            <a:ext cx="4815578" cy="165618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/>
              <a:t>Высокий риск (есть мысли, разработан план, есть сроки реализации и средства для </a:t>
            </a:r>
            <a:r>
              <a:rPr lang="ru-RU" sz="2800" dirty="0" smtClean="0"/>
              <a:t>этого)</a:t>
            </a:r>
            <a:endParaRPr lang="ru-RU" sz="2800" dirty="0"/>
          </a:p>
        </p:txBody>
      </p:sp>
      <p:sp>
        <p:nvSpPr>
          <p:cNvPr id="2" name="Овал 1"/>
          <p:cNvSpPr/>
          <p:nvPr/>
        </p:nvSpPr>
        <p:spPr>
          <a:xfrm>
            <a:off x="204086" y="634504"/>
            <a:ext cx="3951479" cy="5608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Степени 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суицидального риска</a:t>
            </a:r>
          </a:p>
        </p:txBody>
      </p:sp>
    </p:spTree>
    <p:extLst>
      <p:ext uri="{BB962C8B-B14F-4D97-AF65-F5344CB8AC3E}">
        <p14:creationId xmlns:p14="http://schemas.microsoft.com/office/powerpoint/2010/main" val="296004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47579080"/>
              </p:ext>
            </p:extLst>
          </p:nvPr>
        </p:nvGraphicFramePr>
        <p:xfrm>
          <a:off x="251520" y="332656"/>
          <a:ext cx="8496944" cy="5940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687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18591" y="2780928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/>
              <a:t> 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663788" y="2276872"/>
            <a:ext cx="3744416" cy="1885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суицидального поведения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635896" y="714719"/>
            <a:ext cx="1800200" cy="6260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Уход в себя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23232" y="908720"/>
            <a:ext cx="2421176" cy="8743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Капризность, привередливость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939858" y="2293720"/>
            <a:ext cx="1664589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Депрессия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668984" y="3441824"/>
            <a:ext cx="217495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Агрессивность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133720" y="4581128"/>
            <a:ext cx="180020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Нарушение аппетита</a:t>
            </a:r>
            <a:endParaRPr lang="ru-RU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679099" y="5085184"/>
            <a:ext cx="208823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Раздача подарков окружающим</a:t>
            </a:r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99592" y="4653136"/>
            <a:ext cx="244827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Психологическая травма</a:t>
            </a:r>
            <a:endParaRPr lang="ru-RU" sz="2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5556" y="3441824"/>
            <a:ext cx="176419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Перемены в поведении</a:t>
            </a:r>
            <a:endParaRPr lang="ru-RU" sz="2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42533" y="2552453"/>
            <a:ext cx="1188227" cy="456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Угроза</a:t>
            </a:r>
            <a:endParaRPr lang="ru-RU" sz="2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1027743"/>
            <a:ext cx="237626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Активная предварительная подготовка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4744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2625</TotalTime>
  <Words>845</Words>
  <Application>Microsoft Office PowerPoint</Application>
  <PresentationFormat>Экран (4:3)</PresentationFormat>
  <Paragraphs>112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формы и методы работы  с детьми, склонными  к самоповреждающему поведению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и методы работы  с детьми, склонными  к самоповреждающему поведению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дисциплинарного воздействия</dc:title>
  <dc:creator>PC</dc:creator>
  <cp:lastModifiedBy>User</cp:lastModifiedBy>
  <cp:revision>256</cp:revision>
  <dcterms:created xsi:type="dcterms:W3CDTF">2020-11-27T09:28:44Z</dcterms:created>
  <dcterms:modified xsi:type="dcterms:W3CDTF">2021-01-28T11:50:21Z</dcterms:modified>
</cp:coreProperties>
</file>