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6" r:id="rId2"/>
    <p:sldId id="257" r:id="rId3"/>
    <p:sldId id="274" r:id="rId4"/>
    <p:sldId id="268" r:id="rId5"/>
    <p:sldId id="266" r:id="rId6"/>
    <p:sldId id="265" r:id="rId7"/>
    <p:sldId id="267" r:id="rId8"/>
    <p:sldId id="258" r:id="rId9"/>
    <p:sldId id="278" r:id="rId10"/>
    <p:sldId id="279" r:id="rId11"/>
    <p:sldId id="297" r:id="rId12"/>
    <p:sldId id="298" r:id="rId13"/>
    <p:sldId id="282" r:id="rId14"/>
    <p:sldId id="283" r:id="rId15"/>
    <p:sldId id="292" r:id="rId16"/>
    <p:sldId id="293" r:id="rId17"/>
    <p:sldId id="289" r:id="rId18"/>
    <p:sldId id="290" r:id="rId19"/>
    <p:sldId id="291" r:id="rId20"/>
    <p:sldId id="271" r:id="rId21"/>
    <p:sldId id="272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59" r:id="rId30"/>
    <p:sldId id="260" r:id="rId31"/>
    <p:sldId id="262" r:id="rId32"/>
    <p:sldId id="261" r:id="rId33"/>
    <p:sldId id="263" r:id="rId34"/>
    <p:sldId id="294" r:id="rId35"/>
    <p:sldId id="296" r:id="rId36"/>
    <p:sldId id="311" r:id="rId37"/>
    <p:sldId id="312" r:id="rId38"/>
    <p:sldId id="313" r:id="rId39"/>
    <p:sldId id="315" r:id="rId40"/>
    <p:sldId id="316" r:id="rId41"/>
    <p:sldId id="317" r:id="rId42"/>
    <p:sldId id="27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6A24-9AEE-4D41-B662-42062D921B4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8F66-62EE-4BFE-A605-EAA846122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8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8F66-62EE-4BFE-A605-EAA846122AF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3225197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Теорема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501122" cy="1752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условию задачи МА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МА = АС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Прямая MN пересекает две стороны  треугольника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продолжение третьей.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857356" y="1500174"/>
          <a:ext cx="174239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Формула" r:id="rId3" imgW="1193800" imgH="393700" progId="Equation.3">
                  <p:embed/>
                </p:oleObj>
              </mc:Choice>
              <mc:Fallback>
                <p:oleObj name="Формула" r:id="rId3" imgW="1193800" imgH="39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1500174"/>
                        <a:ext cx="1742390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143372" y="1500174"/>
          <a:ext cx="150542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Формула" r:id="rId5" imgW="1028254" imgH="393529" progId="Equation.3">
                  <p:embed/>
                </p:oleObj>
              </mc:Choice>
              <mc:Fallback>
                <p:oleObj name="Формула" r:id="rId5" imgW="102825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500174"/>
                        <a:ext cx="150542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143108" y="2071678"/>
          <a:ext cx="936704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Формула" r:id="rId7" imgW="685800" imgH="393700" progId="Equation.3">
                  <p:embed/>
                </p:oleObj>
              </mc:Choice>
              <mc:Fallback>
                <p:oleObj name="Формула" r:id="rId7" imgW="6858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2071678"/>
                        <a:ext cx="936704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357686" y="2071678"/>
          <a:ext cx="785818" cy="53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Формула" r:id="rId9" imgW="571252" imgH="393529" progId="Equation.3">
                  <p:embed/>
                </p:oleObj>
              </mc:Choice>
              <mc:Fallback>
                <p:oleObj name="Формула" r:id="rId9" imgW="571252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071678"/>
                        <a:ext cx="785818" cy="536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8662" y="2928934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2 : 3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треугольнике АВС точка М – середина стороны АС, точка Р лежит на стороне ВС. Отрезок АР пересекает ВМ в точке О. Оказалось, что ВО=ВР. Найти отношение ОМ:РС.</a:t>
            </a:r>
            <a:endParaRPr lang="ru-RU" dirty="0"/>
          </a:p>
        </p:txBody>
      </p:sp>
      <p:pic>
        <p:nvPicPr>
          <p:cNvPr id="4" name="Рисунок 3" descr="Безымянный.b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000372"/>
            <a:ext cx="3438539" cy="259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b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786190"/>
            <a:ext cx="3633542" cy="274320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Сделаем дополнительное построение: проведем через точку С прямую, параллельную ВМ; точку пересечения этой прямой с прямой АР обозначим через 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Рассмотрим треугольники ОВР и КСР. Углы ОРВ и КРС равны как вертикальные, углы ВОР и СКР равны как накрест лежащие при пересечении параллельных прямых ВМ и СК секущей АК. Поскольку по условию треугольник ОВР равнобедренный, угол ВОР = углу ОРВ, значит, и угол СРК= углу СКР. Значит, треугольник СКР – равнобедренный, т.е. СР=КС. Но, (например, по т. Фалеса) ОМ – средняя линия треугольника САК, она в 2 раза меньше, чем СК. Получаем, что ОМ:РС = ОМ:СК = 1:2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способ.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т.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треугольника МВС и прямой АР выполняется равенство: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Тогда, используя условия АМ=МС и ВО=ВР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получим, что МО:РС=1:2.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Ответ: 1:2.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786190"/>
            <a:ext cx="1571636" cy="4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AD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медиана треугольника АВС. На стороне AD взята точка К так, что АК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3:1. Прямая ВК разбивает треугольник АВС на два. Найдите отношение площадей этих треугольников.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285983" y="2214554"/>
          <a:ext cx="5087309" cy="350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r:id="rId3" imgW="5757206" imgH="4278850" progId="">
                  <p:embed/>
                </p:oleObj>
              </mc:Choice>
              <mc:Fallback>
                <p:oleObj r:id="rId3" imgW="5757206" imgH="427885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3" y="2214554"/>
                        <a:ext cx="5087309" cy="3500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т;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 АК =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Пусть Р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пересечения прямой ВК со стороной АС. Необходимо найти отношение            . Так как треугольники АВР и РВС имеют равные высоты, проведенные из вершины В, 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214546" y="1142984"/>
          <a:ext cx="630975" cy="46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Формула" r:id="rId3" imgW="533169" imgH="393529" progId="Equation.3">
                  <p:embed/>
                </p:oleObj>
              </mc:Choice>
              <mc:Fallback>
                <p:oleObj name="Формула" r:id="rId3" imgW="533169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142984"/>
                        <a:ext cx="630975" cy="461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857620" y="1857364"/>
          <a:ext cx="1357322" cy="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Формула" r:id="rId5" imgW="926698" imgH="393529" progId="Equation.3">
                  <p:embed/>
                </p:oleObj>
              </mc:Choice>
              <mc:Fallback>
                <p:oleObj name="Формула" r:id="rId5" imgW="926698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857364"/>
                        <a:ext cx="1357322" cy="57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662" y="2500306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треугольника ADC и секущей РВ имеем:</a:t>
            </a:r>
          </a:p>
          <a:p>
            <a:endParaRPr lang="ru-RU" dirty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500166" y="3000372"/>
          <a:ext cx="1600203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Формула" r:id="rId7" imgW="1167893" imgH="393529" progId="Equation.3">
                  <p:embed/>
                </p:oleObj>
              </mc:Choice>
              <mc:Fallback>
                <p:oleObj name="Формула" r:id="rId7" imgW="1167893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000372"/>
                        <a:ext cx="1600203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357554" y="3000372"/>
          <a:ext cx="1652243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Формула" r:id="rId9" imgW="1066337" imgH="393529" progId="Equation.3">
                  <p:embed/>
                </p:oleObj>
              </mc:Choice>
              <mc:Fallback>
                <p:oleObj name="Формула" r:id="rId9" imgW="1066337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3000372"/>
                        <a:ext cx="1652243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357818" y="3071810"/>
          <a:ext cx="793597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Формула" r:id="rId11" imgW="583947" imgH="393529" progId="Equation.3">
                  <p:embed/>
                </p:oleObj>
              </mc:Choice>
              <mc:Fallback>
                <p:oleObj name="Формула" r:id="rId11" imgW="583947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071810"/>
                        <a:ext cx="793597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38" y="38576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Итак, 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1857356" y="3857628"/>
          <a:ext cx="2741346" cy="32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Формула" r:id="rId13" imgW="1447560" imgH="177480" progId="Equation.3">
                  <p:embed/>
                </p:oleObj>
              </mc:Choice>
              <mc:Fallback>
                <p:oleObj name="Формула" r:id="rId13" imgW="144756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857628"/>
                        <a:ext cx="2741346" cy="323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4348" y="45005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3:2.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 параллелограмм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Точка M делит отрезок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отношении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точка N делит отрезок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Прямые ВМ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пересекаются в точке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Вычислите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428728" y="2428868"/>
          <a:ext cx="5227044" cy="28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r:id="rId3" imgW="4971180" imgH="2847238" progId="">
                  <p:embed/>
                </p:oleObj>
              </mc:Choice>
              <mc:Fallback>
                <p:oleObj r:id="rId3" imgW="4971180" imgH="284723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428868"/>
                        <a:ext cx="5227044" cy="2876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если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                 если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точка пересечения прямых ВМ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~              , тогда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Прямая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две стороны и продолжение третьей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857356" y="428604"/>
          <a:ext cx="1071570" cy="54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Формула" r:id="rId3" imgW="761669" imgH="393529" progId="Equation.3">
                  <p:embed/>
                </p:oleObj>
              </mc:Choice>
              <mc:Fallback>
                <p:oleObj name="Формула" r:id="rId3" imgW="761669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28604"/>
                        <a:ext cx="1071570" cy="549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857884" y="428604"/>
          <a:ext cx="1106413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Формула" r:id="rId5" imgW="710891" imgH="393529" progId="Equation.3">
                  <p:embed/>
                </p:oleObj>
              </mc:Choice>
              <mc:Fallback>
                <p:oleObj name="Формула" r:id="rId5" imgW="710891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28604"/>
                        <a:ext cx="1106413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6072198" y="1214422"/>
          <a:ext cx="823035" cy="3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Формула" r:id="rId7" imgW="507780" imgH="215806" progId="Equation.3">
                  <p:embed/>
                </p:oleObj>
              </mc:Choice>
              <mc:Fallback>
                <p:oleObj name="Формула" r:id="rId7" imgW="507780" imgH="21580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1214422"/>
                        <a:ext cx="823035" cy="357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7143768" y="1214422"/>
          <a:ext cx="755376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Формула" r:id="rId9" imgW="457002" imgH="215806" progId="Equation.3">
                  <p:embed/>
                </p:oleObj>
              </mc:Choice>
              <mc:Fallback>
                <p:oleObj name="Формула" r:id="rId9" imgW="457002" imgH="21580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1214422"/>
                        <a:ext cx="755376" cy="361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714480" y="1571612"/>
          <a:ext cx="3414720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Формула" r:id="rId11" imgW="2273300" imgH="431800" progId="Equation.3">
                  <p:embed/>
                </p:oleObj>
              </mc:Choice>
              <mc:Fallback>
                <p:oleObj name="Формула" r:id="rId11" imgW="22733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571612"/>
                        <a:ext cx="3414720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714480" y="2285992"/>
          <a:ext cx="3365509" cy="7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Формула" r:id="rId13" imgW="2019300" imgH="431800" progId="Equation.3">
                  <p:embed/>
                </p:oleObj>
              </mc:Choice>
              <mc:Fallback>
                <p:oleObj name="Формула" r:id="rId13" imgW="2019300" imgH="431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285992"/>
                        <a:ext cx="3365509" cy="714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428860" y="3643314"/>
          <a:ext cx="3780565" cy="112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Формула" r:id="rId15" imgW="2819400" imgH="838200" progId="Equation.3">
                  <p:embed/>
                </p:oleObj>
              </mc:Choice>
              <mc:Fallback>
                <p:oleObj name="Формула" r:id="rId15" imgW="2819400" imgH="838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643314"/>
                        <a:ext cx="3780565" cy="1123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1571604" y="4572008"/>
          <a:ext cx="1600204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Формула" r:id="rId17" imgW="1066800" imgH="431800" progId="Equation.3">
                  <p:embed/>
                </p:oleObj>
              </mc:Choice>
              <mc:Fallback>
                <p:oleObj name="Формула" r:id="rId17" imgW="10668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572008"/>
                        <a:ext cx="1600204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1428728" y="5286388"/>
          <a:ext cx="928694" cy="57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Формула" r:id="rId19" imgW="698197" imgH="431613" progId="Equation.3">
                  <p:embed/>
                </p:oleObj>
              </mc:Choice>
              <mc:Fallback>
                <p:oleObj name="Формула" r:id="rId19" imgW="698197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286388"/>
                        <a:ext cx="928694" cy="572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треугольнике АВС точки 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L принадлежат соответственно сторонам АВ и ВС.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 : ВК = 1 : 2,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2 : 1.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пересечения отрезков AL и СК 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Найдите площадь треугольника АВС.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5500694" y="1928802"/>
          <a:ext cx="714380" cy="31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Формула" r:id="rId3" imgW="457002" imgH="203112" progId="Equation.3">
                  <p:embed/>
                </p:oleObj>
              </mc:Choice>
              <mc:Fallback>
                <p:oleObj name="Формула" r:id="rId3" imgW="457002" imgH="203112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928802"/>
                        <a:ext cx="714380" cy="312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5984" y="3000372"/>
          <a:ext cx="5074728" cy="295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r:id="rId5" imgW="5607746" imgH="3746737" progId="">
                  <p:embed/>
                </p:oleObj>
              </mc:Choice>
              <mc:Fallback>
                <p:oleObj r:id="rId5" imgW="5607746" imgH="374673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000372"/>
                        <a:ext cx="5074728" cy="295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 треугольнике МВС прямая AL пересекает две стороны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dirty="0" smtClean="0"/>
              <a:t>(1)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АВМ прямая КС пересекает две стороны треугольника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                                                             (2)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есть MC = 4.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Еще раз перепишем равенство (1):</a:t>
            </a:r>
          </a:p>
          <a:p>
            <a:pPr>
              <a:buNone/>
            </a:pPr>
            <a:r>
              <a:rPr lang="ru-RU" sz="2000" dirty="0" smtClean="0"/>
              <a:t>то есть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Треугольники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BQC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МВС имеют общий угол, значит,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           =             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1714480" y="1571612"/>
          <a:ext cx="1828804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Формула" r:id="rId3" imgW="1218671" imgH="431613" progId="Equation.3">
                  <p:embed/>
                </p:oleObj>
              </mc:Choice>
              <mc:Fallback>
                <p:oleObj name="Формула" r:id="rId3" imgW="1218671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571612"/>
                        <a:ext cx="1828804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214810" y="1571612"/>
          <a:ext cx="1657354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Формула" r:id="rId5" imgW="1104900" imgH="431800" progId="Equation.3">
                  <p:embed/>
                </p:oleObj>
              </mc:Choice>
              <mc:Fallback>
                <p:oleObj name="Формула" r:id="rId5" imgW="11049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571612"/>
                        <a:ext cx="1657354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714480" y="2786058"/>
          <a:ext cx="1843092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Формула" r:id="rId7" imgW="1231366" imgH="431613" progId="Equation.3">
                  <p:embed/>
                </p:oleObj>
              </mc:Choice>
              <mc:Fallback>
                <p:oleObj name="Формула" r:id="rId7" imgW="1231366" imgH="431613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786058"/>
                        <a:ext cx="1843092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4357686" y="2857496"/>
          <a:ext cx="1460503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Формула" r:id="rId9" imgW="1091726" imgH="431613" progId="Equation.3">
                  <p:embed/>
                </p:oleObj>
              </mc:Choice>
              <mc:Fallback>
                <p:oleObj name="Формула" r:id="rId9" imgW="1091726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857496"/>
                        <a:ext cx="1460503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428860" y="3571876"/>
          <a:ext cx="3187706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Формула" r:id="rId11" imgW="2387600" imgH="431800" progId="Equation.3">
                  <p:embed/>
                </p:oleObj>
              </mc:Choice>
              <mc:Fallback>
                <p:oleObj name="Формула" r:id="rId11" imgW="23876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571876"/>
                        <a:ext cx="3187706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4714876" y="4429132"/>
          <a:ext cx="1460503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Формула" r:id="rId13" imgW="1091726" imgH="431613" progId="Equation.3">
                  <p:embed/>
                </p:oleObj>
              </mc:Choice>
              <mc:Fallback>
                <p:oleObj name="Формула" r:id="rId13" imgW="1091726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429132"/>
                        <a:ext cx="1460503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6143636" y="4429132"/>
          <a:ext cx="1460503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Формула" r:id="rId15" imgW="1091726" imgH="431613" progId="Equation.3">
                  <p:embed/>
                </p:oleObj>
              </mc:Choice>
              <mc:Fallback>
                <p:oleObj name="Формула" r:id="rId15" imgW="1091726" imgH="431613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4429132"/>
                        <a:ext cx="1460503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7643834" y="4500570"/>
          <a:ext cx="785818" cy="5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Формула" r:id="rId17" imgW="609336" imgH="431613" progId="Equation.3">
                  <p:embed/>
                </p:oleObj>
              </mc:Choice>
              <mc:Fallback>
                <p:oleObj name="Формула" r:id="rId17" imgW="609336" imgH="431613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4500570"/>
                        <a:ext cx="785818" cy="55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1571604" y="4929198"/>
          <a:ext cx="2024749" cy="34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Формула" r:id="rId19" imgW="1180588" imgH="203112" progId="Equation.3">
                  <p:embed/>
                </p:oleObj>
              </mc:Choice>
              <mc:Fallback>
                <p:oleObj name="Формула" r:id="rId19" imgW="1180588" imgH="20311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929198"/>
                        <a:ext cx="2024749" cy="342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6972296" y="5143512"/>
          <a:ext cx="2171704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Формула" r:id="rId21" imgW="1625600" imgH="431800" progId="Equation.3">
                  <p:embed/>
                </p:oleObj>
              </mc:Choice>
              <mc:Fallback>
                <p:oleObj name="Формула" r:id="rId21" imgW="1625600" imgH="431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296" y="5143512"/>
                        <a:ext cx="2171704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1285852" y="5715016"/>
          <a:ext cx="757239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Формула" r:id="rId23" imgW="545626" imgH="177646" progId="Equation.3">
                  <p:embed/>
                </p:oleObj>
              </mc:Choice>
              <mc:Fallback>
                <p:oleObj name="Формула" r:id="rId23" imgW="545626" imgH="1776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5715016"/>
                        <a:ext cx="757239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2214546" y="5500702"/>
          <a:ext cx="741557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Формула" r:id="rId25" imgW="545863" imgH="393529" progId="Equation.3">
                  <p:embed/>
                </p:oleObj>
              </mc:Choice>
              <mc:Fallback>
                <p:oleObj name="Формула" r:id="rId25" imgW="545863" imgH="39352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500702"/>
                        <a:ext cx="741557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Треугольники АВС и МВС имеют равные высо­ты, проведенные из вершины  В, значит,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=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1,75.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214414" y="1714488"/>
          <a:ext cx="2273304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Формула" r:id="rId3" imgW="1701800" imgH="431800" progId="Equation.3">
                  <p:embed/>
                </p:oleObj>
              </mc:Choice>
              <mc:Fallback>
                <p:oleObj name="Формула" r:id="rId3" imgW="1701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714488"/>
                        <a:ext cx="2273304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85852" y="2357430"/>
          <a:ext cx="730669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Формула" r:id="rId5" imgW="520248" imgH="177646" progId="Equation.3">
                  <p:embed/>
                </p:oleObj>
              </mc:Choice>
              <mc:Fallback>
                <p:oleObj name="Формула" r:id="rId5" imgW="520248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357430"/>
                        <a:ext cx="730669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143108" y="2214554"/>
          <a:ext cx="285752" cy="55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Формула" r:id="rId7" imgW="203112" imgH="393529" progId="Equation.3">
                  <p:embed/>
                </p:oleObj>
              </mc:Choice>
              <mc:Fallback>
                <p:oleObj name="Формула" r:id="rId7" imgW="203112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2214554"/>
                        <a:ext cx="285752" cy="557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285852" y="2714620"/>
          <a:ext cx="757239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Формула" r:id="rId9" imgW="545626" imgH="177646" progId="Equation.3">
                  <p:embed/>
                </p:oleObj>
              </mc:Choice>
              <mc:Fallback>
                <p:oleObj name="Формула" r:id="rId9" imgW="545626" imgH="177646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714620"/>
                        <a:ext cx="757239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2357422" y="2643182"/>
          <a:ext cx="1418066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Формула" r:id="rId11" imgW="1040948" imgH="393529" progId="Equation.3">
                  <p:embed/>
                </p:oleObj>
              </mc:Choice>
              <mc:Fallback>
                <p:oleObj name="Формула" r:id="rId11" imgW="1040948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643182"/>
                        <a:ext cx="1418066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Изучить теорему.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Знать её применение.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Уметь решать задачи на изученную теорему.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5.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окружность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касается окружностей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точках А1 и А2.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Доказать: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прямая А1А2 проходит через точку пересечения общих внутренних или внешних касательных к окружностям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S2.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0628" y="3357562"/>
            <a:ext cx="1081087" cy="10080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360990" y="4294187"/>
            <a:ext cx="1223963" cy="12239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6081715" y="3646487"/>
            <a:ext cx="792163" cy="7921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53"/>
          <p:cNvSpPr>
            <a:spLocks noChangeArrowheads="1"/>
          </p:cNvSpPr>
          <p:nvPr/>
        </p:nvSpPr>
        <p:spPr bwMode="auto">
          <a:xfrm>
            <a:off x="6224590" y="4294187"/>
            <a:ext cx="73025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54"/>
          <p:cNvSpPr>
            <a:spLocks noChangeArrowheads="1"/>
          </p:cNvSpPr>
          <p:nvPr/>
        </p:nvSpPr>
        <p:spPr bwMode="auto">
          <a:xfrm>
            <a:off x="5649915" y="4294187"/>
            <a:ext cx="71438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5143504" y="3643314"/>
            <a:ext cx="503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S1</a:t>
            </a:r>
            <a:endParaRPr lang="ru-RU" sz="2000" dirty="0"/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6715140" y="4071942"/>
            <a:ext cx="576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S2</a:t>
            </a:r>
            <a:endParaRPr lang="ru-RU" sz="2000" dirty="0"/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6286512" y="4714884"/>
            <a:ext cx="576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A2</a:t>
            </a:r>
            <a:endParaRPr lang="ru-RU" sz="2000" dirty="0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5357818" y="5000636"/>
            <a:ext cx="1223963" cy="12239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5214942" y="4000504"/>
            <a:ext cx="1081087" cy="10080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42"/>
          <p:cNvSpPr>
            <a:spLocks noChangeArrowheads="1"/>
          </p:cNvSpPr>
          <p:nvPr/>
        </p:nvSpPr>
        <p:spPr bwMode="auto">
          <a:xfrm>
            <a:off x="6215074" y="4429132"/>
            <a:ext cx="792163" cy="7921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5500694" y="4643446"/>
            <a:ext cx="576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A1</a:t>
            </a:r>
            <a:endParaRPr lang="ru-RU" sz="2000" dirty="0"/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5500694" y="6286520"/>
            <a:ext cx="287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</a:t>
            </a:r>
            <a:endParaRPr lang="ru-RU" sz="2000" dirty="0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6286512" y="5072074"/>
            <a:ext cx="133360" cy="13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86446" y="4929198"/>
            <a:ext cx="133360" cy="13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О, О1 и О2 – центры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окружностей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S, 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S2; X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точка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пересечения прямых О1О2 и А1А2.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Применяя теорему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треугольнику ОО1О2 и точкам А1,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А2 и Х, получаем:</a:t>
            </a:r>
          </a:p>
          <a:p>
            <a:pPr>
              <a:buFontTx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значит, О1Х : О2Х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R1 : R2,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R2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радиусы окружностей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Следовательно, Х – точка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пересечения общих внешних или внутренних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касательных к окружностям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3714752"/>
          <a:ext cx="26638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1574800" imgH="393700" progId="Equation.3">
                  <p:embed/>
                </p:oleObj>
              </mc:Choice>
              <mc:Fallback>
                <p:oleObj name="Формула" r:id="rId3" imgW="1574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14752"/>
                        <a:ext cx="26638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364163" y="2205038"/>
            <a:ext cx="360045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148263" y="2852738"/>
            <a:ext cx="374491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5364163" y="3500438"/>
            <a:ext cx="3600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429256" y="2500306"/>
            <a:ext cx="1081088" cy="10080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516688" y="2781300"/>
            <a:ext cx="792162" cy="792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795963" y="3429000"/>
            <a:ext cx="1223962" cy="12239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6000760" y="3000372"/>
            <a:ext cx="431800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>
            <a:off x="6372225" y="3141663"/>
            <a:ext cx="576263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659563" y="3429000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357950" y="3929066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29322" y="2928934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16" y="3071810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43636" y="3357562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643902" y="3000372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86512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786578" y="32146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78644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O2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072066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786578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407194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6</a:t>
            </a:r>
            <a:r>
              <a:rPr lang="ru-RU" dirty="0" smtClean="0"/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стороне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взята точка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стороне 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причем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Точка пересечения отрезков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NR делит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отношении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 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, считая от точки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7286644" y="1571612"/>
          <a:ext cx="333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Формула" r:id="rId3" imgW="330057" imgH="393529" progId="Equation.3">
                  <p:embed/>
                </p:oleObj>
              </mc:Choice>
              <mc:Fallback>
                <p:oleObj name="Формула" r:id="rId3" imgW="330057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1571612"/>
                        <a:ext cx="3333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00100" y="2500306"/>
          <a:ext cx="5929354" cy="314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r:id="rId5" imgW="5271247" imgH="3019823" progId="">
                  <p:embed/>
                </p:oleObj>
              </mc:Choice>
              <mc:Fallback>
                <p:oleObj r:id="rId5" imgW="5271247" imgH="301982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500306"/>
                        <a:ext cx="5929354" cy="3145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условию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Прямая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две стороны 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продолжение третьей.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214810" y="428604"/>
          <a:ext cx="857256" cy="54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Формула" r:id="rId3" imgW="622030" imgH="393529" progId="Equation.3">
                  <p:embed/>
                </p:oleObj>
              </mc:Choice>
              <mc:Fallback>
                <p:oleObj name="Формула" r:id="rId3" imgW="622030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428604"/>
                        <a:ext cx="857256" cy="54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571604" y="1643050"/>
          <a:ext cx="1714504" cy="64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Формула" r:id="rId5" imgW="1143000" imgH="431800" progId="Equation.3">
                  <p:embed/>
                </p:oleObj>
              </mc:Choice>
              <mc:Fallback>
                <p:oleObj name="Формула" r:id="rId5" imgW="11430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643050"/>
                        <a:ext cx="1714504" cy="642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1571604" y="2357430"/>
          <a:ext cx="1711252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Формула" r:id="rId7" imgW="1104900" imgH="393700" progId="Equation.3">
                  <p:embed/>
                </p:oleObj>
              </mc:Choice>
              <mc:Fallback>
                <p:oleObj name="Формула" r:id="rId7" imgW="11049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357430"/>
                        <a:ext cx="1711252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1714480" y="3071810"/>
          <a:ext cx="988395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Формула" r:id="rId9" imgW="634725" imgH="393529" progId="Equation.3">
                  <p:embed/>
                </p:oleObj>
              </mc:Choice>
              <mc:Fallback>
                <p:oleObj name="Формула" r:id="rId9" imgW="634725" imgH="39352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071810"/>
                        <a:ext cx="988395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385762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описанном около окружности, АВ = 8, ВС = 5, АС =4. 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точки касания, принадлежащие соответственно сторонам ВС и ВА. Р — точка пересечения отрезков АА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Р лежит на биссектрисе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Найдите АР: РА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500165" y="2571744"/>
          <a:ext cx="5455451" cy="300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r:id="rId3" imgW="5577338" imgH="2962927" progId="">
                  <p:embed/>
                </p:oleObj>
              </mc:Choice>
              <mc:Fallback>
                <p:oleObj r:id="rId3" imgW="5577338" imgH="296292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5" y="2571744"/>
                        <a:ext cx="5455451" cy="3009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касания окружности со стороной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совпадает с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треугольник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 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разносторонний. Пусть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С1В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тогда, используя свойство касательных, проведенных к окружности из од­ной точки, введем обозначения (см. рисунок)</a:t>
            </a:r>
          </a:p>
          <a:p>
            <a:pPr algn="ctr"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8- x + 5 – x = 4, x</a:t>
            </a: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Значит,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072198" y="2643182"/>
          <a:ext cx="428628" cy="60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Формула" r:id="rId3" imgW="279279" imgH="393529" progId="Equation.3">
                  <p:embed/>
                </p:oleObj>
              </mc:Choice>
              <mc:Fallback>
                <p:oleObj name="Формула" r:id="rId3" imgW="279279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643182"/>
                        <a:ext cx="428628" cy="605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714479" y="3000372"/>
          <a:ext cx="1534227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Формула" r:id="rId5" imgW="990170" imgH="393529" progId="Equation.3">
                  <p:embed/>
                </p:oleObj>
              </mc:Choice>
              <mc:Fallback>
                <p:oleObj name="Формула" r:id="rId5" imgW="990170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79" y="3000372"/>
                        <a:ext cx="1534227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3500430" y="3000372"/>
          <a:ext cx="1637490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Формула" r:id="rId7" imgW="1054100" imgH="393700" progId="Equation.3">
                  <p:embed/>
                </p:oleObj>
              </mc:Choice>
              <mc:Fallback>
                <p:oleObj name="Формула" r:id="rId7" imgW="10541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000372"/>
                        <a:ext cx="1637490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714612" y="3643314"/>
          <a:ext cx="1637491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Формула" r:id="rId9" imgW="1054100" imgH="393700" progId="Equation.3">
                  <p:embed/>
                </p:oleObj>
              </mc:Choice>
              <mc:Fallback>
                <p:oleObj name="Формула" r:id="rId9" imgW="10541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3643314"/>
                        <a:ext cx="1637491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2910" y="41433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прямая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пересекает две его стороны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3214678" y="4714884"/>
          <a:ext cx="2143140" cy="104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Формула" r:id="rId11" imgW="1562100" imgH="762000" progId="Equation.3">
                  <p:embed/>
                </p:oleObj>
              </mc:Choice>
              <mc:Fallback>
                <p:oleObj name="Формула" r:id="rId11" imgW="1562100" imgH="762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4714884"/>
                        <a:ext cx="2143140" cy="1045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472" y="5715016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70 : 9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8.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треугольник АВС, описанном около окружности, АВ = 8,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 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12, АС = 9, 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точки касания, лежащие соответственно на сторонах ВС и АВ.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пересечения отрезков АА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лежит на высоте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071538" y="2786058"/>
          <a:ext cx="5777423" cy="281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r:id="rId3" imgW="6556140" imgH="3174797" progId="">
                  <p:embed/>
                </p:oleObj>
              </mc:Choice>
              <mc:Fallback>
                <p:oleObj r:id="rId3" imgW="6556140" imgH="317479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786058"/>
                        <a:ext cx="5777423" cy="2814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 АВС — разносторонний, значит, точка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совпадает с точкой касания.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Пусть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тогда, используя свойство касательных, проведенных к окружности из одной точки, введем обозначения (см. рисунок):</a:t>
            </a:r>
          </a:p>
          <a:p>
            <a:pPr>
              <a:buNone/>
            </a:pPr>
            <a:r>
              <a:rPr lang="ru-RU" sz="2000" dirty="0" smtClean="0"/>
              <a:t>   (13 –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 +</a:t>
            </a:r>
            <a:r>
              <a:rPr lang="ru-RU" sz="2000" dirty="0" smtClean="0"/>
              <a:t> (12 –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</a:t>
            </a:r>
            <a:r>
              <a:rPr lang="ru-RU" sz="2000" dirty="0" smtClean="0"/>
              <a:t> = 9, </a:t>
            </a:r>
            <a:r>
              <a:rPr lang="ru-RU" sz="2000" i="1" dirty="0" err="1" smtClean="0"/>
              <a:t>х</a:t>
            </a:r>
            <a:r>
              <a:rPr lang="ru-RU" sz="2000" dirty="0" smtClean="0"/>
              <a:t> = 8.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= 8, АС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5.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 формуле Герона: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=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Из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(прямоугольного) по теореме Пифагора 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4) В треугольнике </a:t>
            </a:r>
            <a:r>
              <a:rPr lang="en-US" sz="2000" dirty="0" smtClean="0"/>
              <a:t>ABB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прямая </a:t>
            </a:r>
            <a:r>
              <a:rPr lang="en-US" sz="2000" dirty="0" smtClean="0"/>
              <a:t>CC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пересекает две его стороны и продолжение третьей. По теореме </a:t>
            </a:r>
            <a:r>
              <a:rPr lang="ru-RU" sz="2000" dirty="0" err="1" smtClean="0"/>
              <a:t>Менелая</a:t>
            </a:r>
            <a:r>
              <a:rPr lang="ru-RU" sz="2000" dirty="0" smtClean="0"/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286116" y="2643182"/>
          <a:ext cx="59782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Формула" r:id="rId3" imgW="431425" imgH="177646" progId="Equation.3">
                  <p:embed/>
                </p:oleObj>
              </mc:Choice>
              <mc:Fallback>
                <p:oleObj name="Формула" r:id="rId3" imgW="431425" imgH="177646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643182"/>
                        <a:ext cx="59782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071934" y="2571744"/>
          <a:ext cx="303054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Формула" r:id="rId5" imgW="2374900" imgH="254000" progId="Equation.3">
                  <p:embed/>
                </p:oleObj>
              </mc:Choice>
              <mc:Fallback>
                <p:oleObj name="Формула" r:id="rId5" imgW="23749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2571744"/>
                        <a:ext cx="3030542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286116" y="2928934"/>
          <a:ext cx="642942" cy="27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Формула" r:id="rId7" imgW="431425" imgH="177646" progId="Equation.3">
                  <p:embed/>
                </p:oleObj>
              </mc:Choice>
              <mc:Fallback>
                <p:oleObj name="Формула" r:id="rId7" imgW="431425" imgH="17764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928934"/>
                        <a:ext cx="642942" cy="271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143372" y="2857496"/>
          <a:ext cx="936704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Формула" r:id="rId9" imgW="685800" imgH="393700" progId="Equation.3">
                  <p:embed/>
                </p:oleObj>
              </mc:Choice>
              <mc:Fallback>
                <p:oleObj name="Формула" r:id="rId9" imgW="6858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857496"/>
                        <a:ext cx="936704" cy="533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143240" y="3357562"/>
          <a:ext cx="1121165" cy="60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Формула" r:id="rId11" imgW="723586" imgH="393529" progId="Equation.3">
                  <p:embed/>
                </p:oleObj>
              </mc:Choice>
              <mc:Fallback>
                <p:oleObj name="Формула" r:id="rId11" imgW="723586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357562"/>
                        <a:ext cx="1121165" cy="604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3143240" y="3929066"/>
          <a:ext cx="1155702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Формула" r:id="rId13" imgW="863225" imgH="431613" progId="Equation.3">
                  <p:embed/>
                </p:oleObj>
              </mc:Choice>
              <mc:Fallback>
                <p:oleObj name="Формула" r:id="rId13" imgW="863225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929066"/>
                        <a:ext cx="1155702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3143240" y="4786322"/>
          <a:ext cx="2311944" cy="59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Формула" r:id="rId15" imgW="1752600" imgH="444500" progId="Equation.3">
                  <p:embed/>
                </p:oleObj>
              </mc:Choice>
              <mc:Fallback>
                <p:oleObj name="Формула" r:id="rId15" imgW="1752600" imgH="4445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786322"/>
                        <a:ext cx="2311944" cy="590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3428992" y="6143644"/>
          <a:ext cx="1638303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Формула" r:id="rId17" imgW="1231366" imgH="431613" progId="Equation.3">
                  <p:embed/>
                </p:oleObj>
              </mc:Choice>
              <mc:Fallback>
                <p:oleObj name="Формула" r:id="rId17" imgW="1231366" imgH="431613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6143644"/>
                        <a:ext cx="1638303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5500694" y="5929330"/>
          <a:ext cx="1500198" cy="76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Формула" r:id="rId19" imgW="1206500" imgH="622300" progId="Equation.3">
                  <p:embed/>
                </p:oleObj>
              </mc:Choice>
              <mc:Fallback>
                <p:oleObj name="Формула" r:id="rId19" imgW="1206500" imgH="622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929330"/>
                        <a:ext cx="1500198" cy="767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162 : 35.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928662" y="1571612"/>
          <a:ext cx="2079631" cy="7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Формула" r:id="rId4" imgW="1244600" imgH="431800" progId="Equation.3">
                  <p:embed/>
                </p:oleObj>
              </mc:Choice>
              <mc:Fallback>
                <p:oleObj name="Формула" r:id="rId4" imgW="12446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571612"/>
                        <a:ext cx="2079631" cy="714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928662" y="2285992"/>
          <a:ext cx="1214446" cy="70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Формула" r:id="rId6" imgW="736600" imgH="431800" progId="Equation.3">
                  <p:embed/>
                </p:oleObj>
              </mc:Choice>
              <mc:Fallback>
                <p:oleObj name="Формула" r:id="rId6" imgW="736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285992"/>
                        <a:ext cx="1214446" cy="709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501122" cy="192882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Точки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расположены на стороне ВС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треугольника АВС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что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BP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QC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Точка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делит сторону АС этого треугольника таким образом, что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RC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Чему равно отношение площади четырехугольника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PQST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площади треугольника АВС, где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точки пересечения прямой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прямыми 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соответственно.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3214686"/>
            <a:ext cx="3725538" cy="315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286808" cy="4572032"/>
          </a:xfrm>
        </p:spPr>
        <p:txBody>
          <a:bodyPr>
            <a:normAutofit/>
          </a:bodyPr>
          <a:lstStyle/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курсе  геометрии  9-го класса  были  рассмотрены  важные и интересные  свойства  геометрических  фигур  на  плоскости. Но  многие  удивительные  соотношения  и  изящные  геометрические  факты  не  вошли  в  основной  курс. </a:t>
            </a: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школьного курса нам известны теоремы о замечательных точках в треугольнике: три биссектрисы (медианы, высоты) пересекаются в одной точке. Эти свойства являются следствиями теоремы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3"/>
            <a:ext cx="8286808" cy="200026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 = 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 = 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тогда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 = 2x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QC = 3x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RC = 2y.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Вычислим, какую часть площадь четырехугольника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PQST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составляет от площади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значит, и от площади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этого нам понадобятся отношения, в которых точки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делят прямые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AQ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соответственно. Применим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33040"/>
            <a:ext cx="4786346" cy="6293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00050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Аналогично, применив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857760"/>
            <a:ext cx="4857784" cy="60096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429264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565146"/>
            <a:ext cx="4286280" cy="59278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15328" cy="1876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другой стороны, применив лемму о площадях к треугольникам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APQ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получим, что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428868"/>
            <a:ext cx="7074529" cy="58578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14324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   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143248"/>
            <a:ext cx="247651" cy="55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8501122" cy="15716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АВС длина высоты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6, длина медианы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5, расстояние от точки пересечения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стороны АС равно 1. Найти длину стороны АВ.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3643338" cy="3058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186766" cy="1590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точка О – точка пересечения прямых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Расстояние от точки О до середины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(равное по условию единице) есть длина отрезка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 =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 = 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Применим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643050"/>
            <a:ext cx="4643450" cy="55721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Применив теперь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получим, что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3786214" cy="625247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71475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с учетом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OE + CO = CE = 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получаем,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 =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 прямоугольному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COD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применим теорему Пифагора: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000504"/>
            <a:ext cx="161925" cy="485776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429132"/>
            <a:ext cx="3214710" cy="742895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507207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 = 4CD 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Наконец, рассмотрим прямоугольный треугольник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нем также воспользуемся теоремой Пифагора: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72074"/>
            <a:ext cx="243418" cy="410769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643578"/>
            <a:ext cx="3932534" cy="73818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14744" y="63579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       . </a:t>
            </a:r>
          </a:p>
          <a:p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313710"/>
            <a:ext cx="571504" cy="54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 АВС отрезки АД и ВМ, проведенные из вершин А и В соответственно к сторонам ВС и ФС, пересекаясь в точке Р, делятся в отношении АР:РД =3:2 и ВР:РМ=4:5. В каком отношении точки Д и М делят стороны треугольника, считая от С?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точка Д делит сторону ВС в отношении ВД:ДС=3:4. Точка М делит сторону АС в отношении АМ:МС=2:5. Отрезки АД и ВМ пересекаются в точке К. Найдите площадь треугольника АКМ, если площадь треугольника ВКД равна 45.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точка К делит сторону АВ в отношении АК:КВ=1:2, а точка Р делит сторону ВС в отношении СР:РВ=2:1. Прямые АР и СК пересекаются в точке М. Найдите площадь треугольника АВС, если площадь треугольника ВМС равна 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задачи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Прямая КР делит сторону АВ треугольника АВС в отношении АК:КВ=2:1, а сторону ВС -  в отношении ВР:РС=3:1. Медиана ВВ1 пересекает прямую КР в точке М. При этом площадь четырехугольника В1МРС равна 17. Найдите площадь треугольника АВС.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на основании АС взяты точки Р и Т, так что АР &lt; АТ. Прямые ВР и ВТ делят медиану АМ на три равные части. Найдите АС, если РТ=3.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площади 18 проведены отрезки ВМ и АК, причем точки М и К делят соответственно стороны АС и ВС в отношении АМ:МС=3:4 и ВК:КС=2:7. Найдите площадь четырехугольника СМРК, где Р – точка пересечения отрезков ВМ и АК.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сторонах треугольника АВС взяты точки М, К и Р такие, что АМ:МВ=ВК:КС=СР:РА=2:1. Отрезки СМ и ВР пересекаются в точке А1, АК и СМ -  в точке В1, АК и ВР – в точке С1. Найдите площадь треугольника АВС, если площадь треугольника А1В1С1 равна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6632"/>
            <a:ext cx="6984776" cy="19966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Записать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теорему </a:t>
            </a:r>
            <a:r>
              <a:rPr lang="ru-RU" sz="2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Менелая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треугольника 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 и секущей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треугольника 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секущей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треугольника 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</a:t>
            </a: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секущей 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ru-RU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0" y="113"/>
            <a:ext cx="2397090" cy="9000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Задачи:</a:t>
            </a:r>
            <a:endParaRPr lang="ru-RU" sz="36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434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444949" y="2690037"/>
            <a:ext cx="4167963" cy="3019647"/>
          </a:xfrm>
          <a:custGeom>
            <a:avLst/>
            <a:gdLst>
              <a:gd name="connsiteX0" fmla="*/ 1148316 w 4167963"/>
              <a:gd name="connsiteY0" fmla="*/ 3019647 h 3019647"/>
              <a:gd name="connsiteX1" fmla="*/ 0 w 4167963"/>
              <a:gd name="connsiteY1" fmla="*/ 0 h 3019647"/>
              <a:gd name="connsiteX2" fmla="*/ 4167963 w 4167963"/>
              <a:gd name="connsiteY2" fmla="*/ 3009014 h 3019647"/>
              <a:gd name="connsiteX3" fmla="*/ 1148316 w 4167963"/>
              <a:gd name="connsiteY3" fmla="*/ 3019647 h 30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7963" h="3019647">
                <a:moveTo>
                  <a:pt x="1148316" y="3019647"/>
                </a:moveTo>
                <a:lnTo>
                  <a:pt x="0" y="0"/>
                </a:lnTo>
                <a:lnTo>
                  <a:pt x="4167963" y="3009014"/>
                </a:lnTo>
                <a:lnTo>
                  <a:pt x="1148316" y="30196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1560" y="4653136"/>
            <a:ext cx="5616624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403498" y="4657060"/>
            <a:ext cx="6251944" cy="1063256"/>
          </a:xfrm>
          <a:custGeom>
            <a:avLst/>
            <a:gdLst>
              <a:gd name="connsiteX0" fmla="*/ 0 w 6251944"/>
              <a:gd name="connsiteY0" fmla="*/ 1020726 h 1063256"/>
              <a:gd name="connsiteX1" fmla="*/ 4763386 w 6251944"/>
              <a:gd name="connsiteY1" fmla="*/ 0 h 1063256"/>
              <a:gd name="connsiteX2" fmla="*/ 6251944 w 6251944"/>
              <a:gd name="connsiteY2" fmla="*/ 1063256 h 1063256"/>
              <a:gd name="connsiteX3" fmla="*/ 0 w 6251944"/>
              <a:gd name="connsiteY3" fmla="*/ 1020726 h 10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1944" h="1063256">
                <a:moveTo>
                  <a:pt x="0" y="1020726"/>
                </a:moveTo>
                <a:lnTo>
                  <a:pt x="4763386" y="0"/>
                </a:lnTo>
                <a:lnTo>
                  <a:pt x="6251944" y="1063256"/>
                </a:lnTo>
                <a:lnTo>
                  <a:pt x="0" y="10207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19872" y="2690037"/>
            <a:ext cx="1584176" cy="39793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3434316" y="2668772"/>
            <a:ext cx="2690037" cy="2349795"/>
          </a:xfrm>
          <a:custGeom>
            <a:avLst/>
            <a:gdLst>
              <a:gd name="connsiteX0" fmla="*/ 0 w 2690037"/>
              <a:gd name="connsiteY0" fmla="*/ 0 h 2349795"/>
              <a:gd name="connsiteX1" fmla="*/ 893135 w 2690037"/>
              <a:gd name="connsiteY1" fmla="*/ 2349795 h 2349795"/>
              <a:gd name="connsiteX2" fmla="*/ 2690037 w 2690037"/>
              <a:gd name="connsiteY2" fmla="*/ 1945758 h 2349795"/>
              <a:gd name="connsiteX3" fmla="*/ 0 w 2690037"/>
              <a:gd name="connsiteY3" fmla="*/ 0 h 234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037" h="2349795">
                <a:moveTo>
                  <a:pt x="0" y="0"/>
                </a:moveTo>
                <a:lnTo>
                  <a:pt x="893135" y="2349795"/>
                </a:lnTo>
                <a:lnTo>
                  <a:pt x="2690037" y="194575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03498" y="3501008"/>
            <a:ext cx="3125972" cy="2208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363272" cy="16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Точка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лежит на стороне AC треугольника ABC, причём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AN:NC=2:5.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Найти, в каком отношении медиана AM делит отрезок BN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45947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1484784"/>
            <a:ext cx="4435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Решение.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Δ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NBC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 СЕКУЩАЯ АМ: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4294" y="2564904"/>
                <a:ext cx="2794548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𝐵𝑀</m:t>
                        </m:r>
                      </m:num>
                      <m:den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𝑀𝐶</m:t>
                        </m:r>
                      </m:den>
                    </m:f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𝐶𝐴</m:t>
                        </m:r>
                      </m:num>
                      <m:den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𝐴𝑁</m:t>
                        </m:r>
                      </m:den>
                    </m:f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𝑁𝑂</m:t>
                        </m:r>
                      </m:num>
                      <m:den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𝑂𝐵</m:t>
                        </m:r>
                      </m:den>
                    </m:f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ru-RU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94" y="2564904"/>
                <a:ext cx="2794548" cy="795026"/>
              </a:xfrm>
              <a:prstGeom prst="rect">
                <a:avLst/>
              </a:prstGeom>
              <a:blipFill rotWithShape="1">
                <a:blip r:embed="rId3"/>
                <a:stretch>
                  <a:fillRect r="-6114" b="-1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3240" y="3429000"/>
                <a:ext cx="2359941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1∙</m:t>
                      </m:r>
                      <m:f>
                        <m:fPr>
                          <m:ctrlPr>
                            <a:rPr lang="ru-RU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𝑁𝑂</m:t>
                          </m:r>
                        </m:num>
                        <m:den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𝑂𝐵</m:t>
                          </m:r>
                        </m:den>
                      </m:f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40" y="3429000"/>
                <a:ext cx="2359941" cy="901978"/>
              </a:xfrm>
              <a:prstGeom prst="rect">
                <a:avLst/>
              </a:prstGeom>
              <a:blipFill rotWithShape="1">
                <a:blip r:embed="rId4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2781" y="5373216"/>
            <a:ext cx="7196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Ответ: 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отношении 7:2, считая от вершины В.</a:t>
            </a:r>
            <a:endParaRPr lang="ru-RU" sz="2800" dirty="0" smtClean="0"/>
          </a:p>
          <a:p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4366275"/>
                <a:ext cx="1467005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𝑁𝑂</m:t>
                          </m:r>
                        </m:num>
                        <m:den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𝑂𝐵</m:t>
                          </m:r>
                        </m:den>
                      </m:f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66275"/>
                <a:ext cx="1467005" cy="90197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12" y="1097322"/>
            <a:ext cx="4310763" cy="373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0"/>
                <a:ext cx="8928992" cy="270892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В </a:t>
                </a:r>
                <a:r>
                  <a:rPr lang="ru-RU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треугольнике АВС на стороне ВС взята точка N так, что NC = 3BN; на продолжении стороны АС за точку А взята точка М так, что МА = АС. Прямая MN пересекает сторону АВ в точке F. Найдите отношение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𝐵𝐹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𝐹𝐴</m:t>
                        </m:r>
                      </m:den>
                    </m:f>
                  </m:oMath>
                </a14:m>
                <a:r>
                  <a:rPr lang="ru-RU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9728" indent="0">
                  <a:buNone/>
                </a:pP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0"/>
                <a:ext cx="8928992" cy="2708920"/>
              </a:xfrm>
              <a:blipFill rotWithShape="1">
                <a:blip r:embed="rId2"/>
                <a:stretch>
                  <a:fillRect l="-273" t="-2477" r="-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6346609" y="2276872"/>
                <a:ext cx="2397090" cy="900018"/>
              </a:xfrm>
              <a:prstGeom prst="rect">
                <a:avLst/>
              </a:prstGeom>
            </p:spPr>
            <p:txBody>
              <a:bodyPr vert="horz" rtlCol="0" anchor="ctr">
                <a:normAutofit/>
                <a:scene3d>
                  <a:camera prst="orthographicFront"/>
                  <a:lightRig rig="soft" dir="t"/>
                </a:scene3d>
                <a:sp3d prstMaterial="softEdge">
                  <a:bevelT w="25400" h="25400"/>
                </a:sp3d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ru-RU" sz="3600" i="1" dirty="0" smtClean="0">
                    <a:solidFill>
                      <a:srgbClr val="C00000"/>
                    </a:solidFill>
                    <a:latin typeface="+mn-lt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36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09" y="2276872"/>
                <a:ext cx="2397090" cy="900018"/>
              </a:xfrm>
              <a:prstGeom prst="rect">
                <a:avLst/>
              </a:prstGeom>
              <a:blipFill rotWithShape="1">
                <a:blip r:embed="rId3"/>
                <a:stretch>
                  <a:fillRect l="-8142" b="-11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6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70" y="113"/>
            <a:ext cx="2397090" cy="9000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Задачи:</a:t>
            </a:r>
            <a:endParaRPr lang="ru-RU" sz="3600" i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2736304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</a:t>
                </a:r>
                <a:r>
                  <a:rPr lang="ru-RU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стороне </a:t>
                </a:r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PQ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треугольника </a:t>
                </a:r>
                <a:r>
                  <a:rPr lang="ru-RU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PQR взята точка N, а на стороне PR – точка L, причем NQ = LR. Точка пересечения отрезков QL и NR делит QL в отношении m:n, считая от точки Q. </a:t>
                </a:r>
                <a:r>
                  <a:rPr lang="ru-RU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Найдите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𝑃𝑁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𝑃𝑅</m:t>
                        </m:r>
                      </m:den>
                    </m:f>
                  </m:oMath>
                </a14:m>
                <a:r>
                  <a:rPr lang="ru-RU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</a:t>
                </a: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2736304"/>
              </a:xfrm>
              <a:blipFill rotWithShape="1">
                <a:blip r:embed="rId2"/>
                <a:stretch>
                  <a:fillRect l="-206" t="-2450" r="-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</p:spPr>
            <p:txBody>
              <a:bodyPr vert="horz" rtlCol="0" anchor="ctr">
                <a:normAutofit/>
                <a:scene3d>
                  <a:camera prst="orthographicFront"/>
                  <a:lightRig rig="soft" dir="t"/>
                </a:scene3d>
                <a:sp3d prstMaterial="softEdge">
                  <a:bevelT w="25400" h="25400"/>
                </a:sp3d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ru-RU" sz="2800" i="1" dirty="0" smtClean="0">
                    <a:solidFill>
                      <a:srgbClr val="C00000"/>
                    </a:solidFill>
                    <a:latin typeface="+mn-lt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  <a:blipFill rotWithShape="1">
                <a:blip r:embed="rId3"/>
                <a:stretch>
                  <a:fillRect l="-6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72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ученого</a:t>
            </a:r>
            <a:endParaRPr lang="ru-RU" sz="40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83955" y="1142985"/>
            <a:ext cx="3090366" cy="3500462"/>
          </a:xfrm>
        </p:spPr>
      </p:pic>
      <p:sp>
        <p:nvSpPr>
          <p:cNvPr id="8" name="Объект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906888" cy="486502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Менелай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Александрийский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в)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древнегреческий математик и астроном. Автор работ по сферической тригонометрии: написал 6 книг о вычислении хорд и 3 книги “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’’, сохранившиеся в арабском переводе. Для получения формул сферической тригонометрии использовал теорему, известную сегодня как теорема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Менелая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70" y="113"/>
            <a:ext cx="2397090" cy="9000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Задачи:</a:t>
            </a:r>
            <a:endParaRPr lang="ru-RU" sz="3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27363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трапеции ABCD с основаниями AD и BC через точку A проведена прямая, которая пересекает диагональ BD в точке P и боковую сторону CD в точке N, причём BP : PD = 2 : 3, CN : ND = 2 : 5. Найдите отношение длин оснований трапеции.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</p:spPr>
            <p:txBody>
              <a:bodyPr vert="horz" rtlCol="0" anchor="ctr">
                <a:normAutofit/>
                <a:scene3d>
                  <a:camera prst="orthographicFront"/>
                  <a:lightRig rig="soft" dir="t"/>
                </a:scene3d>
                <a:sp3d prstMaterial="softEdge">
                  <a:bevelT w="25400" h="25400"/>
                </a:sp3d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ru-RU" sz="2800" i="1" dirty="0" smtClean="0">
                    <a:solidFill>
                      <a:srgbClr val="C00000"/>
                    </a:solidFill>
                    <a:latin typeface="+mn-lt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  <a:blipFill rotWithShape="1">
                <a:blip r:embed="rId2"/>
                <a:stretch>
                  <a:fillRect l="-6345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70" y="113"/>
            <a:ext cx="2397090" cy="90001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Задачи:</a:t>
            </a:r>
            <a:endParaRPr lang="ru-RU" sz="3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27363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Углы при одном из оснований трапеции равны 39° и 51°, а отрезки, соединяющие середины противоположных сторон трапеции, равны 19 и 17. Найдите основания трапеции.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</p:spPr>
            <p:txBody>
              <a:bodyPr vert="horz" rtlCol="0" anchor="ctr">
                <a:normAutofit/>
                <a:scene3d>
                  <a:camera prst="orthographicFront"/>
                  <a:lightRig rig="soft" dir="t"/>
                </a:scene3d>
                <a:sp3d prstMaterial="softEdge">
                  <a:bevelT w="25400" h="25400"/>
                </a:sp3d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ru-RU" sz="2800" i="1" dirty="0" smtClean="0">
                    <a:solidFill>
                      <a:srgbClr val="C00000"/>
                    </a:solidFill>
                    <a:latin typeface="+mn-lt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ru-RU" sz="28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94" y="3360396"/>
                <a:ext cx="2397090" cy="900018"/>
              </a:xfrm>
              <a:prstGeom prst="rect">
                <a:avLst/>
              </a:prstGeom>
              <a:blipFill rotWithShape="1">
                <a:blip r:embed="rId2"/>
                <a:stretch>
                  <a:fillRect l="-6345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928934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58204" cy="2662052"/>
          </a:xfrm>
        </p:spPr>
        <p:txBody>
          <a:bodyPr>
            <a:normAutofit/>
          </a:bodyPr>
          <a:lstStyle/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сторонах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продолжении стороны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взяты соответственно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лежат на одной прямой тогда и только тогда, когда выполняется равенство: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b="0" dirty="0"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857496"/>
            <a:ext cx="2654308" cy="6286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7658153" cy="478634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9"/>
            <a:ext cx="8715436" cy="344786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Предположим, что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принадлежат одной прямой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вершину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проведем прямую, параллельную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обозначим через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точку её пересечения с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 подобия треугольников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следует выполнимость равенства:</a:t>
            </a: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Аналогично, из подобия треугольников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следует выполнимость равенства: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928934"/>
            <a:ext cx="1191819" cy="55721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72008"/>
            <a:ext cx="1214446" cy="56779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786322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Перемножая эти равенства, получим равенство: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из которого следует требуемое равенство.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500702"/>
            <a:ext cx="1785950" cy="51435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56032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Докажем обратное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на сторонах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продолжении стороны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взяты соответственно точки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которых выполняется равенство                            .</a:t>
            </a:r>
          </a:p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Предположим, что прямая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пересекает прямую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некоторой точке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С`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доказанному, выполняется равенство:</a:t>
            </a:r>
          </a:p>
          <a:p>
            <a:pPr indent="256032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56032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первое равенство, получаем равенство :                  , из которого следует совпадение точек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значит,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принадлежат одной прямой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dirty="0">
              <a:effectLst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43116"/>
            <a:ext cx="1643074" cy="38915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286124"/>
            <a:ext cx="2071702" cy="500546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786190"/>
            <a:ext cx="857256" cy="428628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29552" cy="785818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8072494" cy="17859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некоторая прямая пересекает стороны АВ и ВС треугольника АВС в точках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соответственно, а продолжение стороны АС – в точке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" name="Содержимое 5" descr="DSC07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214686"/>
            <a:ext cx="5322898" cy="2819425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143116"/>
            <a:ext cx="2428892" cy="638249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АВС на стороне ВС взята точка N так, что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;на продолжении стороны АС за точку А взята точка М так, что МА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Прямая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сторо­ну АВ в точке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Найдите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      .</a:t>
            </a:r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214546" y="2428868"/>
          <a:ext cx="266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Формула" r:id="rId3" imgW="266469" imgH="393359" progId="Equation.3">
                  <p:embed/>
                </p:oleObj>
              </mc:Choice>
              <mc:Fallback>
                <p:oleObj name="Формула" r:id="rId3" imgW="266469" imgH="39335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428868"/>
                        <a:ext cx="266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00166" y="2928934"/>
          <a:ext cx="5641462" cy="314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r:id="rId5" imgW="7690140" imgH="3038788" progId="">
                  <p:embed/>
                </p:oleObj>
              </mc:Choice>
              <mc:Fallback>
                <p:oleObj r:id="rId5" imgW="7690140" imgH="303878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928934"/>
                        <a:ext cx="5641462" cy="3144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500042"/>
            <a:ext cx="6357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теорему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535</TotalTime>
  <Words>2478</Words>
  <Application>Microsoft Office PowerPoint</Application>
  <PresentationFormat>Экран (4:3)</PresentationFormat>
  <Paragraphs>213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Открытая</vt:lpstr>
      <vt:lpstr>Формула</vt:lpstr>
      <vt:lpstr>     Теорема  Менелая </vt:lpstr>
      <vt:lpstr>Задачи:</vt:lpstr>
      <vt:lpstr>Введение</vt:lpstr>
      <vt:lpstr>Биография ученого</vt:lpstr>
      <vt:lpstr>Теорема Менелая</vt:lpstr>
      <vt:lpstr>Теорема Менелая</vt:lpstr>
      <vt:lpstr>Теорема Менелая</vt:lpstr>
      <vt:lpstr>Теорема Менелая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9. Точки P и Q расположены на стороне ВС треугольника АВС  так, что     BP : PQ : QC = 1 : 2 : 3. Точка R делит сторону АС этого треугольника таким образом, что AR : RC = 1 : 2. Чему равно отношение площади четырехугольника PQST к площади треугольника АВС, где S и T - точки пересечения прямой ВR с прямыми АQ и АP соответственно.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задачи</vt:lpstr>
      <vt:lpstr>Презентация PowerPoint</vt:lpstr>
      <vt:lpstr>Задачи:</vt:lpstr>
      <vt:lpstr>Презентация PowerPoint</vt:lpstr>
      <vt:lpstr>Презентация PowerPoint</vt:lpstr>
      <vt:lpstr>Задачи:</vt:lpstr>
      <vt:lpstr>Задачи:</vt:lpstr>
      <vt:lpstr>Задачи: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Чивы и Менелая.</dc:title>
  <dc:creator>User</dc:creator>
  <cp:lastModifiedBy>Надюша</cp:lastModifiedBy>
  <cp:revision>65</cp:revision>
  <dcterms:created xsi:type="dcterms:W3CDTF">2011-01-20T19:06:20Z</dcterms:created>
  <dcterms:modified xsi:type="dcterms:W3CDTF">2020-11-30T15:36:47Z</dcterms:modified>
</cp:coreProperties>
</file>