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handoutMasterIdLst>
    <p:handoutMasterId r:id="rId16"/>
  </p:handoutMasterIdLst>
  <p:sldIdLst>
    <p:sldId id="312" r:id="rId2"/>
    <p:sldId id="313" r:id="rId3"/>
    <p:sldId id="261" r:id="rId4"/>
    <p:sldId id="262" r:id="rId5"/>
    <p:sldId id="278" r:id="rId6"/>
    <p:sldId id="283" r:id="rId7"/>
    <p:sldId id="270" r:id="rId8"/>
    <p:sldId id="287" r:id="rId9"/>
    <p:sldId id="265" r:id="rId10"/>
    <p:sldId id="295" r:id="rId11"/>
    <p:sldId id="268" r:id="rId12"/>
    <p:sldId id="266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1C546-2B52-4156-AD6F-F0109C602739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7E8E-9060-4D00-947F-3B59D009A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43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8AD9-86C7-4FBA-B4C3-76359D6799B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E6EBF-F011-4D99-9AEA-41F06DB83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60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3CED98-B9D1-4EFD-BCF2-07FB7F9312A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1986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28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05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41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0947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68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932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55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26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7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85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27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99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8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25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3FA-11C7-4A49-982A-1A14EF3E154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6148-7A9C-496D-8512-7A125AF7F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86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57906-C1C5-41A7-A4E9-E9CB238AB6B0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17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11"/>
          <p:cNvSpPr>
            <a:spLocks noGrp="1"/>
          </p:cNvSpPr>
          <p:nvPr>
            <p:ph type="title"/>
          </p:nvPr>
        </p:nvSpPr>
        <p:spPr>
          <a:xfrm rot="19723713">
            <a:off x="-518105" y="2361107"/>
            <a:ext cx="9940096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разрешения </a:t>
            </a: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</a:t>
            </a: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</p:txBody>
      </p:sp>
      <p:sp>
        <p:nvSpPr>
          <p:cNvPr id="1035" name="TextBox 22"/>
          <p:cNvSpPr txBox="1">
            <a:spLocks noChangeArrowheads="1"/>
          </p:cNvSpPr>
          <p:nvPr/>
        </p:nvSpPr>
        <p:spPr bwMode="auto">
          <a:xfrm>
            <a:off x="6381751" y="3929064"/>
            <a:ext cx="3643313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принимается педагогом, воспитателем, администрацией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7953375" y="5000625"/>
            <a:ext cx="28575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286376"/>
            <a:ext cx="838200" cy="766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5286376"/>
            <a:ext cx="838200" cy="766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Box 47"/>
          <p:cNvSpPr txBox="1">
            <a:spLocks noChangeArrowheads="1"/>
          </p:cNvSpPr>
          <p:nvPr/>
        </p:nvSpPr>
        <p:spPr bwMode="auto">
          <a:xfrm>
            <a:off x="6527800" y="1557339"/>
            <a:ext cx="3500438" cy="132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способ разрешения конфликтов (цель: поддержание дисциплины)</a:t>
            </a:r>
          </a:p>
        </p:txBody>
      </p:sp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071813"/>
            <a:ext cx="838200" cy="766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761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71061"/>
            <a:ext cx="11149979" cy="54201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Этапы организации </a:t>
            </a:r>
            <a:r>
              <a:rPr lang="ru-RU" b="1" dirty="0"/>
              <a:t>программы школьной </a:t>
            </a:r>
            <a:r>
              <a:rPr lang="ru-RU" b="1" dirty="0" smtClean="0"/>
              <a:t>медиации: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выбор </a:t>
            </a:r>
            <a:r>
              <a:rPr lang="ru-RU" dirty="0"/>
              <a:t>модели и типа будущей службы медиации в соответствии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потребностями школы; </a:t>
            </a: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/>
              <a:t>рабочей группы по внедрению медиации</a:t>
            </a:r>
            <a:r>
              <a:rPr lang="ru-RU" dirty="0" smtClean="0"/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назначение и обучение куратора (руководителя) службы;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информирование субъектов образовательного процесса;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</a:t>
            </a:r>
            <a:r>
              <a:rPr lang="ru-RU" dirty="0"/>
              <a:t>стратегии продвижения службы, </a:t>
            </a:r>
            <a:r>
              <a:rPr lang="ru-RU" dirty="0" smtClean="0"/>
              <a:t>организация </a:t>
            </a:r>
            <a:r>
              <a:rPr lang="ru-RU" dirty="0"/>
              <a:t>рекламной кампании и создание положительного климата для медиации</a:t>
            </a:r>
            <a:r>
              <a:rPr lang="ru-RU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обучение учеников </a:t>
            </a:r>
            <a:r>
              <a:rPr lang="ru-RU" dirty="0"/>
              <a:t>и педагогов основам </a:t>
            </a:r>
            <a:r>
              <a:rPr lang="ru-RU" dirty="0" err="1"/>
              <a:t>конфликтологии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выбор медиаторов-учащихся и их </a:t>
            </a:r>
            <a:r>
              <a:rPr lang="ru-RU" dirty="0"/>
              <a:t>обучение </a:t>
            </a:r>
            <a:r>
              <a:rPr lang="ru-RU" dirty="0" smtClean="0"/>
              <a:t>основам медиации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начало </a:t>
            </a:r>
            <a:r>
              <a:rPr lang="ru-RU" dirty="0"/>
              <a:t>деятельности службы, ее </a:t>
            </a:r>
            <a:r>
              <a:rPr lang="ru-RU" dirty="0" smtClean="0"/>
              <a:t>оценка </a:t>
            </a:r>
            <a:r>
              <a:rPr lang="ru-RU" dirty="0"/>
              <a:t>и постоянный мониторинг;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/>
              <a:t>квалификации медиаторов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35076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ushkola.edusite.ru/images/p123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0" y="152053"/>
            <a:ext cx="9690791" cy="656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5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shkola.edusite.ru/images/p123_4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070" y="685800"/>
            <a:ext cx="8770122" cy="590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72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shkola.edusite.ru/images/p123_1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177" y="434008"/>
            <a:ext cx="8411685" cy="5807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18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778668"/>
            <a:ext cx="10830296" cy="52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642" y="375797"/>
            <a:ext cx="10352598" cy="165576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/>
              <a:t>Медиа́ция</a:t>
            </a:r>
            <a:r>
              <a:rPr lang="ru-RU" sz="2400" dirty="0" smtClean="0"/>
              <a:t> </a:t>
            </a:r>
            <a:r>
              <a:rPr lang="ru-RU" sz="2400" dirty="0"/>
              <a:t>в праве — одна из технологий альтернативного урегулирования споров </a:t>
            </a:r>
            <a:r>
              <a:rPr lang="ru-RU" sz="2400" dirty="0" smtClean="0"/>
              <a:t>с </a:t>
            </a:r>
            <a:r>
              <a:rPr lang="ru-RU" sz="2400" dirty="0"/>
              <a:t>участием третьей нейтральной, беспристрастной, не заинтересованной в данном конфликте стороны — медиатора...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/>
          <a:stretch/>
        </p:blipFill>
        <p:spPr>
          <a:xfrm>
            <a:off x="2329506" y="2203673"/>
            <a:ext cx="7878870" cy="4429702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 rot="18556187">
            <a:off x="1232452" y="3140765"/>
            <a:ext cx="530087" cy="2305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8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11202988" cy="1577009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/>
              <a:t>Медиатор</a:t>
            </a:r>
            <a:r>
              <a:rPr lang="ru-RU" sz="1800" dirty="0"/>
              <a:t> – физическое лицо, обладающее специальными знаниями и навыками, отвечающее требованиям Закона </a:t>
            </a:r>
            <a:r>
              <a:rPr lang="ru-RU" sz="1800" dirty="0" smtClean="0"/>
              <a:t>Республики </a:t>
            </a:r>
            <a:r>
              <a:rPr lang="ru-RU" sz="1800" dirty="0"/>
              <a:t>Беларусь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О медиации», получившее свидетельство медиатора, выдаваемое Министерством юстиции Республики Беларусь, участвующее в переговорах сторон в качестве незаинтересованного лица в целях содействия им в урегулировании спора (споров).</a:t>
            </a:r>
          </a:p>
        </p:txBody>
      </p:sp>
      <p:pic>
        <p:nvPicPr>
          <p:cNvPr id="4" name="Picture 2" descr="http://14ukhta-school.schoolsite.ru/images/3ktotakoymediat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98" r="1178" b="8754"/>
          <a:stretch/>
        </p:blipFill>
        <p:spPr bwMode="auto">
          <a:xfrm>
            <a:off x="1678126" y="1553448"/>
            <a:ext cx="8910363" cy="5304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chool26spb.ru/images/2018/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210597" y="685800"/>
            <a:ext cx="5481631" cy="361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3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0" y="2796210"/>
            <a:ext cx="10805423" cy="388288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СУБЪЕКТЫ Службы школьной медиации: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- педагогические работники учреждения образования</a:t>
            </a:r>
            <a:br>
              <a:rPr lang="ru-RU" sz="2200" dirty="0" smtClean="0"/>
            </a:br>
            <a:r>
              <a:rPr lang="ru-RU" sz="2200" dirty="0" smtClean="0"/>
              <a:t>- обучающиеся </a:t>
            </a:r>
            <a:br>
              <a:rPr lang="ru-RU" sz="2200" dirty="0" smtClean="0"/>
            </a:br>
            <a:r>
              <a:rPr lang="ru-RU" sz="2200" dirty="0" smtClean="0"/>
              <a:t>- законные представители обучающихся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u="sng" dirty="0" smtClean="0">
                <a:solidFill>
                  <a:schemeClr val="bg1"/>
                </a:solidFill>
              </a:rPr>
              <a:t>Обязательное условие - прохождение специальной подготовки </a:t>
            </a:r>
            <a:br>
              <a:rPr lang="ru-RU" sz="2200" u="sng" dirty="0" smtClean="0">
                <a:solidFill>
                  <a:schemeClr val="bg1"/>
                </a:solidFill>
              </a:rPr>
            </a:br>
            <a:r>
              <a:rPr lang="ru-RU" sz="2200" u="sng" dirty="0" smtClean="0">
                <a:solidFill>
                  <a:schemeClr val="bg1"/>
                </a:solidFill>
              </a:rPr>
              <a:t>и обучение основам медиативного подхода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4338" name="Picture 2" descr="https://ds04.infourok.ru/uploads/ex/0791/0018ac28-97700210/img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840"/>
          <a:stretch/>
        </p:blipFill>
        <p:spPr bwMode="auto">
          <a:xfrm>
            <a:off x="318052" y="142657"/>
            <a:ext cx="11481200" cy="244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60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192" y="503582"/>
            <a:ext cx="10515600" cy="6176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b="1" dirty="0"/>
              <a:t>Миссия школьной службы примирения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/>
              <a:t>Развить и закрепить как культурную традицию способность людей к взаимопониманию.</a:t>
            </a:r>
          </a:p>
          <a:p>
            <a:pPr marL="0" indent="0" algn="just">
              <a:buNone/>
            </a:pPr>
            <a:endParaRPr lang="ru-RU" sz="3400" dirty="0"/>
          </a:p>
          <a:p>
            <a:pPr algn="just"/>
            <a:r>
              <a:rPr lang="ru-RU" sz="3400" dirty="0"/>
              <a:t> </a:t>
            </a:r>
            <a:r>
              <a:rPr lang="ru-RU" sz="3400" b="1" dirty="0"/>
              <a:t>Целью деятельности школьной службы медиации</a:t>
            </a:r>
            <a:r>
              <a:rPr lang="ru-RU" sz="3400" dirty="0"/>
              <a:t> является содействие профилактике правонарушений и социальной реабилитации участников конфликтных ситуаций на основе принципов восстановительного правосудия.</a:t>
            </a:r>
          </a:p>
          <a:p>
            <a:pPr marL="0" indent="0" algn="just">
              <a:buNone/>
            </a:pPr>
            <a:endParaRPr lang="ru-RU" sz="3400" dirty="0"/>
          </a:p>
          <a:p>
            <a:pPr algn="just"/>
            <a:r>
              <a:rPr lang="ru-RU" sz="3400" dirty="0"/>
              <a:t> </a:t>
            </a:r>
            <a:r>
              <a:rPr lang="ru-RU" sz="3400" b="1" dirty="0"/>
              <a:t>Основная задача</a:t>
            </a:r>
            <a:r>
              <a:rPr lang="ru-RU" sz="3400" dirty="0"/>
              <a:t>, которую решает школьная служба медиации – это организовать реабилитационную и профилактическую </a:t>
            </a:r>
            <a:r>
              <a:rPr lang="ru-RU" sz="3400" dirty="0" smtClean="0"/>
              <a:t>работу, </a:t>
            </a:r>
            <a:r>
              <a:rPr lang="ru-RU" sz="3400" dirty="0"/>
              <a:t>способствующую восстановлению нормальных отношений в школьном сообществе, сдерживая подростков от проявления агрессии и насилия.</a:t>
            </a:r>
          </a:p>
          <a:p>
            <a:pPr marL="0" indent="0" algn="just">
              <a:buNone/>
            </a:pP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7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791/0018ac28-97700210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562" y="367748"/>
            <a:ext cx="8099908" cy="6074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8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42" y="357808"/>
            <a:ext cx="10253871" cy="628683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Зачем нужна медиация школе?</a:t>
            </a:r>
            <a:endParaRPr lang="ru-RU" sz="2000" dirty="0"/>
          </a:p>
          <a:p>
            <a:pPr algn="just"/>
            <a:r>
              <a:rPr lang="ru-RU" sz="2000" dirty="0"/>
              <a:t>Подростки и дети часто вовлекаются в конфликты, становятся нарушителями или жертвами. </a:t>
            </a:r>
            <a:r>
              <a:rPr lang="ru-RU" sz="2000" dirty="0" smtClean="0"/>
              <a:t>Восстановительная </a:t>
            </a:r>
            <a:r>
              <a:rPr lang="ru-RU" sz="2000" dirty="0"/>
              <a:t>медиация позволяет подросткам избавиться от обиды, ненависти и других негативных переживаний, самостоятельно разрешить ситуацию (в том числе возместить ущерб), избежать повторения подобного в будущем.</a:t>
            </a:r>
          </a:p>
          <a:p>
            <a:pPr algn="just"/>
            <a:r>
              <a:rPr lang="ru-RU" sz="2000" dirty="0" smtClean="0"/>
              <a:t>Главная цель медиации – превратить школу в безопасное, комфортное </a:t>
            </a:r>
            <a:r>
              <a:rPr lang="ru-RU" dirty="0" smtClean="0"/>
              <a:t>пространство для всех участников образовательного процесса (учеников, учителей, родителей и т.д.).</a:t>
            </a:r>
          </a:p>
          <a:p>
            <a:pPr algn="just"/>
            <a:r>
              <a:rPr lang="ru-RU" sz="1800" dirty="0" smtClean="0"/>
              <a:t>Школьная медиация нужна для мирного решения проблем, снижения уровня насилия в школе и сохранения добрых отношений. В мировой практике это один из способов разрешения споров, в котором нейтральная сторона, называемая медиатором, способствует выработке внесудебного решения.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algn="just"/>
            <a:r>
              <a:rPr lang="ru-RU" sz="1800" b="1" dirty="0" smtClean="0"/>
              <a:t>Зачем</a:t>
            </a:r>
            <a:r>
              <a:rPr lang="ru-RU" sz="1800" dirty="0" smtClean="0"/>
              <a:t> </a:t>
            </a:r>
            <a:r>
              <a:rPr lang="ru-RU" sz="1800" b="1" dirty="0" smtClean="0"/>
              <a:t>медиация нужна родителям?</a:t>
            </a:r>
            <a:endParaRPr lang="ru-RU" sz="1800" dirty="0" smtClean="0"/>
          </a:p>
          <a:p>
            <a:pPr algn="just"/>
            <a:r>
              <a:rPr lang="ru-RU" sz="1800" dirty="0" smtClean="0"/>
              <a:t>Медиация позволяет разрешать конфликт, выявляя его причину и движущую силу, предотвращать конфликты, оберегать детей и подростков от агрессивного, порой отвергающего воздействия окружающей среды, корректировать поведение тех, кто уже оступился. Кроме того, медиация – это инструмент помощи в разрешении конфликтов между детьми-школьниками, между детьми и взрослыми.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55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732</TotalTime>
  <Words>197</Words>
  <Application>Microsoft Office PowerPoint</Application>
  <PresentationFormat>Произвольный</PresentationFormat>
  <Paragraphs>30</Paragraphs>
  <Slides>13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Способы разрешения  конфликтных ситуаций</vt:lpstr>
      <vt:lpstr>Слайд 2</vt:lpstr>
      <vt:lpstr>Слайд 3</vt:lpstr>
      <vt:lpstr>Слайд 4</vt:lpstr>
      <vt:lpstr>Слайд 5</vt:lpstr>
      <vt:lpstr>СУБЪЕКТЫ Службы школьной медиации:  - педагогические работники учреждения образования - обучающиеся  - законные представители обучающихся    Обязательное условие - прохождение специальной подготовки  и обучение основам медиативного подхода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New Eden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Дробыш</dc:creator>
  <cp:lastModifiedBy>Виктория</cp:lastModifiedBy>
  <cp:revision>72</cp:revision>
  <cp:lastPrinted>2019-08-23T07:14:49Z</cp:lastPrinted>
  <dcterms:created xsi:type="dcterms:W3CDTF">2019-08-18T14:54:25Z</dcterms:created>
  <dcterms:modified xsi:type="dcterms:W3CDTF">2020-10-07T05:09:31Z</dcterms:modified>
</cp:coreProperties>
</file>